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4"/>
  </p:sldMasterIdLst>
  <p:notesMasterIdLst>
    <p:notesMasterId r:id="rId33"/>
  </p:notesMasterIdLst>
  <p:handoutMasterIdLst>
    <p:handoutMasterId r:id="rId34"/>
  </p:handoutMasterIdLst>
  <p:sldIdLst>
    <p:sldId id="256" r:id="rId5"/>
    <p:sldId id="315" r:id="rId6"/>
    <p:sldId id="286" r:id="rId7"/>
    <p:sldId id="314" r:id="rId8"/>
    <p:sldId id="316" r:id="rId9"/>
    <p:sldId id="317" r:id="rId10"/>
    <p:sldId id="327" r:id="rId11"/>
    <p:sldId id="319" r:id="rId12"/>
    <p:sldId id="290" r:id="rId13"/>
    <p:sldId id="325" r:id="rId14"/>
    <p:sldId id="326" r:id="rId15"/>
    <p:sldId id="322" r:id="rId16"/>
    <p:sldId id="288" r:id="rId17"/>
    <p:sldId id="292" r:id="rId18"/>
    <p:sldId id="295" r:id="rId19"/>
    <p:sldId id="299" r:id="rId20"/>
    <p:sldId id="303" r:id="rId21"/>
    <p:sldId id="304" r:id="rId22"/>
    <p:sldId id="324" r:id="rId23"/>
    <p:sldId id="300" r:id="rId24"/>
    <p:sldId id="302" r:id="rId25"/>
    <p:sldId id="306" r:id="rId26"/>
    <p:sldId id="307" r:id="rId27"/>
    <p:sldId id="308" r:id="rId28"/>
    <p:sldId id="309" r:id="rId29"/>
    <p:sldId id="328" r:id="rId30"/>
    <p:sldId id="294" r:id="rId31"/>
    <p:sldId id="285"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00"/>
    <a:srgbClr val="008000"/>
    <a:srgbClr val="F7EB32"/>
    <a:srgbClr val="00CC05"/>
    <a:srgbClr val="CC1704"/>
    <a:srgbClr val="FFFF99"/>
    <a:srgbClr val="24FF2A"/>
    <a:srgbClr val="0D2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8982" autoAdjust="0"/>
  </p:normalViewPr>
  <p:slideViewPr>
    <p:cSldViewPr>
      <p:cViewPr>
        <p:scale>
          <a:sx n="80" d="100"/>
          <a:sy n="80" d="100"/>
        </p:scale>
        <p:origin x="-2430" y="-894"/>
      </p:cViewPr>
      <p:guideLst>
        <p:guide orient="horz" pos="2160"/>
        <p:guide pos="2880"/>
      </p:guideLst>
    </p:cSldViewPr>
  </p:slideViewPr>
  <p:notesTextViewPr>
    <p:cViewPr>
      <p:scale>
        <a:sx n="3" d="2"/>
        <a:sy n="3" d="2"/>
      </p:scale>
      <p:origin x="0" y="0"/>
    </p:cViewPr>
  </p:notesTextViewPr>
  <p:notesViewPr>
    <p:cSldViewPr>
      <p:cViewPr varScale="1">
        <p:scale>
          <a:sx n="85" d="100"/>
          <a:sy n="85" d="100"/>
        </p:scale>
        <p:origin x="192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593AC-B364-4210-A385-FA0B3A97D519}" type="doc">
      <dgm:prSet loTypeId="urn:microsoft.com/office/officeart/2005/8/layout/vList4" loCatId="picture" qsTypeId="urn:microsoft.com/office/officeart/2005/8/quickstyle/simple1" qsCatId="simple" csTypeId="urn:microsoft.com/office/officeart/2005/8/colors/colorful2" csCatId="colorful" phldr="1"/>
      <dgm:spPr/>
    </dgm:pt>
    <dgm:pt modelId="{6541AF9E-4247-41D5-BBEE-CFDDA7775E4F}">
      <dgm:prSet phldrT="[Text]" custT="1"/>
      <dgm:spPr/>
      <dgm:t>
        <a:bodyPr/>
        <a:lstStyle/>
        <a:p>
          <a:r>
            <a:rPr lang="en-US" sz="2000" dirty="0" smtClean="0"/>
            <a:t>October  2012:  Idea originated</a:t>
          </a:r>
          <a:endParaRPr lang="en-US" sz="2000" dirty="0"/>
        </a:p>
      </dgm:t>
    </dgm:pt>
    <dgm:pt modelId="{658E466C-0CF8-46C3-9D09-617BF7C761C2}" type="parTrans" cxnId="{A4648F34-306A-4E4A-8C71-B6ADE7DC8803}">
      <dgm:prSet/>
      <dgm:spPr/>
      <dgm:t>
        <a:bodyPr/>
        <a:lstStyle/>
        <a:p>
          <a:endParaRPr lang="en-US" sz="2000"/>
        </a:p>
      </dgm:t>
    </dgm:pt>
    <dgm:pt modelId="{425307A7-2722-43D9-89C9-5628D090F743}" type="sibTrans" cxnId="{A4648F34-306A-4E4A-8C71-B6ADE7DC8803}">
      <dgm:prSet/>
      <dgm:spPr/>
      <dgm:t>
        <a:bodyPr/>
        <a:lstStyle/>
        <a:p>
          <a:endParaRPr lang="en-US" sz="2000"/>
        </a:p>
      </dgm:t>
    </dgm:pt>
    <dgm:pt modelId="{59F7B353-9593-40D0-8335-261471703643}">
      <dgm:prSet phldrT="[Text]" custT="1"/>
      <dgm:spPr/>
      <dgm:t>
        <a:bodyPr/>
        <a:lstStyle/>
        <a:p>
          <a:r>
            <a:rPr lang="en-US" sz="2000" dirty="0"/>
            <a:t>December </a:t>
          </a:r>
          <a:r>
            <a:rPr lang="en-US" sz="2000" dirty="0" smtClean="0"/>
            <a:t>2012: Development team assembled </a:t>
          </a:r>
          <a:endParaRPr lang="en-US" sz="2000" dirty="0"/>
        </a:p>
      </dgm:t>
    </dgm:pt>
    <dgm:pt modelId="{B7A99B45-6BD0-45CD-8D30-AC113B32706B}" type="parTrans" cxnId="{0F9132B8-FC8C-4272-B868-8DB352C36709}">
      <dgm:prSet/>
      <dgm:spPr/>
      <dgm:t>
        <a:bodyPr/>
        <a:lstStyle/>
        <a:p>
          <a:endParaRPr lang="en-US" sz="2000"/>
        </a:p>
      </dgm:t>
    </dgm:pt>
    <dgm:pt modelId="{5C459459-1CBB-4DEB-A120-96BE2CF8722E}" type="sibTrans" cxnId="{0F9132B8-FC8C-4272-B868-8DB352C36709}">
      <dgm:prSet/>
      <dgm:spPr/>
      <dgm:t>
        <a:bodyPr/>
        <a:lstStyle/>
        <a:p>
          <a:endParaRPr lang="en-US" sz="2000"/>
        </a:p>
      </dgm:t>
    </dgm:pt>
    <dgm:pt modelId="{20C20CB1-1643-4347-9BDA-0FFCB4C02F43}">
      <dgm:prSet phldrT="[Text]" custT="1"/>
      <dgm:spPr/>
      <dgm:t>
        <a:bodyPr/>
        <a:lstStyle/>
        <a:p>
          <a:r>
            <a:rPr lang="en-US" sz="2000" dirty="0" smtClean="0"/>
            <a:t>February 2013: Six-week pilot started (approx. 50 students)</a:t>
          </a:r>
        </a:p>
      </dgm:t>
    </dgm:pt>
    <dgm:pt modelId="{F0179512-8959-4C50-8646-99F99657C922}" type="parTrans" cxnId="{3C084B3A-9A6D-4A37-833B-CC176DF11385}">
      <dgm:prSet/>
      <dgm:spPr/>
      <dgm:t>
        <a:bodyPr/>
        <a:lstStyle/>
        <a:p>
          <a:endParaRPr lang="en-US" sz="2000"/>
        </a:p>
      </dgm:t>
    </dgm:pt>
    <dgm:pt modelId="{0A8F5C58-D225-4C00-90AF-E8C2AA01AA7D}" type="sibTrans" cxnId="{3C084B3A-9A6D-4A37-833B-CC176DF11385}">
      <dgm:prSet/>
      <dgm:spPr/>
      <dgm:t>
        <a:bodyPr/>
        <a:lstStyle/>
        <a:p>
          <a:endParaRPr lang="en-US" sz="2000"/>
        </a:p>
      </dgm:t>
    </dgm:pt>
    <dgm:pt modelId="{7F28C5FF-6658-4180-AA47-184EB07943BC}">
      <dgm:prSet phldrT="[Text]" custT="1"/>
      <dgm:spPr/>
      <dgm:t>
        <a:bodyPr/>
        <a:lstStyle/>
        <a:p>
          <a:r>
            <a:rPr lang="en-US" sz="2000" dirty="0"/>
            <a:t>May </a:t>
          </a:r>
          <a:r>
            <a:rPr lang="en-US" sz="2000" dirty="0" smtClean="0"/>
            <a:t>2013: May 8</a:t>
          </a:r>
          <a:r>
            <a:rPr lang="en-US" sz="2000" baseline="30000" dirty="0" smtClean="0"/>
            <a:t>th</a:t>
          </a:r>
          <a:r>
            <a:rPr lang="en-US" sz="2000" dirty="0" smtClean="0"/>
            <a:t> “Go Live” Date</a:t>
          </a:r>
          <a:endParaRPr lang="en-US" sz="2000" dirty="0"/>
        </a:p>
      </dgm:t>
    </dgm:pt>
    <dgm:pt modelId="{E1DA461A-C107-4BE4-AA6B-5CBCE979A299}" type="parTrans" cxnId="{A7A13BF6-92FE-4477-BE11-674F9D01A0D0}">
      <dgm:prSet/>
      <dgm:spPr/>
      <dgm:t>
        <a:bodyPr/>
        <a:lstStyle/>
        <a:p>
          <a:endParaRPr lang="en-US" sz="2000"/>
        </a:p>
      </dgm:t>
    </dgm:pt>
    <dgm:pt modelId="{5FB25140-7986-49F3-825E-C3C00E8AAE5E}" type="sibTrans" cxnId="{A7A13BF6-92FE-4477-BE11-674F9D01A0D0}">
      <dgm:prSet/>
      <dgm:spPr/>
      <dgm:t>
        <a:bodyPr/>
        <a:lstStyle/>
        <a:p>
          <a:endParaRPr lang="en-US" sz="2000"/>
        </a:p>
      </dgm:t>
    </dgm:pt>
    <dgm:pt modelId="{E699D658-AC66-45CA-9361-E2B3A9D23C6A}">
      <dgm:prSet phldrT="[Text]" custT="1"/>
      <dgm:spPr/>
      <dgm:t>
        <a:bodyPr/>
        <a:lstStyle/>
        <a:p>
          <a:r>
            <a:rPr lang="en-US" sz="2000" dirty="0" smtClean="0"/>
            <a:t>May 2013: Started Read/Write MOOC Development</a:t>
          </a:r>
          <a:endParaRPr lang="en-US" sz="2000" dirty="0"/>
        </a:p>
      </dgm:t>
    </dgm:pt>
    <dgm:pt modelId="{CC63F8F7-945E-40CA-85E7-EF9459965CDA}" type="parTrans" cxnId="{EC6B8A72-1C7A-4422-97E5-8F0C9CD765B6}">
      <dgm:prSet/>
      <dgm:spPr/>
      <dgm:t>
        <a:bodyPr/>
        <a:lstStyle/>
        <a:p>
          <a:endParaRPr lang="en-US" sz="2000"/>
        </a:p>
      </dgm:t>
    </dgm:pt>
    <dgm:pt modelId="{15F257C7-24DB-4C49-8E28-4073F8C3144C}" type="sibTrans" cxnId="{EC6B8A72-1C7A-4422-97E5-8F0C9CD765B6}">
      <dgm:prSet/>
      <dgm:spPr/>
      <dgm:t>
        <a:bodyPr/>
        <a:lstStyle/>
        <a:p>
          <a:endParaRPr lang="en-US" sz="2000"/>
        </a:p>
      </dgm:t>
    </dgm:pt>
    <dgm:pt modelId="{0765AC14-2BE8-4CC9-B7A5-1515C3F4D078}" type="pres">
      <dgm:prSet presAssocID="{AA6593AC-B364-4210-A385-FA0B3A97D519}" presName="linear" presStyleCnt="0">
        <dgm:presLayoutVars>
          <dgm:dir/>
          <dgm:resizeHandles val="exact"/>
        </dgm:presLayoutVars>
      </dgm:prSet>
      <dgm:spPr/>
    </dgm:pt>
    <dgm:pt modelId="{64C89DAE-58B3-480B-ADC5-3C86D0B3AD75}" type="pres">
      <dgm:prSet presAssocID="{6541AF9E-4247-41D5-BBEE-CFDDA7775E4F}" presName="comp" presStyleCnt="0"/>
      <dgm:spPr/>
    </dgm:pt>
    <dgm:pt modelId="{2E447230-37D3-41A7-B90F-4DCB48119C48}" type="pres">
      <dgm:prSet presAssocID="{6541AF9E-4247-41D5-BBEE-CFDDA7775E4F}" presName="box" presStyleLbl="node1" presStyleIdx="0" presStyleCnt="5"/>
      <dgm:spPr/>
      <dgm:t>
        <a:bodyPr/>
        <a:lstStyle/>
        <a:p>
          <a:endParaRPr lang="en-US"/>
        </a:p>
      </dgm:t>
    </dgm:pt>
    <dgm:pt modelId="{0D494AE2-46B2-480C-B2E0-8201C1B07B2A}" type="pres">
      <dgm:prSet presAssocID="{6541AF9E-4247-41D5-BBEE-CFDDA7775E4F}"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94000" b="-94000"/>
          </a:stretch>
        </a:blipFill>
      </dgm:spPr>
    </dgm:pt>
    <dgm:pt modelId="{0BA983FD-EB4D-4F1C-9457-E5FE7D85AA22}" type="pres">
      <dgm:prSet presAssocID="{6541AF9E-4247-41D5-BBEE-CFDDA7775E4F}" presName="text" presStyleLbl="node1" presStyleIdx="0" presStyleCnt="5">
        <dgm:presLayoutVars>
          <dgm:bulletEnabled val="1"/>
        </dgm:presLayoutVars>
      </dgm:prSet>
      <dgm:spPr/>
      <dgm:t>
        <a:bodyPr/>
        <a:lstStyle/>
        <a:p>
          <a:endParaRPr lang="en-US"/>
        </a:p>
      </dgm:t>
    </dgm:pt>
    <dgm:pt modelId="{55127E24-16AB-4F25-BC9B-9EB0A3F84EAE}" type="pres">
      <dgm:prSet presAssocID="{425307A7-2722-43D9-89C9-5628D090F743}" presName="spacer" presStyleCnt="0"/>
      <dgm:spPr/>
    </dgm:pt>
    <dgm:pt modelId="{9155B712-99AF-46FB-BB82-5AB3BDD77FBF}" type="pres">
      <dgm:prSet presAssocID="{59F7B353-9593-40D0-8335-261471703643}" presName="comp" presStyleCnt="0"/>
      <dgm:spPr/>
    </dgm:pt>
    <dgm:pt modelId="{D375E80C-9DA3-4CA6-BC76-A614B6376C1B}" type="pres">
      <dgm:prSet presAssocID="{59F7B353-9593-40D0-8335-261471703643}" presName="box" presStyleLbl="node1" presStyleIdx="1" presStyleCnt="5"/>
      <dgm:spPr/>
      <dgm:t>
        <a:bodyPr/>
        <a:lstStyle/>
        <a:p>
          <a:endParaRPr lang="en-US"/>
        </a:p>
      </dgm:t>
    </dgm:pt>
    <dgm:pt modelId="{62FD3466-E3DC-4BA3-A791-B37F7DDC312E}" type="pres">
      <dgm:prSet presAssocID="{59F7B353-9593-40D0-8335-261471703643}" presName="img"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94000" b="-94000"/>
          </a:stretch>
        </a:blipFill>
      </dgm:spPr>
      <dgm:t>
        <a:bodyPr/>
        <a:lstStyle/>
        <a:p>
          <a:endParaRPr lang="en-US"/>
        </a:p>
      </dgm:t>
    </dgm:pt>
    <dgm:pt modelId="{A907049C-F42C-49EE-A976-B14AC19DB6C2}" type="pres">
      <dgm:prSet presAssocID="{59F7B353-9593-40D0-8335-261471703643}" presName="text" presStyleLbl="node1" presStyleIdx="1" presStyleCnt="5">
        <dgm:presLayoutVars>
          <dgm:bulletEnabled val="1"/>
        </dgm:presLayoutVars>
      </dgm:prSet>
      <dgm:spPr/>
      <dgm:t>
        <a:bodyPr/>
        <a:lstStyle/>
        <a:p>
          <a:endParaRPr lang="en-US"/>
        </a:p>
      </dgm:t>
    </dgm:pt>
    <dgm:pt modelId="{17E086D1-0D8E-46D9-B657-B59C2BDCFCCF}" type="pres">
      <dgm:prSet presAssocID="{5C459459-1CBB-4DEB-A120-96BE2CF8722E}" presName="spacer" presStyleCnt="0"/>
      <dgm:spPr/>
    </dgm:pt>
    <dgm:pt modelId="{18D24419-A675-42C2-AC24-EF9B8C0C26E9}" type="pres">
      <dgm:prSet presAssocID="{20C20CB1-1643-4347-9BDA-0FFCB4C02F43}" presName="comp" presStyleCnt="0"/>
      <dgm:spPr/>
    </dgm:pt>
    <dgm:pt modelId="{0D2469B0-331F-4F3F-BE65-FD7036AABFE7}" type="pres">
      <dgm:prSet presAssocID="{20C20CB1-1643-4347-9BDA-0FFCB4C02F43}" presName="box" presStyleLbl="node1" presStyleIdx="2" presStyleCnt="5"/>
      <dgm:spPr/>
      <dgm:t>
        <a:bodyPr/>
        <a:lstStyle/>
        <a:p>
          <a:endParaRPr lang="en-US"/>
        </a:p>
      </dgm:t>
    </dgm:pt>
    <dgm:pt modelId="{86D795A8-6CE5-43C8-BAA8-04F0297A9688}" type="pres">
      <dgm:prSet presAssocID="{20C20CB1-1643-4347-9BDA-0FFCB4C02F43}" presName="img"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94000" b="-94000"/>
          </a:stretch>
        </a:blipFill>
      </dgm:spPr>
    </dgm:pt>
    <dgm:pt modelId="{806654B0-2EDC-491E-A31C-44D4A0E9FF1C}" type="pres">
      <dgm:prSet presAssocID="{20C20CB1-1643-4347-9BDA-0FFCB4C02F43}" presName="text" presStyleLbl="node1" presStyleIdx="2" presStyleCnt="5">
        <dgm:presLayoutVars>
          <dgm:bulletEnabled val="1"/>
        </dgm:presLayoutVars>
      </dgm:prSet>
      <dgm:spPr/>
      <dgm:t>
        <a:bodyPr/>
        <a:lstStyle/>
        <a:p>
          <a:endParaRPr lang="en-US"/>
        </a:p>
      </dgm:t>
    </dgm:pt>
    <dgm:pt modelId="{2CAFBD1D-5B4E-41A4-A493-193FA39F5CFF}" type="pres">
      <dgm:prSet presAssocID="{0A8F5C58-D225-4C00-90AF-E8C2AA01AA7D}" presName="spacer" presStyleCnt="0"/>
      <dgm:spPr/>
    </dgm:pt>
    <dgm:pt modelId="{22067158-11F7-4C98-BE38-88FB2155903C}" type="pres">
      <dgm:prSet presAssocID="{7F28C5FF-6658-4180-AA47-184EB07943BC}" presName="comp" presStyleCnt="0"/>
      <dgm:spPr/>
    </dgm:pt>
    <dgm:pt modelId="{37D1AEDC-EAE5-4BEB-9C9C-56776F7D4B88}" type="pres">
      <dgm:prSet presAssocID="{7F28C5FF-6658-4180-AA47-184EB07943BC}" presName="box" presStyleLbl="node1" presStyleIdx="3" presStyleCnt="5"/>
      <dgm:spPr/>
      <dgm:t>
        <a:bodyPr/>
        <a:lstStyle/>
        <a:p>
          <a:endParaRPr lang="en-US"/>
        </a:p>
      </dgm:t>
    </dgm:pt>
    <dgm:pt modelId="{15986855-8F10-4346-AC2C-B6058978790E}" type="pres">
      <dgm:prSet presAssocID="{7F28C5FF-6658-4180-AA47-184EB07943BC}" presName="img"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94000" b="-94000"/>
          </a:stretch>
        </a:blipFill>
      </dgm:spPr>
    </dgm:pt>
    <dgm:pt modelId="{2B7613DA-EFB5-43C2-A8D2-BADBECC72289}" type="pres">
      <dgm:prSet presAssocID="{7F28C5FF-6658-4180-AA47-184EB07943BC}" presName="text" presStyleLbl="node1" presStyleIdx="3" presStyleCnt="5">
        <dgm:presLayoutVars>
          <dgm:bulletEnabled val="1"/>
        </dgm:presLayoutVars>
      </dgm:prSet>
      <dgm:spPr/>
      <dgm:t>
        <a:bodyPr/>
        <a:lstStyle/>
        <a:p>
          <a:endParaRPr lang="en-US"/>
        </a:p>
      </dgm:t>
    </dgm:pt>
    <dgm:pt modelId="{875578D4-D5C6-480C-93DE-AEDD39A39B65}" type="pres">
      <dgm:prSet presAssocID="{5FB25140-7986-49F3-825E-C3C00E8AAE5E}" presName="spacer" presStyleCnt="0"/>
      <dgm:spPr/>
    </dgm:pt>
    <dgm:pt modelId="{FEF3ECF7-720B-4730-9A3E-CDF4194F16BC}" type="pres">
      <dgm:prSet presAssocID="{E699D658-AC66-45CA-9361-E2B3A9D23C6A}" presName="comp" presStyleCnt="0"/>
      <dgm:spPr/>
    </dgm:pt>
    <dgm:pt modelId="{269C923F-A11C-4A9C-B432-FFDB9AFF32BD}" type="pres">
      <dgm:prSet presAssocID="{E699D658-AC66-45CA-9361-E2B3A9D23C6A}" presName="box" presStyleLbl="node1" presStyleIdx="4" presStyleCnt="5"/>
      <dgm:spPr/>
      <dgm:t>
        <a:bodyPr/>
        <a:lstStyle/>
        <a:p>
          <a:endParaRPr lang="en-US"/>
        </a:p>
      </dgm:t>
    </dgm:pt>
    <dgm:pt modelId="{163127D7-6D91-415D-8F25-A4E76A4518A4}" type="pres">
      <dgm:prSet presAssocID="{E699D658-AC66-45CA-9361-E2B3A9D23C6A}" presName="img"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94000" b="-94000"/>
          </a:stretch>
        </a:blipFill>
      </dgm:spPr>
    </dgm:pt>
    <dgm:pt modelId="{4D6CF4AC-F51B-4606-8F30-C7B431E3C8D3}" type="pres">
      <dgm:prSet presAssocID="{E699D658-AC66-45CA-9361-E2B3A9D23C6A}" presName="text" presStyleLbl="node1" presStyleIdx="4" presStyleCnt="5">
        <dgm:presLayoutVars>
          <dgm:bulletEnabled val="1"/>
        </dgm:presLayoutVars>
      </dgm:prSet>
      <dgm:spPr/>
      <dgm:t>
        <a:bodyPr/>
        <a:lstStyle/>
        <a:p>
          <a:endParaRPr lang="en-US"/>
        </a:p>
      </dgm:t>
    </dgm:pt>
  </dgm:ptLst>
  <dgm:cxnLst>
    <dgm:cxn modelId="{670D5D6C-2610-47C1-9007-2164F9E489E3}" type="presOf" srcId="{7F28C5FF-6658-4180-AA47-184EB07943BC}" destId="{37D1AEDC-EAE5-4BEB-9C9C-56776F7D4B88}" srcOrd="0" destOrd="0" presId="urn:microsoft.com/office/officeart/2005/8/layout/vList4"/>
    <dgm:cxn modelId="{EC6B8A72-1C7A-4422-97E5-8F0C9CD765B6}" srcId="{AA6593AC-B364-4210-A385-FA0B3A97D519}" destId="{E699D658-AC66-45CA-9361-E2B3A9D23C6A}" srcOrd="4" destOrd="0" parTransId="{CC63F8F7-945E-40CA-85E7-EF9459965CDA}" sibTransId="{15F257C7-24DB-4C49-8E28-4073F8C3144C}"/>
    <dgm:cxn modelId="{26E89F33-B82C-4E02-97CD-FC66FEAEB237}" type="presOf" srcId="{59F7B353-9593-40D0-8335-261471703643}" destId="{D375E80C-9DA3-4CA6-BC76-A614B6376C1B}" srcOrd="0" destOrd="0" presId="urn:microsoft.com/office/officeart/2005/8/layout/vList4"/>
    <dgm:cxn modelId="{139050B3-BDBE-46A1-B7AC-91148DAD5215}" type="presOf" srcId="{E699D658-AC66-45CA-9361-E2B3A9D23C6A}" destId="{4D6CF4AC-F51B-4606-8F30-C7B431E3C8D3}" srcOrd="1" destOrd="0" presId="urn:microsoft.com/office/officeart/2005/8/layout/vList4"/>
    <dgm:cxn modelId="{A4648F34-306A-4E4A-8C71-B6ADE7DC8803}" srcId="{AA6593AC-B364-4210-A385-FA0B3A97D519}" destId="{6541AF9E-4247-41D5-BBEE-CFDDA7775E4F}" srcOrd="0" destOrd="0" parTransId="{658E466C-0CF8-46C3-9D09-617BF7C761C2}" sibTransId="{425307A7-2722-43D9-89C9-5628D090F743}"/>
    <dgm:cxn modelId="{CB762D0C-E71B-4547-9939-EA5293BC45A6}" type="presOf" srcId="{6541AF9E-4247-41D5-BBEE-CFDDA7775E4F}" destId="{0BA983FD-EB4D-4F1C-9457-E5FE7D85AA22}" srcOrd="1" destOrd="0" presId="urn:microsoft.com/office/officeart/2005/8/layout/vList4"/>
    <dgm:cxn modelId="{EE2693D6-A33D-48F6-A5BE-103373D5CEE8}" type="presOf" srcId="{6541AF9E-4247-41D5-BBEE-CFDDA7775E4F}" destId="{2E447230-37D3-41A7-B90F-4DCB48119C48}" srcOrd="0" destOrd="0" presId="urn:microsoft.com/office/officeart/2005/8/layout/vList4"/>
    <dgm:cxn modelId="{3C084B3A-9A6D-4A37-833B-CC176DF11385}" srcId="{AA6593AC-B364-4210-A385-FA0B3A97D519}" destId="{20C20CB1-1643-4347-9BDA-0FFCB4C02F43}" srcOrd="2" destOrd="0" parTransId="{F0179512-8959-4C50-8646-99F99657C922}" sibTransId="{0A8F5C58-D225-4C00-90AF-E8C2AA01AA7D}"/>
    <dgm:cxn modelId="{E6B38CB2-E867-4226-8F8A-CA3F40B054A1}" type="presOf" srcId="{20C20CB1-1643-4347-9BDA-0FFCB4C02F43}" destId="{806654B0-2EDC-491E-A31C-44D4A0E9FF1C}" srcOrd="1" destOrd="0" presId="urn:microsoft.com/office/officeart/2005/8/layout/vList4"/>
    <dgm:cxn modelId="{20A6D57E-A48F-478C-81EF-26BEC0745AB4}" type="presOf" srcId="{20C20CB1-1643-4347-9BDA-0FFCB4C02F43}" destId="{0D2469B0-331F-4F3F-BE65-FD7036AABFE7}" srcOrd="0" destOrd="0" presId="urn:microsoft.com/office/officeart/2005/8/layout/vList4"/>
    <dgm:cxn modelId="{F271E243-4E66-4B2A-92CD-4CE559BC47F7}" type="presOf" srcId="{7F28C5FF-6658-4180-AA47-184EB07943BC}" destId="{2B7613DA-EFB5-43C2-A8D2-BADBECC72289}" srcOrd="1" destOrd="0" presId="urn:microsoft.com/office/officeart/2005/8/layout/vList4"/>
    <dgm:cxn modelId="{C1AFEA84-F289-460C-B78A-93A3E52FEBD2}" type="presOf" srcId="{E699D658-AC66-45CA-9361-E2B3A9D23C6A}" destId="{269C923F-A11C-4A9C-B432-FFDB9AFF32BD}" srcOrd="0" destOrd="0" presId="urn:microsoft.com/office/officeart/2005/8/layout/vList4"/>
    <dgm:cxn modelId="{0F9132B8-FC8C-4272-B868-8DB352C36709}" srcId="{AA6593AC-B364-4210-A385-FA0B3A97D519}" destId="{59F7B353-9593-40D0-8335-261471703643}" srcOrd="1" destOrd="0" parTransId="{B7A99B45-6BD0-45CD-8D30-AC113B32706B}" sibTransId="{5C459459-1CBB-4DEB-A120-96BE2CF8722E}"/>
    <dgm:cxn modelId="{9EC6F7B5-5FEA-4CB0-8FA9-D2E46928F661}" type="presOf" srcId="{AA6593AC-B364-4210-A385-FA0B3A97D519}" destId="{0765AC14-2BE8-4CC9-B7A5-1515C3F4D078}" srcOrd="0" destOrd="0" presId="urn:microsoft.com/office/officeart/2005/8/layout/vList4"/>
    <dgm:cxn modelId="{23A38F25-3229-4741-AF33-DC91D3369438}" type="presOf" srcId="{59F7B353-9593-40D0-8335-261471703643}" destId="{A907049C-F42C-49EE-A976-B14AC19DB6C2}" srcOrd="1" destOrd="0" presId="urn:microsoft.com/office/officeart/2005/8/layout/vList4"/>
    <dgm:cxn modelId="{A7A13BF6-92FE-4477-BE11-674F9D01A0D0}" srcId="{AA6593AC-B364-4210-A385-FA0B3A97D519}" destId="{7F28C5FF-6658-4180-AA47-184EB07943BC}" srcOrd="3" destOrd="0" parTransId="{E1DA461A-C107-4BE4-AA6B-5CBCE979A299}" sibTransId="{5FB25140-7986-49F3-825E-C3C00E8AAE5E}"/>
    <dgm:cxn modelId="{074D42FD-480D-415F-B3A4-9F6F2A3BE300}" type="presParOf" srcId="{0765AC14-2BE8-4CC9-B7A5-1515C3F4D078}" destId="{64C89DAE-58B3-480B-ADC5-3C86D0B3AD75}" srcOrd="0" destOrd="0" presId="urn:microsoft.com/office/officeart/2005/8/layout/vList4"/>
    <dgm:cxn modelId="{D8918AD2-C778-44D3-ACB9-0465A54D9DFD}" type="presParOf" srcId="{64C89DAE-58B3-480B-ADC5-3C86D0B3AD75}" destId="{2E447230-37D3-41A7-B90F-4DCB48119C48}" srcOrd="0" destOrd="0" presId="urn:microsoft.com/office/officeart/2005/8/layout/vList4"/>
    <dgm:cxn modelId="{859A5DE9-13CD-4269-877F-5042DB8F64B0}" type="presParOf" srcId="{64C89DAE-58B3-480B-ADC5-3C86D0B3AD75}" destId="{0D494AE2-46B2-480C-B2E0-8201C1B07B2A}" srcOrd="1" destOrd="0" presId="urn:microsoft.com/office/officeart/2005/8/layout/vList4"/>
    <dgm:cxn modelId="{8738B052-5B1E-45BD-B2FA-D962A92811AD}" type="presParOf" srcId="{64C89DAE-58B3-480B-ADC5-3C86D0B3AD75}" destId="{0BA983FD-EB4D-4F1C-9457-E5FE7D85AA22}" srcOrd="2" destOrd="0" presId="urn:microsoft.com/office/officeart/2005/8/layout/vList4"/>
    <dgm:cxn modelId="{D50A6227-D39F-4F85-8B27-B2CFB2253CD6}" type="presParOf" srcId="{0765AC14-2BE8-4CC9-B7A5-1515C3F4D078}" destId="{55127E24-16AB-4F25-BC9B-9EB0A3F84EAE}" srcOrd="1" destOrd="0" presId="urn:microsoft.com/office/officeart/2005/8/layout/vList4"/>
    <dgm:cxn modelId="{D5A42496-529E-4953-B9E0-3D09E54EB04B}" type="presParOf" srcId="{0765AC14-2BE8-4CC9-B7A5-1515C3F4D078}" destId="{9155B712-99AF-46FB-BB82-5AB3BDD77FBF}" srcOrd="2" destOrd="0" presId="urn:microsoft.com/office/officeart/2005/8/layout/vList4"/>
    <dgm:cxn modelId="{357C8E6B-F14B-4724-8303-8487A9347C08}" type="presParOf" srcId="{9155B712-99AF-46FB-BB82-5AB3BDD77FBF}" destId="{D375E80C-9DA3-4CA6-BC76-A614B6376C1B}" srcOrd="0" destOrd="0" presId="urn:microsoft.com/office/officeart/2005/8/layout/vList4"/>
    <dgm:cxn modelId="{140C287C-53E7-411B-817D-62525D40F454}" type="presParOf" srcId="{9155B712-99AF-46FB-BB82-5AB3BDD77FBF}" destId="{62FD3466-E3DC-4BA3-A791-B37F7DDC312E}" srcOrd="1" destOrd="0" presId="urn:microsoft.com/office/officeart/2005/8/layout/vList4"/>
    <dgm:cxn modelId="{06E03B6A-F916-49B6-A352-F5C2ED45CF46}" type="presParOf" srcId="{9155B712-99AF-46FB-BB82-5AB3BDD77FBF}" destId="{A907049C-F42C-49EE-A976-B14AC19DB6C2}" srcOrd="2" destOrd="0" presId="urn:microsoft.com/office/officeart/2005/8/layout/vList4"/>
    <dgm:cxn modelId="{A5FA97D8-630A-4BF8-833A-96081E25D9D5}" type="presParOf" srcId="{0765AC14-2BE8-4CC9-B7A5-1515C3F4D078}" destId="{17E086D1-0D8E-46D9-B657-B59C2BDCFCCF}" srcOrd="3" destOrd="0" presId="urn:microsoft.com/office/officeart/2005/8/layout/vList4"/>
    <dgm:cxn modelId="{7D47539A-46F5-49B1-9CD6-7F90FFFECAD2}" type="presParOf" srcId="{0765AC14-2BE8-4CC9-B7A5-1515C3F4D078}" destId="{18D24419-A675-42C2-AC24-EF9B8C0C26E9}" srcOrd="4" destOrd="0" presId="urn:microsoft.com/office/officeart/2005/8/layout/vList4"/>
    <dgm:cxn modelId="{C40B820C-358C-455E-BB71-06893BEBCF0F}" type="presParOf" srcId="{18D24419-A675-42C2-AC24-EF9B8C0C26E9}" destId="{0D2469B0-331F-4F3F-BE65-FD7036AABFE7}" srcOrd="0" destOrd="0" presId="urn:microsoft.com/office/officeart/2005/8/layout/vList4"/>
    <dgm:cxn modelId="{EEF8386D-FC1A-476A-A1FD-D2E42E4049BF}" type="presParOf" srcId="{18D24419-A675-42C2-AC24-EF9B8C0C26E9}" destId="{86D795A8-6CE5-43C8-BAA8-04F0297A9688}" srcOrd="1" destOrd="0" presId="urn:microsoft.com/office/officeart/2005/8/layout/vList4"/>
    <dgm:cxn modelId="{07A5B3AA-6086-486D-BEAE-83F1EB23E723}" type="presParOf" srcId="{18D24419-A675-42C2-AC24-EF9B8C0C26E9}" destId="{806654B0-2EDC-491E-A31C-44D4A0E9FF1C}" srcOrd="2" destOrd="0" presId="urn:microsoft.com/office/officeart/2005/8/layout/vList4"/>
    <dgm:cxn modelId="{D1790FA4-A8FD-45DA-B588-603AB11352DE}" type="presParOf" srcId="{0765AC14-2BE8-4CC9-B7A5-1515C3F4D078}" destId="{2CAFBD1D-5B4E-41A4-A493-193FA39F5CFF}" srcOrd="5" destOrd="0" presId="urn:microsoft.com/office/officeart/2005/8/layout/vList4"/>
    <dgm:cxn modelId="{E7EA5634-2093-4E4B-ACE1-8771231C8C81}" type="presParOf" srcId="{0765AC14-2BE8-4CC9-B7A5-1515C3F4D078}" destId="{22067158-11F7-4C98-BE38-88FB2155903C}" srcOrd="6" destOrd="0" presId="urn:microsoft.com/office/officeart/2005/8/layout/vList4"/>
    <dgm:cxn modelId="{DF40D045-563A-4BF1-8DB6-77296239BFE5}" type="presParOf" srcId="{22067158-11F7-4C98-BE38-88FB2155903C}" destId="{37D1AEDC-EAE5-4BEB-9C9C-56776F7D4B88}" srcOrd="0" destOrd="0" presId="urn:microsoft.com/office/officeart/2005/8/layout/vList4"/>
    <dgm:cxn modelId="{19436FBC-7E13-475B-A780-01869E1B5CEA}" type="presParOf" srcId="{22067158-11F7-4C98-BE38-88FB2155903C}" destId="{15986855-8F10-4346-AC2C-B6058978790E}" srcOrd="1" destOrd="0" presId="urn:microsoft.com/office/officeart/2005/8/layout/vList4"/>
    <dgm:cxn modelId="{53360212-7624-470D-B82B-2B052912CBD5}" type="presParOf" srcId="{22067158-11F7-4C98-BE38-88FB2155903C}" destId="{2B7613DA-EFB5-43C2-A8D2-BADBECC72289}" srcOrd="2" destOrd="0" presId="urn:microsoft.com/office/officeart/2005/8/layout/vList4"/>
    <dgm:cxn modelId="{9DF5C4B1-B19E-4C36-8A90-E0644D6DA17A}" type="presParOf" srcId="{0765AC14-2BE8-4CC9-B7A5-1515C3F4D078}" destId="{875578D4-D5C6-480C-93DE-AEDD39A39B65}" srcOrd="7" destOrd="0" presId="urn:microsoft.com/office/officeart/2005/8/layout/vList4"/>
    <dgm:cxn modelId="{0B5CE170-66B1-486F-B0C8-A7ADE116A7CB}" type="presParOf" srcId="{0765AC14-2BE8-4CC9-B7A5-1515C3F4D078}" destId="{FEF3ECF7-720B-4730-9A3E-CDF4194F16BC}" srcOrd="8" destOrd="0" presId="urn:microsoft.com/office/officeart/2005/8/layout/vList4"/>
    <dgm:cxn modelId="{67C0A011-8565-4276-8E7D-3E64CC87148E}" type="presParOf" srcId="{FEF3ECF7-720B-4730-9A3E-CDF4194F16BC}" destId="{269C923F-A11C-4A9C-B432-FFDB9AFF32BD}" srcOrd="0" destOrd="0" presId="urn:microsoft.com/office/officeart/2005/8/layout/vList4"/>
    <dgm:cxn modelId="{85E0CAAD-BC9D-4D9C-A9C7-26071A34087D}" type="presParOf" srcId="{FEF3ECF7-720B-4730-9A3E-CDF4194F16BC}" destId="{163127D7-6D91-415D-8F25-A4E76A4518A4}" srcOrd="1" destOrd="0" presId="urn:microsoft.com/office/officeart/2005/8/layout/vList4"/>
    <dgm:cxn modelId="{9CB0C974-ABE7-497E-B7FF-C3BC13CDFF21}" type="presParOf" srcId="{FEF3ECF7-720B-4730-9A3E-CDF4194F16BC}" destId="{4D6CF4AC-F51B-4606-8F30-C7B431E3C8D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0C2D4-F42E-4E2D-B5AB-1B4723DE9BFA}" type="doc">
      <dgm:prSet loTypeId="urn:microsoft.com/office/officeart/2005/8/layout/arrow2" loCatId="process" qsTypeId="urn:microsoft.com/office/officeart/2005/8/quickstyle/simple1" qsCatId="simple" csTypeId="urn:microsoft.com/office/officeart/2005/8/colors/accent4_5" csCatId="accent4" phldr="1"/>
      <dgm:spPr/>
    </dgm:pt>
    <dgm:pt modelId="{6F1B613F-2AAB-4B9C-8E9F-D8946A97DD91}">
      <dgm:prSet phldrT="[Text]" custT="1"/>
      <dgm:spPr/>
      <dgm:t>
        <a:bodyPr/>
        <a:lstStyle/>
        <a:p>
          <a:r>
            <a:rPr lang="en-US" sz="2000" dirty="0"/>
            <a:t>Week 1 = </a:t>
          </a:r>
          <a:r>
            <a:rPr lang="en-US" sz="2000" dirty="0" smtClean="0"/>
            <a:t>308</a:t>
          </a:r>
          <a:endParaRPr lang="en-US" sz="2000" dirty="0"/>
        </a:p>
      </dgm:t>
    </dgm:pt>
    <dgm:pt modelId="{228B5AC8-8683-4710-9714-21335E1C2A48}" type="parTrans" cxnId="{71DFF32F-BA09-4B45-BE6A-A07A6FCA8F27}">
      <dgm:prSet/>
      <dgm:spPr/>
      <dgm:t>
        <a:bodyPr/>
        <a:lstStyle/>
        <a:p>
          <a:endParaRPr lang="en-US"/>
        </a:p>
      </dgm:t>
    </dgm:pt>
    <dgm:pt modelId="{7913787B-F480-4720-83FB-D40C7395E578}" type="sibTrans" cxnId="{71DFF32F-BA09-4B45-BE6A-A07A6FCA8F27}">
      <dgm:prSet/>
      <dgm:spPr/>
      <dgm:t>
        <a:bodyPr/>
        <a:lstStyle/>
        <a:p>
          <a:endParaRPr lang="en-US"/>
        </a:p>
      </dgm:t>
    </dgm:pt>
    <dgm:pt modelId="{D53B415B-0E7B-45FB-8D49-94622820C424}">
      <dgm:prSet phldrT="[Text]" custT="1"/>
      <dgm:spPr/>
      <dgm:t>
        <a:bodyPr/>
        <a:lstStyle/>
        <a:p>
          <a:r>
            <a:rPr lang="en-US" sz="2000" dirty="0"/>
            <a:t>Week</a:t>
          </a:r>
          <a:r>
            <a:rPr lang="en-US" dirty="0"/>
            <a:t> 2 = </a:t>
          </a:r>
          <a:r>
            <a:rPr lang="en-US" dirty="0" smtClean="0"/>
            <a:t>380</a:t>
          </a:r>
          <a:endParaRPr lang="en-US" dirty="0"/>
        </a:p>
      </dgm:t>
    </dgm:pt>
    <dgm:pt modelId="{738BFC62-495B-4683-817C-8AEF9DFC369F}" type="parTrans" cxnId="{880C64BF-FCBB-4DEA-8007-CFA1B51E0B83}">
      <dgm:prSet/>
      <dgm:spPr/>
      <dgm:t>
        <a:bodyPr/>
        <a:lstStyle/>
        <a:p>
          <a:endParaRPr lang="en-US"/>
        </a:p>
      </dgm:t>
    </dgm:pt>
    <dgm:pt modelId="{FAA21EC1-2631-4864-8FC4-8E07E2679473}" type="sibTrans" cxnId="{880C64BF-FCBB-4DEA-8007-CFA1B51E0B83}">
      <dgm:prSet/>
      <dgm:spPr/>
      <dgm:t>
        <a:bodyPr/>
        <a:lstStyle/>
        <a:p>
          <a:endParaRPr lang="en-US"/>
        </a:p>
      </dgm:t>
    </dgm:pt>
    <dgm:pt modelId="{9F7F25A9-6BA9-47D9-A5F4-D281629A574E}">
      <dgm:prSet phldrT="[Text]" custT="1"/>
      <dgm:spPr/>
      <dgm:t>
        <a:bodyPr/>
        <a:lstStyle/>
        <a:p>
          <a:r>
            <a:rPr lang="en-US" sz="2000" dirty="0"/>
            <a:t>Week</a:t>
          </a:r>
          <a:r>
            <a:rPr lang="en-US" dirty="0"/>
            <a:t> 3 = </a:t>
          </a:r>
          <a:r>
            <a:rPr lang="en-US" dirty="0" smtClean="0"/>
            <a:t>447</a:t>
          </a:r>
          <a:endParaRPr lang="en-US" dirty="0"/>
        </a:p>
      </dgm:t>
    </dgm:pt>
    <dgm:pt modelId="{0BF96637-C616-4970-8A6A-33C03E7A6FFF}" type="parTrans" cxnId="{41F5BD99-FB38-4D52-AAF2-2A925D9B7F32}">
      <dgm:prSet/>
      <dgm:spPr/>
      <dgm:t>
        <a:bodyPr/>
        <a:lstStyle/>
        <a:p>
          <a:endParaRPr lang="en-US"/>
        </a:p>
      </dgm:t>
    </dgm:pt>
    <dgm:pt modelId="{84FE3360-4FDC-4CF5-B00C-6380DEE36B48}" type="sibTrans" cxnId="{41F5BD99-FB38-4D52-AAF2-2A925D9B7F32}">
      <dgm:prSet/>
      <dgm:spPr/>
      <dgm:t>
        <a:bodyPr/>
        <a:lstStyle/>
        <a:p>
          <a:endParaRPr lang="en-US"/>
        </a:p>
      </dgm:t>
    </dgm:pt>
    <dgm:pt modelId="{6C55D362-6581-4F76-817C-10C875EFFD70}">
      <dgm:prSet phldrT="[Text]" custT="1"/>
      <dgm:spPr/>
      <dgm:t>
        <a:bodyPr/>
        <a:lstStyle/>
        <a:p>
          <a:r>
            <a:rPr lang="en-US" sz="2000" dirty="0"/>
            <a:t>Week 4 = </a:t>
          </a:r>
          <a:r>
            <a:rPr lang="en-US" sz="2000" dirty="0" smtClean="0"/>
            <a:t>497</a:t>
          </a:r>
          <a:endParaRPr lang="en-US" sz="2000" dirty="0"/>
        </a:p>
      </dgm:t>
    </dgm:pt>
    <dgm:pt modelId="{79B9CA74-6E36-443B-8C4C-3AA41698702F}" type="parTrans" cxnId="{F8635E8A-4C2F-4233-8388-A76B18017AC5}">
      <dgm:prSet/>
      <dgm:spPr/>
      <dgm:t>
        <a:bodyPr/>
        <a:lstStyle/>
        <a:p>
          <a:endParaRPr lang="en-US"/>
        </a:p>
      </dgm:t>
    </dgm:pt>
    <dgm:pt modelId="{AEF4BB40-2035-4CBA-95E6-D9968882036D}" type="sibTrans" cxnId="{F8635E8A-4C2F-4233-8388-A76B18017AC5}">
      <dgm:prSet/>
      <dgm:spPr/>
      <dgm:t>
        <a:bodyPr/>
        <a:lstStyle/>
        <a:p>
          <a:endParaRPr lang="en-US"/>
        </a:p>
      </dgm:t>
    </dgm:pt>
    <dgm:pt modelId="{DD1226F4-FF04-4BBE-B4F9-991D87D59FDA}">
      <dgm:prSet phldrT="[Text]" custT="1"/>
      <dgm:spPr/>
      <dgm:t>
        <a:bodyPr/>
        <a:lstStyle/>
        <a:p>
          <a:r>
            <a:rPr lang="en-US" sz="2000" dirty="0"/>
            <a:t>Week 5 = </a:t>
          </a:r>
          <a:r>
            <a:rPr lang="en-US" sz="2000" dirty="0" smtClean="0"/>
            <a:t>577</a:t>
          </a:r>
          <a:endParaRPr lang="en-US" sz="2000" dirty="0"/>
        </a:p>
      </dgm:t>
    </dgm:pt>
    <dgm:pt modelId="{DBF19357-8271-4959-904E-3D0E175DEB01}" type="parTrans" cxnId="{7B331DAF-880D-4C74-BD9F-108EDB748A44}">
      <dgm:prSet/>
      <dgm:spPr/>
      <dgm:t>
        <a:bodyPr/>
        <a:lstStyle/>
        <a:p>
          <a:endParaRPr lang="en-US"/>
        </a:p>
      </dgm:t>
    </dgm:pt>
    <dgm:pt modelId="{14920CD9-F9CF-457C-B21F-757F92EC97D5}" type="sibTrans" cxnId="{7B331DAF-880D-4C74-BD9F-108EDB748A44}">
      <dgm:prSet/>
      <dgm:spPr/>
      <dgm:t>
        <a:bodyPr/>
        <a:lstStyle/>
        <a:p>
          <a:endParaRPr lang="en-US"/>
        </a:p>
      </dgm:t>
    </dgm:pt>
    <dgm:pt modelId="{8C2D1F50-7803-4F78-9F46-8ECDD78EA906}">
      <dgm:prSet phldrT="[Text]"/>
      <dgm:spPr/>
      <dgm:t>
        <a:bodyPr/>
        <a:lstStyle/>
        <a:p>
          <a:endParaRPr lang="en-US"/>
        </a:p>
      </dgm:t>
    </dgm:pt>
    <dgm:pt modelId="{BA50BF88-D8C7-444C-94C5-2800E321C055}" type="parTrans" cxnId="{416DA483-8AE4-432D-80F8-F9B9A743E5C7}">
      <dgm:prSet/>
      <dgm:spPr/>
      <dgm:t>
        <a:bodyPr/>
        <a:lstStyle/>
        <a:p>
          <a:endParaRPr lang="en-US"/>
        </a:p>
      </dgm:t>
    </dgm:pt>
    <dgm:pt modelId="{3B931E5B-DE8B-4CDF-87F8-0B00215FC1DD}" type="sibTrans" cxnId="{416DA483-8AE4-432D-80F8-F9B9A743E5C7}">
      <dgm:prSet/>
      <dgm:spPr/>
      <dgm:t>
        <a:bodyPr/>
        <a:lstStyle/>
        <a:p>
          <a:endParaRPr lang="en-US"/>
        </a:p>
      </dgm:t>
    </dgm:pt>
    <dgm:pt modelId="{F44E4819-CA62-4540-B33C-0F4F0B1AD916}" type="pres">
      <dgm:prSet presAssocID="{7C20C2D4-F42E-4E2D-B5AB-1B4723DE9BFA}" presName="arrowDiagram" presStyleCnt="0">
        <dgm:presLayoutVars>
          <dgm:chMax val="5"/>
          <dgm:dir/>
          <dgm:resizeHandles val="exact"/>
        </dgm:presLayoutVars>
      </dgm:prSet>
      <dgm:spPr/>
    </dgm:pt>
    <dgm:pt modelId="{ABA9655E-0A05-48E0-9614-AC14A3135C60}" type="pres">
      <dgm:prSet presAssocID="{7C20C2D4-F42E-4E2D-B5AB-1B4723DE9BFA}" presName="arrow" presStyleLbl="bgShp" presStyleIdx="0" presStyleCnt="1"/>
      <dgm:spPr/>
    </dgm:pt>
    <dgm:pt modelId="{0FD6E187-9395-4F19-9FAD-5B7C59354DA9}" type="pres">
      <dgm:prSet presAssocID="{7C20C2D4-F42E-4E2D-B5AB-1B4723DE9BFA}" presName="arrowDiagram5" presStyleCnt="0"/>
      <dgm:spPr/>
    </dgm:pt>
    <dgm:pt modelId="{BCA200E0-7B49-42A4-AC42-104AA4527D1E}" type="pres">
      <dgm:prSet presAssocID="{6F1B613F-2AAB-4B9C-8E9F-D8946A97DD91}" presName="bullet5a" presStyleLbl="node1" presStyleIdx="0" presStyleCnt="5"/>
      <dgm:spPr/>
    </dgm:pt>
    <dgm:pt modelId="{C399A1B2-CCD4-4BE9-93DD-4078C84AF563}" type="pres">
      <dgm:prSet presAssocID="{6F1B613F-2AAB-4B9C-8E9F-D8946A97DD91}" presName="textBox5a" presStyleLbl="revTx" presStyleIdx="0" presStyleCnt="5" custScaleX="141489">
        <dgm:presLayoutVars>
          <dgm:bulletEnabled val="1"/>
        </dgm:presLayoutVars>
      </dgm:prSet>
      <dgm:spPr/>
      <dgm:t>
        <a:bodyPr/>
        <a:lstStyle/>
        <a:p>
          <a:endParaRPr lang="en-US"/>
        </a:p>
      </dgm:t>
    </dgm:pt>
    <dgm:pt modelId="{0D0FF399-D86A-47ED-8AA5-9145B7CDDC8B}" type="pres">
      <dgm:prSet presAssocID="{D53B415B-0E7B-45FB-8D49-94622820C424}" presName="bullet5b" presStyleLbl="node1" presStyleIdx="1" presStyleCnt="5"/>
      <dgm:spPr/>
    </dgm:pt>
    <dgm:pt modelId="{91B2AEA2-A9A0-4118-8245-EC5FCDD0F148}" type="pres">
      <dgm:prSet presAssocID="{D53B415B-0E7B-45FB-8D49-94622820C424}" presName="textBox5b" presStyleLbl="revTx" presStyleIdx="1" presStyleCnt="5">
        <dgm:presLayoutVars>
          <dgm:bulletEnabled val="1"/>
        </dgm:presLayoutVars>
      </dgm:prSet>
      <dgm:spPr/>
      <dgm:t>
        <a:bodyPr/>
        <a:lstStyle/>
        <a:p>
          <a:endParaRPr lang="en-US"/>
        </a:p>
      </dgm:t>
    </dgm:pt>
    <dgm:pt modelId="{EC7C1B5C-1960-4674-A2D1-3FDEFE54217A}" type="pres">
      <dgm:prSet presAssocID="{9F7F25A9-6BA9-47D9-A5F4-D281629A574E}" presName="bullet5c" presStyleLbl="node1" presStyleIdx="2" presStyleCnt="5"/>
      <dgm:spPr/>
    </dgm:pt>
    <dgm:pt modelId="{27B29693-9702-4145-BCC7-D63F928DB691}" type="pres">
      <dgm:prSet presAssocID="{9F7F25A9-6BA9-47D9-A5F4-D281629A574E}" presName="textBox5c" presStyleLbl="revTx" presStyleIdx="2" presStyleCnt="5">
        <dgm:presLayoutVars>
          <dgm:bulletEnabled val="1"/>
        </dgm:presLayoutVars>
      </dgm:prSet>
      <dgm:spPr/>
      <dgm:t>
        <a:bodyPr/>
        <a:lstStyle/>
        <a:p>
          <a:endParaRPr lang="en-US"/>
        </a:p>
      </dgm:t>
    </dgm:pt>
    <dgm:pt modelId="{0DDB57B9-4393-4EF7-BB54-9B005BB86C38}" type="pres">
      <dgm:prSet presAssocID="{6C55D362-6581-4F76-817C-10C875EFFD70}" presName="bullet5d" presStyleLbl="node1" presStyleIdx="3" presStyleCnt="5"/>
      <dgm:spPr/>
    </dgm:pt>
    <dgm:pt modelId="{AE399612-5338-4B15-8508-712FE76900D2}" type="pres">
      <dgm:prSet presAssocID="{6C55D362-6581-4F76-817C-10C875EFFD70}" presName="textBox5d" presStyleLbl="revTx" presStyleIdx="3" presStyleCnt="5">
        <dgm:presLayoutVars>
          <dgm:bulletEnabled val="1"/>
        </dgm:presLayoutVars>
      </dgm:prSet>
      <dgm:spPr/>
      <dgm:t>
        <a:bodyPr/>
        <a:lstStyle/>
        <a:p>
          <a:endParaRPr lang="en-US"/>
        </a:p>
      </dgm:t>
    </dgm:pt>
    <dgm:pt modelId="{4CB9757B-8D7E-47B2-BA96-201FE955B9EF}" type="pres">
      <dgm:prSet presAssocID="{DD1226F4-FF04-4BBE-B4F9-991D87D59FDA}" presName="bullet5e" presStyleLbl="node1" presStyleIdx="4" presStyleCnt="5"/>
      <dgm:spPr/>
    </dgm:pt>
    <dgm:pt modelId="{9368799C-531F-4CCD-B531-76EDDEE2D258}" type="pres">
      <dgm:prSet presAssocID="{DD1226F4-FF04-4BBE-B4F9-991D87D59FDA}" presName="textBox5e" presStyleLbl="revTx" presStyleIdx="4" presStyleCnt="5">
        <dgm:presLayoutVars>
          <dgm:bulletEnabled val="1"/>
        </dgm:presLayoutVars>
      </dgm:prSet>
      <dgm:spPr/>
      <dgm:t>
        <a:bodyPr/>
        <a:lstStyle/>
        <a:p>
          <a:endParaRPr lang="en-US"/>
        </a:p>
      </dgm:t>
    </dgm:pt>
  </dgm:ptLst>
  <dgm:cxnLst>
    <dgm:cxn modelId="{416DA483-8AE4-432D-80F8-F9B9A743E5C7}" srcId="{7C20C2D4-F42E-4E2D-B5AB-1B4723DE9BFA}" destId="{8C2D1F50-7803-4F78-9F46-8ECDD78EA906}" srcOrd="5" destOrd="0" parTransId="{BA50BF88-D8C7-444C-94C5-2800E321C055}" sibTransId="{3B931E5B-DE8B-4CDF-87F8-0B00215FC1DD}"/>
    <dgm:cxn modelId="{41F5BD99-FB38-4D52-AAF2-2A925D9B7F32}" srcId="{7C20C2D4-F42E-4E2D-B5AB-1B4723DE9BFA}" destId="{9F7F25A9-6BA9-47D9-A5F4-D281629A574E}" srcOrd="2" destOrd="0" parTransId="{0BF96637-C616-4970-8A6A-33C03E7A6FFF}" sibTransId="{84FE3360-4FDC-4CF5-B00C-6380DEE36B48}"/>
    <dgm:cxn modelId="{71DFF32F-BA09-4B45-BE6A-A07A6FCA8F27}" srcId="{7C20C2D4-F42E-4E2D-B5AB-1B4723DE9BFA}" destId="{6F1B613F-2AAB-4B9C-8E9F-D8946A97DD91}" srcOrd="0" destOrd="0" parTransId="{228B5AC8-8683-4710-9714-21335E1C2A48}" sibTransId="{7913787B-F480-4720-83FB-D40C7395E578}"/>
    <dgm:cxn modelId="{BE627B96-3D24-4BC1-B6D3-B53F57CDB912}" type="presOf" srcId="{7C20C2D4-F42E-4E2D-B5AB-1B4723DE9BFA}" destId="{F44E4819-CA62-4540-B33C-0F4F0B1AD916}" srcOrd="0" destOrd="0" presId="urn:microsoft.com/office/officeart/2005/8/layout/arrow2"/>
    <dgm:cxn modelId="{7B331DAF-880D-4C74-BD9F-108EDB748A44}" srcId="{7C20C2D4-F42E-4E2D-B5AB-1B4723DE9BFA}" destId="{DD1226F4-FF04-4BBE-B4F9-991D87D59FDA}" srcOrd="4" destOrd="0" parTransId="{DBF19357-8271-4959-904E-3D0E175DEB01}" sibTransId="{14920CD9-F9CF-457C-B21F-757F92EC97D5}"/>
    <dgm:cxn modelId="{76FC254E-567B-4A8D-B0A1-8160FE44DF5B}" type="presOf" srcId="{6F1B613F-2AAB-4B9C-8E9F-D8946A97DD91}" destId="{C399A1B2-CCD4-4BE9-93DD-4078C84AF563}" srcOrd="0" destOrd="0" presId="urn:microsoft.com/office/officeart/2005/8/layout/arrow2"/>
    <dgm:cxn modelId="{880C64BF-FCBB-4DEA-8007-CFA1B51E0B83}" srcId="{7C20C2D4-F42E-4E2D-B5AB-1B4723DE9BFA}" destId="{D53B415B-0E7B-45FB-8D49-94622820C424}" srcOrd="1" destOrd="0" parTransId="{738BFC62-495B-4683-817C-8AEF9DFC369F}" sibTransId="{FAA21EC1-2631-4864-8FC4-8E07E2679473}"/>
    <dgm:cxn modelId="{7EA76DF3-09E3-47BF-A600-C5EEB92ACE73}" type="presOf" srcId="{9F7F25A9-6BA9-47D9-A5F4-D281629A574E}" destId="{27B29693-9702-4145-BCC7-D63F928DB691}" srcOrd="0" destOrd="0" presId="urn:microsoft.com/office/officeart/2005/8/layout/arrow2"/>
    <dgm:cxn modelId="{5B2136B1-E20B-44C1-B02A-56E5C6D9701E}" type="presOf" srcId="{6C55D362-6581-4F76-817C-10C875EFFD70}" destId="{AE399612-5338-4B15-8508-712FE76900D2}" srcOrd="0" destOrd="0" presId="urn:microsoft.com/office/officeart/2005/8/layout/arrow2"/>
    <dgm:cxn modelId="{8E6F4D12-76AC-476A-9537-2D7DC28E4DA7}" type="presOf" srcId="{DD1226F4-FF04-4BBE-B4F9-991D87D59FDA}" destId="{9368799C-531F-4CCD-B531-76EDDEE2D258}" srcOrd="0" destOrd="0" presId="urn:microsoft.com/office/officeart/2005/8/layout/arrow2"/>
    <dgm:cxn modelId="{F8635E8A-4C2F-4233-8388-A76B18017AC5}" srcId="{7C20C2D4-F42E-4E2D-B5AB-1B4723DE9BFA}" destId="{6C55D362-6581-4F76-817C-10C875EFFD70}" srcOrd="3" destOrd="0" parTransId="{79B9CA74-6E36-443B-8C4C-3AA41698702F}" sibTransId="{AEF4BB40-2035-4CBA-95E6-D9968882036D}"/>
    <dgm:cxn modelId="{D1622B9F-1BAB-4EEA-A187-3DB200AEAF11}" type="presOf" srcId="{D53B415B-0E7B-45FB-8D49-94622820C424}" destId="{91B2AEA2-A9A0-4118-8245-EC5FCDD0F148}" srcOrd="0" destOrd="0" presId="urn:microsoft.com/office/officeart/2005/8/layout/arrow2"/>
    <dgm:cxn modelId="{FA7C7BF1-D262-4D0A-A5A7-B9D62489F1F7}" type="presParOf" srcId="{F44E4819-CA62-4540-B33C-0F4F0B1AD916}" destId="{ABA9655E-0A05-48E0-9614-AC14A3135C60}" srcOrd="0" destOrd="0" presId="urn:microsoft.com/office/officeart/2005/8/layout/arrow2"/>
    <dgm:cxn modelId="{C7FD4912-C01C-441D-A71E-A3AB1F477230}" type="presParOf" srcId="{F44E4819-CA62-4540-B33C-0F4F0B1AD916}" destId="{0FD6E187-9395-4F19-9FAD-5B7C59354DA9}" srcOrd="1" destOrd="0" presId="urn:microsoft.com/office/officeart/2005/8/layout/arrow2"/>
    <dgm:cxn modelId="{01672E28-0C8D-43C7-8FB4-5DCCD090CD2A}" type="presParOf" srcId="{0FD6E187-9395-4F19-9FAD-5B7C59354DA9}" destId="{BCA200E0-7B49-42A4-AC42-104AA4527D1E}" srcOrd="0" destOrd="0" presId="urn:microsoft.com/office/officeart/2005/8/layout/arrow2"/>
    <dgm:cxn modelId="{B7E1A738-2B06-4B9F-ACD3-43087EECE17C}" type="presParOf" srcId="{0FD6E187-9395-4F19-9FAD-5B7C59354DA9}" destId="{C399A1B2-CCD4-4BE9-93DD-4078C84AF563}" srcOrd="1" destOrd="0" presId="urn:microsoft.com/office/officeart/2005/8/layout/arrow2"/>
    <dgm:cxn modelId="{59A3BE94-9B7A-416D-8085-48891F487673}" type="presParOf" srcId="{0FD6E187-9395-4F19-9FAD-5B7C59354DA9}" destId="{0D0FF399-D86A-47ED-8AA5-9145B7CDDC8B}" srcOrd="2" destOrd="0" presId="urn:microsoft.com/office/officeart/2005/8/layout/arrow2"/>
    <dgm:cxn modelId="{B9A4E26C-3EBB-4204-B04D-19598DDDA268}" type="presParOf" srcId="{0FD6E187-9395-4F19-9FAD-5B7C59354DA9}" destId="{91B2AEA2-A9A0-4118-8245-EC5FCDD0F148}" srcOrd="3" destOrd="0" presId="urn:microsoft.com/office/officeart/2005/8/layout/arrow2"/>
    <dgm:cxn modelId="{5658F481-1844-462F-AEFD-CD53AA57D6FD}" type="presParOf" srcId="{0FD6E187-9395-4F19-9FAD-5B7C59354DA9}" destId="{EC7C1B5C-1960-4674-A2D1-3FDEFE54217A}" srcOrd="4" destOrd="0" presId="urn:microsoft.com/office/officeart/2005/8/layout/arrow2"/>
    <dgm:cxn modelId="{D70B0C97-5AFD-459E-8D39-7A00032C44D5}" type="presParOf" srcId="{0FD6E187-9395-4F19-9FAD-5B7C59354DA9}" destId="{27B29693-9702-4145-BCC7-D63F928DB691}" srcOrd="5" destOrd="0" presId="urn:microsoft.com/office/officeart/2005/8/layout/arrow2"/>
    <dgm:cxn modelId="{307B444C-8BBD-40DE-929F-CC9EC6E9A859}" type="presParOf" srcId="{0FD6E187-9395-4F19-9FAD-5B7C59354DA9}" destId="{0DDB57B9-4393-4EF7-BB54-9B005BB86C38}" srcOrd="6" destOrd="0" presId="urn:microsoft.com/office/officeart/2005/8/layout/arrow2"/>
    <dgm:cxn modelId="{45620C11-7029-42B5-BE1D-FECD509794D6}" type="presParOf" srcId="{0FD6E187-9395-4F19-9FAD-5B7C59354DA9}" destId="{AE399612-5338-4B15-8508-712FE76900D2}" srcOrd="7" destOrd="0" presId="urn:microsoft.com/office/officeart/2005/8/layout/arrow2"/>
    <dgm:cxn modelId="{16146B37-3BBC-465E-98EC-EDF5497D3088}" type="presParOf" srcId="{0FD6E187-9395-4F19-9FAD-5B7C59354DA9}" destId="{4CB9757B-8D7E-47B2-BA96-201FE955B9EF}" srcOrd="8" destOrd="0" presId="urn:microsoft.com/office/officeart/2005/8/layout/arrow2"/>
    <dgm:cxn modelId="{4FE4D7BD-523A-427E-9155-07BBBFB0F657}" type="presParOf" srcId="{0FD6E187-9395-4F19-9FAD-5B7C59354DA9}" destId="{9368799C-531F-4CCD-B531-76EDDEE2D258}"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95DF57-DF03-4692-A95A-96AB1A0EB739}"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9E5C8AFC-DE93-4FE5-ACF3-7C2B487D89AC}">
      <dgm:prSet phldrT="[Text]"/>
      <dgm:spPr/>
      <dgm:t>
        <a:bodyPr/>
        <a:lstStyle/>
        <a:p>
          <a:r>
            <a:rPr lang="en-US" dirty="0" smtClean="0"/>
            <a:t>Pre-Assessment</a:t>
          </a:r>
          <a:endParaRPr lang="en-US" dirty="0"/>
        </a:p>
      </dgm:t>
    </dgm:pt>
    <dgm:pt modelId="{DF73E1D9-DA54-437B-9CDF-934E26AF05C2}" type="parTrans" cxnId="{2A516319-38F8-495C-99CE-434BEB4ED9D7}">
      <dgm:prSet/>
      <dgm:spPr/>
      <dgm:t>
        <a:bodyPr/>
        <a:lstStyle/>
        <a:p>
          <a:endParaRPr lang="en-US"/>
        </a:p>
      </dgm:t>
    </dgm:pt>
    <dgm:pt modelId="{95E34493-AA66-4430-8062-94F4D1F77E19}" type="sibTrans" cxnId="{2A516319-38F8-495C-99CE-434BEB4ED9D7}">
      <dgm:prSet/>
      <dgm:spPr/>
      <dgm:t>
        <a:bodyPr/>
        <a:lstStyle/>
        <a:p>
          <a:endParaRPr lang="en-US"/>
        </a:p>
      </dgm:t>
    </dgm:pt>
    <dgm:pt modelId="{4E357A1D-A84A-4DED-B6D2-2B12C3356AAA}">
      <dgm:prSet phldrT="[Text]"/>
      <dgm:spPr/>
      <dgm:t>
        <a:bodyPr/>
        <a:lstStyle/>
        <a:p>
          <a:r>
            <a:rPr lang="en-US" dirty="0" smtClean="0"/>
            <a:t>90% or Higher</a:t>
          </a:r>
          <a:endParaRPr lang="en-US" dirty="0"/>
        </a:p>
      </dgm:t>
    </dgm:pt>
    <dgm:pt modelId="{034FD9D2-C2D2-415E-A76D-12E6FB56F0E3}" type="parTrans" cxnId="{A1AB5D46-8783-4364-B6FB-73E146BAFD5F}">
      <dgm:prSet/>
      <dgm:spPr/>
      <dgm:t>
        <a:bodyPr/>
        <a:lstStyle/>
        <a:p>
          <a:endParaRPr lang="en-US"/>
        </a:p>
      </dgm:t>
    </dgm:pt>
    <dgm:pt modelId="{510B9045-949D-47F6-B4A2-739C501680EC}" type="sibTrans" cxnId="{A1AB5D46-8783-4364-B6FB-73E146BAFD5F}">
      <dgm:prSet/>
      <dgm:spPr/>
      <dgm:t>
        <a:bodyPr/>
        <a:lstStyle/>
        <a:p>
          <a:endParaRPr lang="en-US"/>
        </a:p>
      </dgm:t>
    </dgm:pt>
    <dgm:pt modelId="{06FDF0EA-E72F-4793-A05A-7AD8D6D3C723}">
      <dgm:prSet phldrT="[Text]"/>
      <dgm:spPr/>
      <dgm:t>
        <a:bodyPr/>
        <a:lstStyle/>
        <a:p>
          <a:r>
            <a:rPr lang="en-US" dirty="0" smtClean="0"/>
            <a:t>70% or Higher </a:t>
          </a:r>
          <a:endParaRPr lang="en-US" dirty="0"/>
        </a:p>
      </dgm:t>
    </dgm:pt>
    <dgm:pt modelId="{D4716174-5DDC-48C9-A228-079DFAEC8120}" type="parTrans" cxnId="{AEEED0B9-D6B4-4F99-ADA3-3F752407DD42}">
      <dgm:prSet/>
      <dgm:spPr/>
      <dgm:t>
        <a:bodyPr/>
        <a:lstStyle/>
        <a:p>
          <a:endParaRPr lang="en-US"/>
        </a:p>
      </dgm:t>
    </dgm:pt>
    <dgm:pt modelId="{4ED63040-5878-4C31-B1CF-AB574C1776BB}" type="sibTrans" cxnId="{AEEED0B9-D6B4-4F99-ADA3-3F752407DD42}">
      <dgm:prSet/>
      <dgm:spPr/>
      <dgm:t>
        <a:bodyPr/>
        <a:lstStyle/>
        <a:p>
          <a:endParaRPr lang="en-US"/>
        </a:p>
      </dgm:t>
    </dgm:pt>
    <dgm:pt modelId="{141127B7-277E-4682-BB43-E9A9225FD7CD}">
      <dgm:prSet phldrT="[Text]"/>
      <dgm:spPr/>
      <dgm:t>
        <a:bodyPr/>
        <a:lstStyle/>
        <a:p>
          <a:r>
            <a:rPr lang="en-US" dirty="0" smtClean="0"/>
            <a:t>70% </a:t>
          </a:r>
          <a:r>
            <a:rPr lang="en-US" smtClean="0"/>
            <a:t>or Higher</a:t>
          </a:r>
          <a:endParaRPr lang="en-US" dirty="0"/>
        </a:p>
      </dgm:t>
    </dgm:pt>
    <dgm:pt modelId="{20B03E03-39F3-47DD-A88A-AFC39475211E}" type="parTrans" cxnId="{FDF1884C-7358-4BB1-BEAB-45597D2D8FD3}">
      <dgm:prSet/>
      <dgm:spPr/>
      <dgm:t>
        <a:bodyPr/>
        <a:lstStyle/>
        <a:p>
          <a:endParaRPr lang="en-US"/>
        </a:p>
      </dgm:t>
    </dgm:pt>
    <dgm:pt modelId="{633BDF35-D7A2-40EE-9775-14EDFA6BE98E}" type="sibTrans" cxnId="{FDF1884C-7358-4BB1-BEAB-45597D2D8FD3}">
      <dgm:prSet/>
      <dgm:spPr/>
      <dgm:t>
        <a:bodyPr/>
        <a:lstStyle/>
        <a:p>
          <a:endParaRPr lang="en-US"/>
        </a:p>
      </dgm:t>
    </dgm:pt>
    <dgm:pt modelId="{252D93FA-C77F-470B-B228-B42BAFDA7CBF}">
      <dgm:prSet phldrT="[Text]"/>
      <dgm:spPr/>
      <dgm:t>
        <a:bodyPr/>
        <a:lstStyle/>
        <a:p>
          <a:r>
            <a:rPr lang="en-US" dirty="0" smtClean="0"/>
            <a:t>Final Assessment</a:t>
          </a:r>
          <a:endParaRPr lang="en-US" dirty="0"/>
        </a:p>
      </dgm:t>
    </dgm:pt>
    <dgm:pt modelId="{851BB33F-8637-4A00-981C-5B1CBB9615C0}" type="sibTrans" cxnId="{4DF155DA-E062-4420-973B-19E6CEA60C43}">
      <dgm:prSet/>
      <dgm:spPr/>
      <dgm:t>
        <a:bodyPr/>
        <a:lstStyle/>
        <a:p>
          <a:endParaRPr lang="en-US"/>
        </a:p>
      </dgm:t>
    </dgm:pt>
    <dgm:pt modelId="{9EA21AF4-9866-42C0-B0BC-C8C14F107826}" type="parTrans" cxnId="{4DF155DA-E062-4420-973B-19E6CEA60C43}">
      <dgm:prSet/>
      <dgm:spPr/>
      <dgm:t>
        <a:bodyPr/>
        <a:lstStyle/>
        <a:p>
          <a:endParaRPr lang="en-US"/>
        </a:p>
      </dgm:t>
    </dgm:pt>
    <dgm:pt modelId="{D697A633-2419-4901-9D6A-04929B8723B8}">
      <dgm:prSet phldrT="[Text]"/>
      <dgm:spPr/>
      <dgm:t>
        <a:bodyPr/>
        <a:lstStyle/>
        <a:p>
          <a:r>
            <a:rPr lang="en-US" dirty="0" smtClean="0"/>
            <a:t>Post-Assessment</a:t>
          </a:r>
          <a:endParaRPr lang="en-US" dirty="0"/>
        </a:p>
      </dgm:t>
    </dgm:pt>
    <dgm:pt modelId="{EF7DC66D-B5CB-4B1E-A050-187C9D9895A3}" type="sibTrans" cxnId="{CFB8294E-A6CC-46F2-B3B7-CC05DFBA342F}">
      <dgm:prSet/>
      <dgm:spPr/>
      <dgm:t>
        <a:bodyPr/>
        <a:lstStyle/>
        <a:p>
          <a:endParaRPr lang="en-US"/>
        </a:p>
      </dgm:t>
    </dgm:pt>
    <dgm:pt modelId="{245783A3-4091-4433-9CF2-ED608A542AD3}" type="parTrans" cxnId="{CFB8294E-A6CC-46F2-B3B7-CC05DFBA342F}">
      <dgm:prSet/>
      <dgm:spPr/>
      <dgm:t>
        <a:bodyPr/>
        <a:lstStyle/>
        <a:p>
          <a:endParaRPr lang="en-US"/>
        </a:p>
      </dgm:t>
    </dgm:pt>
    <dgm:pt modelId="{B512CB08-4B0E-4686-B11F-F4C469C36D2C}" type="pres">
      <dgm:prSet presAssocID="{6695DF57-DF03-4692-A95A-96AB1A0EB739}" presName="Name0" presStyleCnt="0">
        <dgm:presLayoutVars>
          <dgm:dir/>
          <dgm:animLvl val="lvl"/>
          <dgm:resizeHandles val="exact"/>
        </dgm:presLayoutVars>
      </dgm:prSet>
      <dgm:spPr/>
      <dgm:t>
        <a:bodyPr/>
        <a:lstStyle/>
        <a:p>
          <a:endParaRPr lang="en-US"/>
        </a:p>
      </dgm:t>
    </dgm:pt>
    <dgm:pt modelId="{EDA1E59C-1A7E-48A3-8721-89BC2073D854}" type="pres">
      <dgm:prSet presAssocID="{9E5C8AFC-DE93-4FE5-ACF3-7C2B487D89AC}" presName="compositeNode" presStyleCnt="0">
        <dgm:presLayoutVars>
          <dgm:bulletEnabled val="1"/>
        </dgm:presLayoutVars>
      </dgm:prSet>
      <dgm:spPr/>
    </dgm:pt>
    <dgm:pt modelId="{78563404-F6F6-42AA-9209-856345A4FDCE}" type="pres">
      <dgm:prSet presAssocID="{9E5C8AFC-DE93-4FE5-ACF3-7C2B487D89AC}" presName="bgRect" presStyleLbl="node1" presStyleIdx="0" presStyleCnt="3"/>
      <dgm:spPr/>
      <dgm:t>
        <a:bodyPr/>
        <a:lstStyle/>
        <a:p>
          <a:endParaRPr lang="en-US"/>
        </a:p>
      </dgm:t>
    </dgm:pt>
    <dgm:pt modelId="{99158043-8DCB-495A-85F8-FF0A802AD5C3}" type="pres">
      <dgm:prSet presAssocID="{9E5C8AFC-DE93-4FE5-ACF3-7C2B487D89AC}" presName="parentNode" presStyleLbl="node1" presStyleIdx="0" presStyleCnt="3">
        <dgm:presLayoutVars>
          <dgm:chMax val="0"/>
          <dgm:bulletEnabled val="1"/>
        </dgm:presLayoutVars>
      </dgm:prSet>
      <dgm:spPr/>
      <dgm:t>
        <a:bodyPr/>
        <a:lstStyle/>
        <a:p>
          <a:endParaRPr lang="en-US"/>
        </a:p>
      </dgm:t>
    </dgm:pt>
    <dgm:pt modelId="{F88FC343-42C4-478C-8DF5-EDE65BA8F1D0}" type="pres">
      <dgm:prSet presAssocID="{9E5C8AFC-DE93-4FE5-ACF3-7C2B487D89AC}" presName="childNode" presStyleLbl="node1" presStyleIdx="0" presStyleCnt="3">
        <dgm:presLayoutVars>
          <dgm:bulletEnabled val="1"/>
        </dgm:presLayoutVars>
      </dgm:prSet>
      <dgm:spPr/>
      <dgm:t>
        <a:bodyPr/>
        <a:lstStyle/>
        <a:p>
          <a:endParaRPr lang="en-US"/>
        </a:p>
      </dgm:t>
    </dgm:pt>
    <dgm:pt modelId="{C42EF071-FF0E-4DA3-BABC-3423388C645C}" type="pres">
      <dgm:prSet presAssocID="{95E34493-AA66-4430-8062-94F4D1F77E19}" presName="hSp" presStyleCnt="0"/>
      <dgm:spPr/>
    </dgm:pt>
    <dgm:pt modelId="{6C87E395-51E7-45ED-9A61-8CE26DAC344E}" type="pres">
      <dgm:prSet presAssocID="{95E34493-AA66-4430-8062-94F4D1F77E19}" presName="vProcSp" presStyleCnt="0"/>
      <dgm:spPr/>
    </dgm:pt>
    <dgm:pt modelId="{1CD5A557-B92A-4ABE-86B5-E54828CE1858}" type="pres">
      <dgm:prSet presAssocID="{95E34493-AA66-4430-8062-94F4D1F77E19}" presName="vSp1" presStyleCnt="0"/>
      <dgm:spPr/>
    </dgm:pt>
    <dgm:pt modelId="{FD0EB77E-8C94-4603-92A3-105362741213}" type="pres">
      <dgm:prSet presAssocID="{95E34493-AA66-4430-8062-94F4D1F77E19}" presName="simulatedConn" presStyleLbl="solidFgAcc1" presStyleIdx="0" presStyleCnt="2"/>
      <dgm:spPr/>
    </dgm:pt>
    <dgm:pt modelId="{9FFD8CDD-4431-48DE-AAC1-84127B4394C0}" type="pres">
      <dgm:prSet presAssocID="{95E34493-AA66-4430-8062-94F4D1F77E19}" presName="vSp2" presStyleCnt="0"/>
      <dgm:spPr/>
    </dgm:pt>
    <dgm:pt modelId="{8FA7D3F9-A116-4B94-BE25-7E53074EB527}" type="pres">
      <dgm:prSet presAssocID="{95E34493-AA66-4430-8062-94F4D1F77E19}" presName="sibTrans" presStyleCnt="0"/>
      <dgm:spPr/>
    </dgm:pt>
    <dgm:pt modelId="{937332A4-2BF4-4A03-B24F-737026D2C095}" type="pres">
      <dgm:prSet presAssocID="{D697A633-2419-4901-9D6A-04929B8723B8}" presName="compositeNode" presStyleCnt="0">
        <dgm:presLayoutVars>
          <dgm:bulletEnabled val="1"/>
        </dgm:presLayoutVars>
      </dgm:prSet>
      <dgm:spPr/>
    </dgm:pt>
    <dgm:pt modelId="{DD7647C1-D817-48F1-B6B8-DFEA6E29534E}" type="pres">
      <dgm:prSet presAssocID="{D697A633-2419-4901-9D6A-04929B8723B8}" presName="bgRect" presStyleLbl="node1" presStyleIdx="1" presStyleCnt="3"/>
      <dgm:spPr/>
      <dgm:t>
        <a:bodyPr/>
        <a:lstStyle/>
        <a:p>
          <a:endParaRPr lang="en-US"/>
        </a:p>
      </dgm:t>
    </dgm:pt>
    <dgm:pt modelId="{E5246199-DEB4-4FEE-B1DE-60D676BA0E96}" type="pres">
      <dgm:prSet presAssocID="{D697A633-2419-4901-9D6A-04929B8723B8}" presName="parentNode" presStyleLbl="node1" presStyleIdx="1" presStyleCnt="3">
        <dgm:presLayoutVars>
          <dgm:chMax val="0"/>
          <dgm:bulletEnabled val="1"/>
        </dgm:presLayoutVars>
      </dgm:prSet>
      <dgm:spPr/>
      <dgm:t>
        <a:bodyPr/>
        <a:lstStyle/>
        <a:p>
          <a:endParaRPr lang="en-US"/>
        </a:p>
      </dgm:t>
    </dgm:pt>
    <dgm:pt modelId="{1B847F93-5486-46EB-A187-FD83FBFF5710}" type="pres">
      <dgm:prSet presAssocID="{D697A633-2419-4901-9D6A-04929B8723B8}" presName="childNode" presStyleLbl="node1" presStyleIdx="1" presStyleCnt="3">
        <dgm:presLayoutVars>
          <dgm:bulletEnabled val="1"/>
        </dgm:presLayoutVars>
      </dgm:prSet>
      <dgm:spPr/>
      <dgm:t>
        <a:bodyPr/>
        <a:lstStyle/>
        <a:p>
          <a:endParaRPr lang="en-US"/>
        </a:p>
      </dgm:t>
    </dgm:pt>
    <dgm:pt modelId="{AF915877-8CD2-4370-8675-3F65499292B5}" type="pres">
      <dgm:prSet presAssocID="{EF7DC66D-B5CB-4B1E-A050-187C9D9895A3}" presName="hSp" presStyleCnt="0"/>
      <dgm:spPr/>
    </dgm:pt>
    <dgm:pt modelId="{8664045F-CD56-43A2-B762-16F84EE5AEA5}" type="pres">
      <dgm:prSet presAssocID="{EF7DC66D-B5CB-4B1E-A050-187C9D9895A3}" presName="vProcSp" presStyleCnt="0"/>
      <dgm:spPr/>
    </dgm:pt>
    <dgm:pt modelId="{219B978C-DB56-4987-A46A-2165443AC092}" type="pres">
      <dgm:prSet presAssocID="{EF7DC66D-B5CB-4B1E-A050-187C9D9895A3}" presName="vSp1" presStyleCnt="0"/>
      <dgm:spPr/>
    </dgm:pt>
    <dgm:pt modelId="{8B87D3F5-B3BA-4838-969E-64CA6181430D}" type="pres">
      <dgm:prSet presAssocID="{EF7DC66D-B5CB-4B1E-A050-187C9D9895A3}" presName="simulatedConn" presStyleLbl="solidFgAcc1" presStyleIdx="1" presStyleCnt="2"/>
      <dgm:spPr/>
    </dgm:pt>
    <dgm:pt modelId="{C5C824CF-0592-4DA4-8572-192EEAD1FA06}" type="pres">
      <dgm:prSet presAssocID="{EF7DC66D-B5CB-4B1E-A050-187C9D9895A3}" presName="vSp2" presStyleCnt="0"/>
      <dgm:spPr/>
    </dgm:pt>
    <dgm:pt modelId="{090B42FE-CCDD-46F4-B9C9-4FBA8A290F9A}" type="pres">
      <dgm:prSet presAssocID="{EF7DC66D-B5CB-4B1E-A050-187C9D9895A3}" presName="sibTrans" presStyleCnt="0"/>
      <dgm:spPr/>
    </dgm:pt>
    <dgm:pt modelId="{1789A107-BBB4-4B90-B784-D337F6946654}" type="pres">
      <dgm:prSet presAssocID="{252D93FA-C77F-470B-B228-B42BAFDA7CBF}" presName="compositeNode" presStyleCnt="0">
        <dgm:presLayoutVars>
          <dgm:bulletEnabled val="1"/>
        </dgm:presLayoutVars>
      </dgm:prSet>
      <dgm:spPr/>
    </dgm:pt>
    <dgm:pt modelId="{899348FB-0B68-46CA-B3D7-3A144BD47718}" type="pres">
      <dgm:prSet presAssocID="{252D93FA-C77F-470B-B228-B42BAFDA7CBF}" presName="bgRect" presStyleLbl="node1" presStyleIdx="2" presStyleCnt="3"/>
      <dgm:spPr/>
      <dgm:t>
        <a:bodyPr/>
        <a:lstStyle/>
        <a:p>
          <a:endParaRPr lang="en-US"/>
        </a:p>
      </dgm:t>
    </dgm:pt>
    <dgm:pt modelId="{8EFF136A-5247-4092-9801-378E49154F8E}" type="pres">
      <dgm:prSet presAssocID="{252D93FA-C77F-470B-B228-B42BAFDA7CBF}" presName="parentNode" presStyleLbl="node1" presStyleIdx="2" presStyleCnt="3">
        <dgm:presLayoutVars>
          <dgm:chMax val="0"/>
          <dgm:bulletEnabled val="1"/>
        </dgm:presLayoutVars>
      </dgm:prSet>
      <dgm:spPr/>
      <dgm:t>
        <a:bodyPr/>
        <a:lstStyle/>
        <a:p>
          <a:endParaRPr lang="en-US"/>
        </a:p>
      </dgm:t>
    </dgm:pt>
    <dgm:pt modelId="{9DC41151-14C9-47F6-8F22-8B3A0AE8950C}" type="pres">
      <dgm:prSet presAssocID="{252D93FA-C77F-470B-B228-B42BAFDA7CBF}" presName="childNode" presStyleLbl="node1" presStyleIdx="2" presStyleCnt="3">
        <dgm:presLayoutVars>
          <dgm:bulletEnabled val="1"/>
        </dgm:presLayoutVars>
      </dgm:prSet>
      <dgm:spPr/>
      <dgm:t>
        <a:bodyPr/>
        <a:lstStyle/>
        <a:p>
          <a:endParaRPr lang="en-US"/>
        </a:p>
      </dgm:t>
    </dgm:pt>
  </dgm:ptLst>
  <dgm:cxnLst>
    <dgm:cxn modelId="{3DD50B07-52B0-4F59-B225-1A05FFD7D4B9}" type="presOf" srcId="{252D93FA-C77F-470B-B228-B42BAFDA7CBF}" destId="{899348FB-0B68-46CA-B3D7-3A144BD47718}" srcOrd="0" destOrd="0" presId="urn:microsoft.com/office/officeart/2005/8/layout/hProcess7"/>
    <dgm:cxn modelId="{4DF155DA-E062-4420-973B-19E6CEA60C43}" srcId="{6695DF57-DF03-4692-A95A-96AB1A0EB739}" destId="{252D93FA-C77F-470B-B228-B42BAFDA7CBF}" srcOrd="2" destOrd="0" parTransId="{9EA21AF4-9866-42C0-B0BC-C8C14F107826}" sibTransId="{851BB33F-8637-4A00-981C-5B1CBB9615C0}"/>
    <dgm:cxn modelId="{EF43B479-DDCB-484D-A574-7C072BB1AFAE}" type="presOf" srcId="{9E5C8AFC-DE93-4FE5-ACF3-7C2B487D89AC}" destId="{99158043-8DCB-495A-85F8-FF0A802AD5C3}" srcOrd="1" destOrd="0" presId="urn:microsoft.com/office/officeart/2005/8/layout/hProcess7"/>
    <dgm:cxn modelId="{A1AB5D46-8783-4364-B6FB-73E146BAFD5F}" srcId="{9E5C8AFC-DE93-4FE5-ACF3-7C2B487D89AC}" destId="{4E357A1D-A84A-4DED-B6D2-2B12C3356AAA}" srcOrd="0" destOrd="0" parTransId="{034FD9D2-C2D2-415E-A76D-12E6FB56F0E3}" sibTransId="{510B9045-949D-47F6-B4A2-739C501680EC}"/>
    <dgm:cxn modelId="{7E80C8B2-8F29-4E72-9116-0F7305B3ECD3}" type="presOf" srcId="{D697A633-2419-4901-9D6A-04929B8723B8}" destId="{E5246199-DEB4-4FEE-B1DE-60D676BA0E96}" srcOrd="1" destOrd="0" presId="urn:microsoft.com/office/officeart/2005/8/layout/hProcess7"/>
    <dgm:cxn modelId="{AEEED0B9-D6B4-4F99-ADA3-3F752407DD42}" srcId="{D697A633-2419-4901-9D6A-04929B8723B8}" destId="{06FDF0EA-E72F-4793-A05A-7AD8D6D3C723}" srcOrd="0" destOrd="0" parTransId="{D4716174-5DDC-48C9-A228-079DFAEC8120}" sibTransId="{4ED63040-5878-4C31-B1CF-AB574C1776BB}"/>
    <dgm:cxn modelId="{267DC5D8-BFEA-4A80-8C96-46C68020812A}" type="presOf" srcId="{D697A633-2419-4901-9D6A-04929B8723B8}" destId="{DD7647C1-D817-48F1-B6B8-DFEA6E29534E}" srcOrd="0" destOrd="0" presId="urn:microsoft.com/office/officeart/2005/8/layout/hProcess7"/>
    <dgm:cxn modelId="{361A3DA7-505A-4C2F-95B5-D686FC644F11}" type="presOf" srcId="{6695DF57-DF03-4692-A95A-96AB1A0EB739}" destId="{B512CB08-4B0E-4686-B11F-F4C469C36D2C}" srcOrd="0" destOrd="0" presId="urn:microsoft.com/office/officeart/2005/8/layout/hProcess7"/>
    <dgm:cxn modelId="{CFB8294E-A6CC-46F2-B3B7-CC05DFBA342F}" srcId="{6695DF57-DF03-4692-A95A-96AB1A0EB739}" destId="{D697A633-2419-4901-9D6A-04929B8723B8}" srcOrd="1" destOrd="0" parTransId="{245783A3-4091-4433-9CF2-ED608A542AD3}" sibTransId="{EF7DC66D-B5CB-4B1E-A050-187C9D9895A3}"/>
    <dgm:cxn modelId="{4CF909D7-4EAA-44EB-B408-F647D9859C40}" type="presOf" srcId="{252D93FA-C77F-470B-B228-B42BAFDA7CBF}" destId="{8EFF136A-5247-4092-9801-378E49154F8E}" srcOrd="1" destOrd="0" presId="urn:microsoft.com/office/officeart/2005/8/layout/hProcess7"/>
    <dgm:cxn modelId="{F6ABB450-016F-48F8-BD74-94685512000E}" type="presOf" srcId="{9E5C8AFC-DE93-4FE5-ACF3-7C2B487D89AC}" destId="{78563404-F6F6-42AA-9209-856345A4FDCE}" srcOrd="0" destOrd="0" presId="urn:microsoft.com/office/officeart/2005/8/layout/hProcess7"/>
    <dgm:cxn modelId="{EDD0026C-133B-4E13-8691-CE39D029D2D4}" type="presOf" srcId="{06FDF0EA-E72F-4793-A05A-7AD8D6D3C723}" destId="{1B847F93-5486-46EB-A187-FD83FBFF5710}" srcOrd="0" destOrd="0" presId="urn:microsoft.com/office/officeart/2005/8/layout/hProcess7"/>
    <dgm:cxn modelId="{2A516319-38F8-495C-99CE-434BEB4ED9D7}" srcId="{6695DF57-DF03-4692-A95A-96AB1A0EB739}" destId="{9E5C8AFC-DE93-4FE5-ACF3-7C2B487D89AC}" srcOrd="0" destOrd="0" parTransId="{DF73E1D9-DA54-437B-9CDF-934E26AF05C2}" sibTransId="{95E34493-AA66-4430-8062-94F4D1F77E19}"/>
    <dgm:cxn modelId="{FDF1884C-7358-4BB1-BEAB-45597D2D8FD3}" srcId="{252D93FA-C77F-470B-B228-B42BAFDA7CBF}" destId="{141127B7-277E-4682-BB43-E9A9225FD7CD}" srcOrd="0" destOrd="0" parTransId="{20B03E03-39F3-47DD-A88A-AFC39475211E}" sibTransId="{633BDF35-D7A2-40EE-9775-14EDFA6BE98E}"/>
    <dgm:cxn modelId="{7AA5C564-44F2-45E8-A9C1-637EBD3DCA2E}" type="presOf" srcId="{4E357A1D-A84A-4DED-B6D2-2B12C3356AAA}" destId="{F88FC343-42C4-478C-8DF5-EDE65BA8F1D0}" srcOrd="0" destOrd="0" presId="urn:microsoft.com/office/officeart/2005/8/layout/hProcess7"/>
    <dgm:cxn modelId="{FE7DF830-E5D2-4DDA-A22D-54E149C71E3C}" type="presOf" srcId="{141127B7-277E-4682-BB43-E9A9225FD7CD}" destId="{9DC41151-14C9-47F6-8F22-8B3A0AE8950C}" srcOrd="0" destOrd="0" presId="urn:microsoft.com/office/officeart/2005/8/layout/hProcess7"/>
    <dgm:cxn modelId="{4E897A26-133E-49C4-95D6-70BDF7A8F10C}" type="presParOf" srcId="{B512CB08-4B0E-4686-B11F-F4C469C36D2C}" destId="{EDA1E59C-1A7E-48A3-8721-89BC2073D854}" srcOrd="0" destOrd="0" presId="urn:microsoft.com/office/officeart/2005/8/layout/hProcess7"/>
    <dgm:cxn modelId="{73720EC8-F051-4566-A0D0-70BBAD992463}" type="presParOf" srcId="{EDA1E59C-1A7E-48A3-8721-89BC2073D854}" destId="{78563404-F6F6-42AA-9209-856345A4FDCE}" srcOrd="0" destOrd="0" presId="urn:microsoft.com/office/officeart/2005/8/layout/hProcess7"/>
    <dgm:cxn modelId="{1E360FE7-BC80-4D58-A366-54C8F633C5CA}" type="presParOf" srcId="{EDA1E59C-1A7E-48A3-8721-89BC2073D854}" destId="{99158043-8DCB-495A-85F8-FF0A802AD5C3}" srcOrd="1" destOrd="0" presId="urn:microsoft.com/office/officeart/2005/8/layout/hProcess7"/>
    <dgm:cxn modelId="{A82F0465-4966-4E87-8DAB-C8B7BED95774}" type="presParOf" srcId="{EDA1E59C-1A7E-48A3-8721-89BC2073D854}" destId="{F88FC343-42C4-478C-8DF5-EDE65BA8F1D0}" srcOrd="2" destOrd="0" presId="urn:microsoft.com/office/officeart/2005/8/layout/hProcess7"/>
    <dgm:cxn modelId="{1AE8E152-53F0-46E8-9C05-26FCC372213E}" type="presParOf" srcId="{B512CB08-4B0E-4686-B11F-F4C469C36D2C}" destId="{C42EF071-FF0E-4DA3-BABC-3423388C645C}" srcOrd="1" destOrd="0" presId="urn:microsoft.com/office/officeart/2005/8/layout/hProcess7"/>
    <dgm:cxn modelId="{4D230F69-B875-4617-BC42-90786A6B6028}" type="presParOf" srcId="{B512CB08-4B0E-4686-B11F-F4C469C36D2C}" destId="{6C87E395-51E7-45ED-9A61-8CE26DAC344E}" srcOrd="2" destOrd="0" presId="urn:microsoft.com/office/officeart/2005/8/layout/hProcess7"/>
    <dgm:cxn modelId="{A5438CA5-15F5-4D67-9739-4D63CBA3EB0A}" type="presParOf" srcId="{6C87E395-51E7-45ED-9A61-8CE26DAC344E}" destId="{1CD5A557-B92A-4ABE-86B5-E54828CE1858}" srcOrd="0" destOrd="0" presId="urn:microsoft.com/office/officeart/2005/8/layout/hProcess7"/>
    <dgm:cxn modelId="{59DEDD20-CE7E-4C32-9F3D-D4DF1DC874A9}" type="presParOf" srcId="{6C87E395-51E7-45ED-9A61-8CE26DAC344E}" destId="{FD0EB77E-8C94-4603-92A3-105362741213}" srcOrd="1" destOrd="0" presId="urn:microsoft.com/office/officeart/2005/8/layout/hProcess7"/>
    <dgm:cxn modelId="{B7FEAAC3-04DF-4BDB-99D1-71396E70CCEC}" type="presParOf" srcId="{6C87E395-51E7-45ED-9A61-8CE26DAC344E}" destId="{9FFD8CDD-4431-48DE-AAC1-84127B4394C0}" srcOrd="2" destOrd="0" presId="urn:microsoft.com/office/officeart/2005/8/layout/hProcess7"/>
    <dgm:cxn modelId="{E62C7782-0BAA-41A9-B49F-DDB4D8346FA9}" type="presParOf" srcId="{B512CB08-4B0E-4686-B11F-F4C469C36D2C}" destId="{8FA7D3F9-A116-4B94-BE25-7E53074EB527}" srcOrd="3" destOrd="0" presId="urn:microsoft.com/office/officeart/2005/8/layout/hProcess7"/>
    <dgm:cxn modelId="{9DECD46C-E9EF-40D4-8E02-19288B7E2CFA}" type="presParOf" srcId="{B512CB08-4B0E-4686-B11F-F4C469C36D2C}" destId="{937332A4-2BF4-4A03-B24F-737026D2C095}" srcOrd="4" destOrd="0" presId="urn:microsoft.com/office/officeart/2005/8/layout/hProcess7"/>
    <dgm:cxn modelId="{0C40F894-9002-4FF1-8FDE-14C649529940}" type="presParOf" srcId="{937332A4-2BF4-4A03-B24F-737026D2C095}" destId="{DD7647C1-D817-48F1-B6B8-DFEA6E29534E}" srcOrd="0" destOrd="0" presId="urn:microsoft.com/office/officeart/2005/8/layout/hProcess7"/>
    <dgm:cxn modelId="{C7E0A98A-CF5C-4567-A563-0B6A07C41AC3}" type="presParOf" srcId="{937332A4-2BF4-4A03-B24F-737026D2C095}" destId="{E5246199-DEB4-4FEE-B1DE-60D676BA0E96}" srcOrd="1" destOrd="0" presId="urn:microsoft.com/office/officeart/2005/8/layout/hProcess7"/>
    <dgm:cxn modelId="{A982D5D0-C068-4A88-9FC7-6C208331B5F9}" type="presParOf" srcId="{937332A4-2BF4-4A03-B24F-737026D2C095}" destId="{1B847F93-5486-46EB-A187-FD83FBFF5710}" srcOrd="2" destOrd="0" presId="urn:microsoft.com/office/officeart/2005/8/layout/hProcess7"/>
    <dgm:cxn modelId="{6BEE4778-918E-40A1-8E6E-EBD445BA505C}" type="presParOf" srcId="{B512CB08-4B0E-4686-B11F-F4C469C36D2C}" destId="{AF915877-8CD2-4370-8675-3F65499292B5}" srcOrd="5" destOrd="0" presId="urn:microsoft.com/office/officeart/2005/8/layout/hProcess7"/>
    <dgm:cxn modelId="{5C6682BD-B6C8-4C10-9D8E-FCC5987EBA60}" type="presParOf" srcId="{B512CB08-4B0E-4686-B11F-F4C469C36D2C}" destId="{8664045F-CD56-43A2-B762-16F84EE5AEA5}" srcOrd="6" destOrd="0" presId="urn:microsoft.com/office/officeart/2005/8/layout/hProcess7"/>
    <dgm:cxn modelId="{F871077C-7C8E-4437-8403-0CDB6B4ED37F}" type="presParOf" srcId="{8664045F-CD56-43A2-B762-16F84EE5AEA5}" destId="{219B978C-DB56-4987-A46A-2165443AC092}" srcOrd="0" destOrd="0" presId="urn:microsoft.com/office/officeart/2005/8/layout/hProcess7"/>
    <dgm:cxn modelId="{4A228DB2-3A8A-4482-89AB-3DEBD3F65774}" type="presParOf" srcId="{8664045F-CD56-43A2-B762-16F84EE5AEA5}" destId="{8B87D3F5-B3BA-4838-969E-64CA6181430D}" srcOrd="1" destOrd="0" presId="urn:microsoft.com/office/officeart/2005/8/layout/hProcess7"/>
    <dgm:cxn modelId="{F5887E79-538A-4574-9366-6D3A6E7596FA}" type="presParOf" srcId="{8664045F-CD56-43A2-B762-16F84EE5AEA5}" destId="{C5C824CF-0592-4DA4-8572-192EEAD1FA06}" srcOrd="2" destOrd="0" presId="urn:microsoft.com/office/officeart/2005/8/layout/hProcess7"/>
    <dgm:cxn modelId="{DA82DC2F-3EFD-4AEB-AAA1-87709130811F}" type="presParOf" srcId="{B512CB08-4B0E-4686-B11F-F4C469C36D2C}" destId="{090B42FE-CCDD-46F4-B9C9-4FBA8A290F9A}" srcOrd="7" destOrd="0" presId="urn:microsoft.com/office/officeart/2005/8/layout/hProcess7"/>
    <dgm:cxn modelId="{5C1FA5CD-2AB3-4351-8320-DAE33BC27200}" type="presParOf" srcId="{B512CB08-4B0E-4686-B11F-F4C469C36D2C}" destId="{1789A107-BBB4-4B90-B784-D337F6946654}" srcOrd="8" destOrd="0" presId="urn:microsoft.com/office/officeart/2005/8/layout/hProcess7"/>
    <dgm:cxn modelId="{2B16FB21-0B23-44C4-AE2E-8C8B2493955F}" type="presParOf" srcId="{1789A107-BBB4-4B90-B784-D337F6946654}" destId="{899348FB-0B68-46CA-B3D7-3A144BD47718}" srcOrd="0" destOrd="0" presId="urn:microsoft.com/office/officeart/2005/8/layout/hProcess7"/>
    <dgm:cxn modelId="{85F5F8DF-1776-4960-A039-B25C47BF0C6D}" type="presParOf" srcId="{1789A107-BBB4-4B90-B784-D337F6946654}" destId="{8EFF136A-5247-4092-9801-378E49154F8E}" srcOrd="1" destOrd="0" presId="urn:microsoft.com/office/officeart/2005/8/layout/hProcess7"/>
    <dgm:cxn modelId="{A23DFECF-F25F-424A-97CF-11A0897EAE95}" type="presParOf" srcId="{1789A107-BBB4-4B90-B784-D337F6946654}" destId="{9DC41151-14C9-47F6-8F22-8B3A0AE8950C}"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47230-37D3-41A7-B90F-4DCB48119C48}">
      <dsp:nvSpPr>
        <dsp:cNvPr id="0" name=""/>
        <dsp:cNvSpPr/>
      </dsp:nvSpPr>
      <dsp:spPr>
        <a:xfrm>
          <a:off x="0" y="0"/>
          <a:ext cx="7986355" cy="80378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October  2012:  Idea originated</a:t>
          </a:r>
          <a:endParaRPr lang="en-US" sz="2000" kern="1200" dirty="0"/>
        </a:p>
      </dsp:txBody>
      <dsp:txXfrm>
        <a:off x="1677649" y="0"/>
        <a:ext cx="6308705" cy="803783"/>
      </dsp:txXfrm>
    </dsp:sp>
    <dsp:sp modelId="{0D494AE2-46B2-480C-B2E0-8201C1B07B2A}">
      <dsp:nvSpPr>
        <dsp:cNvPr id="0" name=""/>
        <dsp:cNvSpPr/>
      </dsp:nvSpPr>
      <dsp:spPr>
        <a:xfrm>
          <a:off x="80378" y="80378"/>
          <a:ext cx="1597271" cy="6430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4000" b="-9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75E80C-9DA3-4CA6-BC76-A614B6376C1B}">
      <dsp:nvSpPr>
        <dsp:cNvPr id="0" name=""/>
        <dsp:cNvSpPr/>
      </dsp:nvSpPr>
      <dsp:spPr>
        <a:xfrm>
          <a:off x="0" y="884161"/>
          <a:ext cx="7986355" cy="803783"/>
        </a:xfrm>
        <a:prstGeom prst="roundRect">
          <a:avLst>
            <a:gd name="adj" fmla="val 10000"/>
          </a:avLst>
        </a:prstGeom>
        <a:solidFill>
          <a:schemeClr val="accent2">
            <a:hueOff val="786299"/>
            <a:satOff val="-12639"/>
            <a:lumOff val="25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December </a:t>
          </a:r>
          <a:r>
            <a:rPr lang="en-US" sz="2000" kern="1200" dirty="0" smtClean="0"/>
            <a:t>2012: Development team assembled </a:t>
          </a:r>
          <a:endParaRPr lang="en-US" sz="2000" kern="1200" dirty="0"/>
        </a:p>
      </dsp:txBody>
      <dsp:txXfrm>
        <a:off x="1677649" y="884161"/>
        <a:ext cx="6308705" cy="803783"/>
      </dsp:txXfrm>
    </dsp:sp>
    <dsp:sp modelId="{62FD3466-E3DC-4BA3-A791-B37F7DDC312E}">
      <dsp:nvSpPr>
        <dsp:cNvPr id="0" name=""/>
        <dsp:cNvSpPr/>
      </dsp:nvSpPr>
      <dsp:spPr>
        <a:xfrm>
          <a:off x="80378" y="964540"/>
          <a:ext cx="1597271" cy="6430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4000" b="-9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2469B0-331F-4F3F-BE65-FD7036AABFE7}">
      <dsp:nvSpPr>
        <dsp:cNvPr id="0" name=""/>
        <dsp:cNvSpPr/>
      </dsp:nvSpPr>
      <dsp:spPr>
        <a:xfrm>
          <a:off x="0" y="1768323"/>
          <a:ext cx="7986355" cy="803783"/>
        </a:xfrm>
        <a:prstGeom prst="roundRect">
          <a:avLst>
            <a:gd name="adj" fmla="val 10000"/>
          </a:avLst>
        </a:prstGeom>
        <a:solidFill>
          <a:schemeClr val="accent2">
            <a:hueOff val="1572599"/>
            <a:satOff val="-25278"/>
            <a:lumOff val="51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February 2013: Six-week pilot started (approx. 50 students)</a:t>
          </a:r>
        </a:p>
      </dsp:txBody>
      <dsp:txXfrm>
        <a:off x="1677649" y="1768323"/>
        <a:ext cx="6308705" cy="803783"/>
      </dsp:txXfrm>
    </dsp:sp>
    <dsp:sp modelId="{86D795A8-6CE5-43C8-BAA8-04F0297A9688}">
      <dsp:nvSpPr>
        <dsp:cNvPr id="0" name=""/>
        <dsp:cNvSpPr/>
      </dsp:nvSpPr>
      <dsp:spPr>
        <a:xfrm>
          <a:off x="80378" y="1848702"/>
          <a:ext cx="1597271" cy="6430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4000" b="-9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D1AEDC-EAE5-4BEB-9C9C-56776F7D4B88}">
      <dsp:nvSpPr>
        <dsp:cNvPr id="0" name=""/>
        <dsp:cNvSpPr/>
      </dsp:nvSpPr>
      <dsp:spPr>
        <a:xfrm>
          <a:off x="0" y="2652485"/>
          <a:ext cx="7986355" cy="803783"/>
        </a:xfrm>
        <a:prstGeom prst="roundRect">
          <a:avLst>
            <a:gd name="adj" fmla="val 10000"/>
          </a:avLst>
        </a:prstGeom>
        <a:solidFill>
          <a:schemeClr val="accent2">
            <a:hueOff val="2358898"/>
            <a:satOff val="-37918"/>
            <a:lumOff val="77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May </a:t>
          </a:r>
          <a:r>
            <a:rPr lang="en-US" sz="2000" kern="1200" dirty="0" smtClean="0"/>
            <a:t>2013: May 8</a:t>
          </a:r>
          <a:r>
            <a:rPr lang="en-US" sz="2000" kern="1200" baseline="30000" dirty="0" smtClean="0"/>
            <a:t>th</a:t>
          </a:r>
          <a:r>
            <a:rPr lang="en-US" sz="2000" kern="1200" dirty="0" smtClean="0"/>
            <a:t> “Go Live” Date</a:t>
          </a:r>
          <a:endParaRPr lang="en-US" sz="2000" kern="1200" dirty="0"/>
        </a:p>
      </dsp:txBody>
      <dsp:txXfrm>
        <a:off x="1677649" y="2652485"/>
        <a:ext cx="6308705" cy="803783"/>
      </dsp:txXfrm>
    </dsp:sp>
    <dsp:sp modelId="{15986855-8F10-4346-AC2C-B6058978790E}">
      <dsp:nvSpPr>
        <dsp:cNvPr id="0" name=""/>
        <dsp:cNvSpPr/>
      </dsp:nvSpPr>
      <dsp:spPr>
        <a:xfrm>
          <a:off x="80378" y="2732863"/>
          <a:ext cx="1597271" cy="6430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4000" b="-9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9C923F-A11C-4A9C-B432-FFDB9AFF32BD}">
      <dsp:nvSpPr>
        <dsp:cNvPr id="0" name=""/>
        <dsp:cNvSpPr/>
      </dsp:nvSpPr>
      <dsp:spPr>
        <a:xfrm>
          <a:off x="0" y="3536647"/>
          <a:ext cx="7986355" cy="803783"/>
        </a:xfrm>
        <a:prstGeom prst="roundRect">
          <a:avLst>
            <a:gd name="adj" fmla="val 10000"/>
          </a:avLst>
        </a:prstGeom>
        <a:solidFill>
          <a:schemeClr val="accent2">
            <a:hueOff val="3145198"/>
            <a:satOff val="-50557"/>
            <a:lumOff val="103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May 2013: Started Read/Write MOOC Development</a:t>
          </a:r>
          <a:endParaRPr lang="en-US" sz="2000" kern="1200" dirty="0"/>
        </a:p>
      </dsp:txBody>
      <dsp:txXfrm>
        <a:off x="1677649" y="3536647"/>
        <a:ext cx="6308705" cy="803783"/>
      </dsp:txXfrm>
    </dsp:sp>
    <dsp:sp modelId="{163127D7-6D91-415D-8F25-A4E76A4518A4}">
      <dsp:nvSpPr>
        <dsp:cNvPr id="0" name=""/>
        <dsp:cNvSpPr/>
      </dsp:nvSpPr>
      <dsp:spPr>
        <a:xfrm>
          <a:off x="80378" y="3617025"/>
          <a:ext cx="1597271" cy="6430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4000" b="-9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9655E-0A05-48E0-9614-AC14A3135C60}">
      <dsp:nvSpPr>
        <dsp:cNvPr id="0" name=""/>
        <dsp:cNvSpPr/>
      </dsp:nvSpPr>
      <dsp:spPr>
        <a:xfrm>
          <a:off x="0" y="245607"/>
          <a:ext cx="6773095" cy="4233184"/>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A200E0-7B49-42A4-AC42-104AA4527D1E}">
      <dsp:nvSpPr>
        <dsp:cNvPr id="0" name=""/>
        <dsp:cNvSpPr/>
      </dsp:nvSpPr>
      <dsp:spPr>
        <a:xfrm>
          <a:off x="667149" y="3393403"/>
          <a:ext cx="155781" cy="155781"/>
        </a:xfrm>
        <a:prstGeom prst="ellipse">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9A1B2-CCD4-4BE9-93DD-4078C84AF563}">
      <dsp:nvSpPr>
        <dsp:cNvPr id="0" name=""/>
        <dsp:cNvSpPr/>
      </dsp:nvSpPr>
      <dsp:spPr>
        <a:xfrm>
          <a:off x="560979" y="3471293"/>
          <a:ext cx="1255397" cy="1007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45" tIns="0" rIns="0" bIns="0" numCol="1" spcCol="1270" anchor="t" anchorCtr="0">
          <a:noAutofit/>
        </a:bodyPr>
        <a:lstStyle/>
        <a:p>
          <a:pPr lvl="0" algn="l" defTabSz="889000">
            <a:lnSpc>
              <a:spcPct val="90000"/>
            </a:lnSpc>
            <a:spcBef>
              <a:spcPct val="0"/>
            </a:spcBef>
            <a:spcAft>
              <a:spcPct val="35000"/>
            </a:spcAft>
          </a:pPr>
          <a:r>
            <a:rPr lang="en-US" sz="2000" kern="1200" dirty="0"/>
            <a:t>Week 1 = </a:t>
          </a:r>
          <a:r>
            <a:rPr lang="en-US" sz="2000" kern="1200" dirty="0" smtClean="0"/>
            <a:t>308</a:t>
          </a:r>
          <a:endParaRPr lang="en-US" sz="2000" kern="1200" dirty="0"/>
        </a:p>
      </dsp:txBody>
      <dsp:txXfrm>
        <a:off x="560979" y="3471293"/>
        <a:ext cx="1255397" cy="1007497"/>
      </dsp:txXfrm>
    </dsp:sp>
    <dsp:sp modelId="{0D0FF399-D86A-47ED-8AA5-9145B7CDDC8B}">
      <dsp:nvSpPr>
        <dsp:cNvPr id="0" name=""/>
        <dsp:cNvSpPr/>
      </dsp:nvSpPr>
      <dsp:spPr>
        <a:xfrm>
          <a:off x="1510400" y="2583171"/>
          <a:ext cx="243831" cy="243831"/>
        </a:xfrm>
        <a:prstGeom prst="ellipse">
          <a:avLst/>
        </a:prstGeom>
        <a:solidFill>
          <a:schemeClr val="accent4">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B2AEA2-A9A0-4118-8245-EC5FCDD0F148}">
      <dsp:nvSpPr>
        <dsp:cNvPr id="0" name=""/>
        <dsp:cNvSpPr/>
      </dsp:nvSpPr>
      <dsp:spPr>
        <a:xfrm>
          <a:off x="1632315" y="2705087"/>
          <a:ext cx="1124333" cy="177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201" tIns="0" rIns="0" bIns="0" numCol="1" spcCol="1270" anchor="t" anchorCtr="0">
          <a:noAutofit/>
        </a:bodyPr>
        <a:lstStyle/>
        <a:p>
          <a:pPr lvl="0" algn="l" defTabSz="889000">
            <a:lnSpc>
              <a:spcPct val="90000"/>
            </a:lnSpc>
            <a:spcBef>
              <a:spcPct val="0"/>
            </a:spcBef>
            <a:spcAft>
              <a:spcPct val="35000"/>
            </a:spcAft>
          </a:pPr>
          <a:r>
            <a:rPr lang="en-US" sz="2000" kern="1200" dirty="0"/>
            <a:t>Week</a:t>
          </a:r>
          <a:r>
            <a:rPr lang="en-US" kern="1200" dirty="0"/>
            <a:t> 2 = </a:t>
          </a:r>
          <a:r>
            <a:rPr lang="en-US" kern="1200" dirty="0" smtClean="0"/>
            <a:t>380</a:t>
          </a:r>
          <a:endParaRPr lang="en-US" kern="1200" dirty="0"/>
        </a:p>
      </dsp:txBody>
      <dsp:txXfrm>
        <a:off x="1632315" y="2705087"/>
        <a:ext cx="1124333" cy="1773704"/>
      </dsp:txXfrm>
    </dsp:sp>
    <dsp:sp modelId="{EC7C1B5C-1960-4674-A2D1-3FDEFE54217A}">
      <dsp:nvSpPr>
        <dsp:cNvPr id="0" name=""/>
        <dsp:cNvSpPr/>
      </dsp:nvSpPr>
      <dsp:spPr>
        <a:xfrm>
          <a:off x="2594095" y="1937187"/>
          <a:ext cx="325108" cy="325108"/>
        </a:xfrm>
        <a:prstGeom prst="ellipse">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29693-9702-4145-BCC7-D63F928DB691}">
      <dsp:nvSpPr>
        <dsp:cNvPr id="0" name=""/>
        <dsp:cNvSpPr/>
      </dsp:nvSpPr>
      <dsp:spPr>
        <a:xfrm>
          <a:off x="2756649" y="2099742"/>
          <a:ext cx="1307207" cy="2379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68" tIns="0" rIns="0" bIns="0" numCol="1" spcCol="1270" anchor="t" anchorCtr="0">
          <a:noAutofit/>
        </a:bodyPr>
        <a:lstStyle/>
        <a:p>
          <a:pPr lvl="0" algn="l" defTabSz="889000">
            <a:lnSpc>
              <a:spcPct val="90000"/>
            </a:lnSpc>
            <a:spcBef>
              <a:spcPct val="0"/>
            </a:spcBef>
            <a:spcAft>
              <a:spcPct val="35000"/>
            </a:spcAft>
          </a:pPr>
          <a:r>
            <a:rPr lang="en-US" sz="2000" kern="1200" dirty="0"/>
            <a:t>Week</a:t>
          </a:r>
          <a:r>
            <a:rPr lang="en-US" kern="1200" dirty="0"/>
            <a:t> 3 = </a:t>
          </a:r>
          <a:r>
            <a:rPr lang="en-US" kern="1200" dirty="0" smtClean="0"/>
            <a:t>447</a:t>
          </a:r>
          <a:endParaRPr lang="en-US" kern="1200" dirty="0"/>
        </a:p>
      </dsp:txBody>
      <dsp:txXfrm>
        <a:off x="2756649" y="2099742"/>
        <a:ext cx="1307207" cy="2379049"/>
      </dsp:txXfrm>
    </dsp:sp>
    <dsp:sp modelId="{0DDB57B9-4393-4EF7-BB54-9B005BB86C38}">
      <dsp:nvSpPr>
        <dsp:cNvPr id="0" name=""/>
        <dsp:cNvSpPr/>
      </dsp:nvSpPr>
      <dsp:spPr>
        <a:xfrm>
          <a:off x="3853891" y="1432592"/>
          <a:ext cx="419931" cy="419931"/>
        </a:xfrm>
        <a:prstGeom prst="ellipse">
          <a:avLst/>
        </a:prstGeom>
        <a:solidFill>
          <a:schemeClr val="accent4">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399612-5338-4B15-8508-712FE76900D2}">
      <dsp:nvSpPr>
        <dsp:cNvPr id="0" name=""/>
        <dsp:cNvSpPr/>
      </dsp:nvSpPr>
      <dsp:spPr>
        <a:xfrm>
          <a:off x="4063857" y="1642558"/>
          <a:ext cx="1354619" cy="283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13" tIns="0" rIns="0" bIns="0" numCol="1" spcCol="1270" anchor="t" anchorCtr="0">
          <a:noAutofit/>
        </a:bodyPr>
        <a:lstStyle/>
        <a:p>
          <a:pPr lvl="0" algn="l" defTabSz="889000">
            <a:lnSpc>
              <a:spcPct val="90000"/>
            </a:lnSpc>
            <a:spcBef>
              <a:spcPct val="0"/>
            </a:spcBef>
            <a:spcAft>
              <a:spcPct val="35000"/>
            </a:spcAft>
          </a:pPr>
          <a:r>
            <a:rPr lang="en-US" sz="2000" kern="1200" dirty="0"/>
            <a:t>Week 4 = </a:t>
          </a:r>
          <a:r>
            <a:rPr lang="en-US" sz="2000" kern="1200" dirty="0" smtClean="0"/>
            <a:t>497</a:t>
          </a:r>
          <a:endParaRPr lang="en-US" sz="2000" kern="1200" dirty="0"/>
        </a:p>
      </dsp:txBody>
      <dsp:txXfrm>
        <a:off x="4063857" y="1642558"/>
        <a:ext cx="1354619" cy="2836233"/>
      </dsp:txXfrm>
    </dsp:sp>
    <dsp:sp modelId="{4CB9757B-8D7E-47B2-BA96-201FE955B9EF}">
      <dsp:nvSpPr>
        <dsp:cNvPr id="0" name=""/>
        <dsp:cNvSpPr/>
      </dsp:nvSpPr>
      <dsp:spPr>
        <a:xfrm>
          <a:off x="5150938" y="1095630"/>
          <a:ext cx="535074" cy="535074"/>
        </a:xfrm>
        <a:prstGeom prst="ellipse">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68799C-531F-4CCD-B531-76EDDEE2D258}">
      <dsp:nvSpPr>
        <dsp:cNvPr id="0" name=""/>
        <dsp:cNvSpPr/>
      </dsp:nvSpPr>
      <dsp:spPr>
        <a:xfrm>
          <a:off x="5418476" y="1363167"/>
          <a:ext cx="1354619" cy="311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525" tIns="0" rIns="0" bIns="0" numCol="1" spcCol="1270" anchor="t" anchorCtr="0">
          <a:noAutofit/>
        </a:bodyPr>
        <a:lstStyle/>
        <a:p>
          <a:pPr lvl="0" algn="l" defTabSz="889000">
            <a:lnSpc>
              <a:spcPct val="90000"/>
            </a:lnSpc>
            <a:spcBef>
              <a:spcPct val="0"/>
            </a:spcBef>
            <a:spcAft>
              <a:spcPct val="35000"/>
            </a:spcAft>
          </a:pPr>
          <a:r>
            <a:rPr lang="en-US" sz="2000" kern="1200" dirty="0"/>
            <a:t>Week 5 = </a:t>
          </a:r>
          <a:r>
            <a:rPr lang="en-US" sz="2000" kern="1200" dirty="0" smtClean="0"/>
            <a:t>577</a:t>
          </a:r>
          <a:endParaRPr lang="en-US" sz="2000" kern="1200" dirty="0"/>
        </a:p>
      </dsp:txBody>
      <dsp:txXfrm>
        <a:off x="5418476" y="1363167"/>
        <a:ext cx="1354619" cy="3115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63404-F6F6-42AA-9209-856345A4FDCE}">
      <dsp:nvSpPr>
        <dsp:cNvPr id="0" name=""/>
        <dsp:cNvSpPr/>
      </dsp:nvSpPr>
      <dsp:spPr>
        <a:xfrm>
          <a:off x="582" y="680484"/>
          <a:ext cx="2506526" cy="3007831"/>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t>Pre-Assessment</a:t>
          </a:r>
          <a:endParaRPr lang="en-US" sz="2300" kern="1200" dirty="0"/>
        </a:p>
      </dsp:txBody>
      <dsp:txXfrm rot="16200000">
        <a:off x="-981975" y="1663042"/>
        <a:ext cx="2466421" cy="501305"/>
      </dsp:txXfrm>
    </dsp:sp>
    <dsp:sp modelId="{F88FC343-42C4-478C-8DF5-EDE65BA8F1D0}">
      <dsp:nvSpPr>
        <dsp:cNvPr id="0" name=""/>
        <dsp:cNvSpPr/>
      </dsp:nvSpPr>
      <dsp:spPr>
        <a:xfrm>
          <a:off x="501887" y="680484"/>
          <a:ext cx="1867361" cy="30078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8021" rIns="0" bIns="0" numCol="1" spcCol="1270" anchor="t" anchorCtr="0">
          <a:noAutofit/>
        </a:bodyPr>
        <a:lstStyle/>
        <a:p>
          <a:pPr lvl="0" algn="l" defTabSz="2178050">
            <a:lnSpc>
              <a:spcPct val="90000"/>
            </a:lnSpc>
            <a:spcBef>
              <a:spcPct val="0"/>
            </a:spcBef>
            <a:spcAft>
              <a:spcPct val="35000"/>
            </a:spcAft>
          </a:pPr>
          <a:r>
            <a:rPr lang="en-US" sz="4900" kern="1200" dirty="0" smtClean="0"/>
            <a:t>90% or Higher</a:t>
          </a:r>
          <a:endParaRPr lang="en-US" sz="4900" kern="1200" dirty="0"/>
        </a:p>
      </dsp:txBody>
      <dsp:txXfrm>
        <a:off x="501887" y="680484"/>
        <a:ext cx="1867361" cy="3007831"/>
      </dsp:txXfrm>
    </dsp:sp>
    <dsp:sp modelId="{DD7647C1-D817-48F1-B6B8-DFEA6E29534E}">
      <dsp:nvSpPr>
        <dsp:cNvPr id="0" name=""/>
        <dsp:cNvSpPr/>
      </dsp:nvSpPr>
      <dsp:spPr>
        <a:xfrm>
          <a:off x="2594836" y="680484"/>
          <a:ext cx="2506526" cy="3007831"/>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t>Post-Assessment</a:t>
          </a:r>
          <a:endParaRPr lang="en-US" sz="2300" kern="1200" dirty="0"/>
        </a:p>
      </dsp:txBody>
      <dsp:txXfrm rot="16200000">
        <a:off x="1612278" y="1663042"/>
        <a:ext cx="2466421" cy="501305"/>
      </dsp:txXfrm>
    </dsp:sp>
    <dsp:sp modelId="{FD0EB77E-8C94-4603-92A3-105362741213}">
      <dsp:nvSpPr>
        <dsp:cNvPr id="0" name=""/>
        <dsp:cNvSpPr/>
      </dsp:nvSpPr>
      <dsp:spPr>
        <a:xfrm rot="5400000">
          <a:off x="2386236" y="3072386"/>
          <a:ext cx="442267" cy="375978"/>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47F93-5486-46EB-A187-FD83FBFF5710}">
      <dsp:nvSpPr>
        <dsp:cNvPr id="0" name=""/>
        <dsp:cNvSpPr/>
      </dsp:nvSpPr>
      <dsp:spPr>
        <a:xfrm>
          <a:off x="3096142" y="680484"/>
          <a:ext cx="1867361" cy="30078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8021" rIns="0" bIns="0" numCol="1" spcCol="1270" anchor="t" anchorCtr="0">
          <a:noAutofit/>
        </a:bodyPr>
        <a:lstStyle/>
        <a:p>
          <a:pPr lvl="0" algn="l" defTabSz="2178050">
            <a:lnSpc>
              <a:spcPct val="90000"/>
            </a:lnSpc>
            <a:spcBef>
              <a:spcPct val="0"/>
            </a:spcBef>
            <a:spcAft>
              <a:spcPct val="35000"/>
            </a:spcAft>
          </a:pPr>
          <a:r>
            <a:rPr lang="en-US" sz="4900" kern="1200" dirty="0" smtClean="0"/>
            <a:t>70% or Higher </a:t>
          </a:r>
          <a:endParaRPr lang="en-US" sz="4900" kern="1200" dirty="0"/>
        </a:p>
      </dsp:txBody>
      <dsp:txXfrm>
        <a:off x="3096142" y="680484"/>
        <a:ext cx="1867361" cy="3007831"/>
      </dsp:txXfrm>
    </dsp:sp>
    <dsp:sp modelId="{899348FB-0B68-46CA-B3D7-3A144BD47718}">
      <dsp:nvSpPr>
        <dsp:cNvPr id="0" name=""/>
        <dsp:cNvSpPr/>
      </dsp:nvSpPr>
      <dsp:spPr>
        <a:xfrm>
          <a:off x="5189091" y="680484"/>
          <a:ext cx="2506526" cy="3007831"/>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n-US" sz="2300" kern="1200" dirty="0" smtClean="0"/>
            <a:t>Final Assessment</a:t>
          </a:r>
          <a:endParaRPr lang="en-US" sz="2300" kern="1200" dirty="0"/>
        </a:p>
      </dsp:txBody>
      <dsp:txXfrm rot="16200000">
        <a:off x="4206533" y="1663042"/>
        <a:ext cx="2466421" cy="501305"/>
      </dsp:txXfrm>
    </dsp:sp>
    <dsp:sp modelId="{8B87D3F5-B3BA-4838-969E-64CA6181430D}">
      <dsp:nvSpPr>
        <dsp:cNvPr id="0" name=""/>
        <dsp:cNvSpPr/>
      </dsp:nvSpPr>
      <dsp:spPr>
        <a:xfrm rot="5400000">
          <a:off x="4980490" y="3072386"/>
          <a:ext cx="442267" cy="375978"/>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41151-14C9-47F6-8F22-8B3A0AE8950C}">
      <dsp:nvSpPr>
        <dsp:cNvPr id="0" name=""/>
        <dsp:cNvSpPr/>
      </dsp:nvSpPr>
      <dsp:spPr>
        <a:xfrm>
          <a:off x="5690396" y="680484"/>
          <a:ext cx="1867361" cy="30078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8021" rIns="0" bIns="0" numCol="1" spcCol="1270" anchor="t" anchorCtr="0">
          <a:noAutofit/>
        </a:bodyPr>
        <a:lstStyle/>
        <a:p>
          <a:pPr lvl="0" algn="l" defTabSz="2178050">
            <a:lnSpc>
              <a:spcPct val="90000"/>
            </a:lnSpc>
            <a:spcBef>
              <a:spcPct val="0"/>
            </a:spcBef>
            <a:spcAft>
              <a:spcPct val="35000"/>
            </a:spcAft>
          </a:pPr>
          <a:r>
            <a:rPr lang="en-US" sz="4900" kern="1200" dirty="0" smtClean="0"/>
            <a:t>70% </a:t>
          </a:r>
          <a:r>
            <a:rPr lang="en-US" sz="4900" kern="1200" smtClean="0"/>
            <a:t>or Higher</a:t>
          </a:r>
          <a:endParaRPr lang="en-US" sz="4900" kern="1200" dirty="0"/>
        </a:p>
      </dsp:txBody>
      <dsp:txXfrm>
        <a:off x="5690396" y="680484"/>
        <a:ext cx="1867361" cy="300783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3DC3DF2-002F-47C4-8471-91D676665D21}" type="datetimeFigureOut">
              <a:rPr lang="en-US" smtClean="0"/>
              <a:t>6/19/2013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D98C4C-AF9B-45B3-A947-86FE64C7D8D4}" type="slidenum">
              <a:rPr lang="en-US" smtClean="0"/>
              <a:t>‹#›</a:t>
            </a:fld>
            <a:endParaRPr lang="en-US" dirty="0"/>
          </a:p>
        </p:txBody>
      </p:sp>
    </p:spTree>
    <p:extLst>
      <p:ext uri="{BB962C8B-B14F-4D97-AF65-F5344CB8AC3E}">
        <p14:creationId xmlns:p14="http://schemas.microsoft.com/office/powerpoint/2010/main" val="1086767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5A34166A-61A2-4BD5-BDCB-6E22658B12FE}" type="datetimeFigureOut">
              <a:rPr lang="en-US"/>
              <a:pPr>
                <a:defRPr/>
              </a:pPr>
              <a:t>6/19/2013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C24513C1-8066-494E-B868-51716010A850}" type="slidenum">
              <a:rPr lang="en-US"/>
              <a:pPr>
                <a:defRPr/>
              </a:pPr>
              <a:t>‹#›</a:t>
            </a:fld>
            <a:endParaRPr lang="en-US" dirty="0"/>
          </a:p>
        </p:txBody>
      </p:sp>
    </p:spTree>
    <p:extLst>
      <p:ext uri="{BB962C8B-B14F-4D97-AF65-F5344CB8AC3E}">
        <p14:creationId xmlns:p14="http://schemas.microsoft.com/office/powerpoint/2010/main" val="25148682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pPr>
            <a:fld id="{913C3078-0155-4274-A554-C5A200F48B64}" type="slidenum">
              <a:rPr lang="en-US">
                <a:latin typeface="Calibri" pitchFamily="34" charset="0"/>
              </a:rPr>
              <a:pPr fontAlgn="base">
                <a:spcBef>
                  <a:spcPct val="0"/>
                </a:spcBef>
                <a:spcAft>
                  <a:spcPct val="0"/>
                </a:spcAft>
              </a:pPr>
              <a:t>1</a:t>
            </a:fld>
            <a:endParaRPr lang="en-US" dirty="0">
              <a:latin typeface="Calibri" pitchFamily="34" charset="0"/>
            </a:endParaRPr>
          </a:p>
        </p:txBody>
      </p:sp>
    </p:spTree>
    <p:extLst>
      <p:ext uri="{BB962C8B-B14F-4D97-AF65-F5344CB8AC3E}">
        <p14:creationId xmlns:p14="http://schemas.microsoft.com/office/powerpoint/2010/main" val="388143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24" indent="-291163">
              <a:defRPr>
                <a:solidFill>
                  <a:schemeClr val="tx1"/>
                </a:solidFill>
                <a:latin typeface="Arial" charset="0"/>
              </a:defRPr>
            </a:lvl2pPr>
            <a:lvl3pPr marL="1164653" indent="-232930">
              <a:defRPr>
                <a:solidFill>
                  <a:schemeClr val="tx1"/>
                </a:solidFill>
                <a:latin typeface="Arial" charset="0"/>
              </a:defRPr>
            </a:lvl3pPr>
            <a:lvl4pPr marL="1630514" indent="-232930">
              <a:defRPr>
                <a:solidFill>
                  <a:schemeClr val="tx1"/>
                </a:solidFill>
                <a:latin typeface="Arial" charset="0"/>
              </a:defRPr>
            </a:lvl4pPr>
            <a:lvl5pPr marL="2096375" indent="-232930">
              <a:defRPr>
                <a:solidFill>
                  <a:schemeClr val="tx1"/>
                </a:solidFill>
                <a:latin typeface="Arial" charset="0"/>
              </a:defRPr>
            </a:lvl5pPr>
            <a:lvl6pPr marL="2562236" indent="-232930" fontAlgn="base">
              <a:spcBef>
                <a:spcPct val="0"/>
              </a:spcBef>
              <a:spcAft>
                <a:spcPct val="0"/>
              </a:spcAft>
              <a:defRPr>
                <a:solidFill>
                  <a:schemeClr val="tx1"/>
                </a:solidFill>
                <a:latin typeface="Arial" charset="0"/>
              </a:defRPr>
            </a:lvl6pPr>
            <a:lvl7pPr marL="3028096" indent="-232930" fontAlgn="base">
              <a:spcBef>
                <a:spcPct val="0"/>
              </a:spcBef>
              <a:spcAft>
                <a:spcPct val="0"/>
              </a:spcAft>
              <a:defRPr>
                <a:solidFill>
                  <a:schemeClr val="tx1"/>
                </a:solidFill>
                <a:latin typeface="Arial" charset="0"/>
              </a:defRPr>
            </a:lvl7pPr>
            <a:lvl8pPr marL="3493957" indent="-232930" fontAlgn="base">
              <a:spcBef>
                <a:spcPct val="0"/>
              </a:spcBef>
              <a:spcAft>
                <a:spcPct val="0"/>
              </a:spcAft>
              <a:defRPr>
                <a:solidFill>
                  <a:schemeClr val="tx1"/>
                </a:solidFill>
                <a:latin typeface="Arial" charset="0"/>
              </a:defRPr>
            </a:lvl8pPr>
            <a:lvl9pPr marL="3959819" indent="-232930" fontAlgn="base">
              <a:spcBef>
                <a:spcPct val="0"/>
              </a:spcBef>
              <a:spcAft>
                <a:spcPct val="0"/>
              </a:spcAft>
              <a:defRPr>
                <a:solidFill>
                  <a:schemeClr val="tx1"/>
                </a:solidFill>
                <a:latin typeface="Arial" charset="0"/>
              </a:defRPr>
            </a:lvl9pPr>
          </a:lstStyle>
          <a:p>
            <a:fld id="{3627A383-7006-4749-BC98-08C1ECC36559}" type="slidenum">
              <a:rPr lang="en-US">
                <a:solidFill>
                  <a:prstClr val="black"/>
                </a:solidFill>
                <a:latin typeface="Calibri" pitchFamily="34" charset="0"/>
              </a:rPr>
              <a:pPr/>
              <a:t>27</a:t>
            </a:fld>
            <a:endParaRPr lang="en-US" dirty="0">
              <a:solidFill>
                <a:prstClr val="black"/>
              </a:solidFill>
              <a:latin typeface="Calibri" pitchFamily="34" charset="0"/>
            </a:endParaRPr>
          </a:p>
        </p:txBody>
      </p:sp>
    </p:spTree>
    <p:extLst>
      <p:ext uri="{BB962C8B-B14F-4D97-AF65-F5344CB8AC3E}">
        <p14:creationId xmlns:p14="http://schemas.microsoft.com/office/powerpoint/2010/main" val="124913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cs typeface="Times New Roman" pitchFamily="18"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pPr>
            <a:fld id="{FD2D2483-9F12-4AC7-AADA-69F836CEDFE2}" type="slidenum">
              <a:rPr lang="en-US">
                <a:latin typeface="Calibri" pitchFamily="34" charset="0"/>
              </a:rPr>
              <a:pPr fontAlgn="base">
                <a:spcBef>
                  <a:spcPct val="0"/>
                </a:spcBef>
                <a:spcAft>
                  <a:spcPct val="0"/>
                </a:spcAft>
              </a:pPr>
              <a:t>28</a:t>
            </a:fld>
            <a:endParaRPr lang="en-US" dirty="0">
              <a:latin typeface="Calibri" pitchFamily="34" charset="0"/>
            </a:endParaRPr>
          </a:p>
        </p:txBody>
      </p:sp>
    </p:spTree>
    <p:extLst>
      <p:ext uri="{BB962C8B-B14F-4D97-AF65-F5344CB8AC3E}">
        <p14:creationId xmlns:p14="http://schemas.microsoft.com/office/powerpoint/2010/main" val="198610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4C18E-325B-4787-AF7E-6CBBA729D017}" type="slidenum">
              <a:rPr lang="en-US" smtClean="0"/>
              <a:t>2</a:t>
            </a:fld>
            <a:endParaRPr lang="en-US" dirty="0"/>
          </a:p>
        </p:txBody>
      </p:sp>
    </p:spTree>
    <p:extLst>
      <p:ext uri="{BB962C8B-B14F-4D97-AF65-F5344CB8AC3E}">
        <p14:creationId xmlns:p14="http://schemas.microsoft.com/office/powerpoint/2010/main" val="361350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4C18E-325B-4787-AF7E-6CBBA729D017}" type="slidenum">
              <a:rPr lang="en-US" smtClean="0"/>
              <a:t>4</a:t>
            </a:fld>
            <a:endParaRPr lang="en-US" dirty="0"/>
          </a:p>
        </p:txBody>
      </p:sp>
    </p:spTree>
    <p:extLst>
      <p:ext uri="{BB962C8B-B14F-4D97-AF65-F5344CB8AC3E}">
        <p14:creationId xmlns:p14="http://schemas.microsoft.com/office/powerpoint/2010/main" val="117119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Characteristics of a MOOC</a:t>
            </a:r>
            <a:endParaRPr lang="en-US" dirty="0"/>
          </a:p>
        </p:txBody>
      </p:sp>
      <p:sp>
        <p:nvSpPr>
          <p:cNvPr id="4" name="Slide Number Placeholder 3"/>
          <p:cNvSpPr>
            <a:spLocks noGrp="1"/>
          </p:cNvSpPr>
          <p:nvPr>
            <p:ph type="sldNum" sz="quarter" idx="10"/>
          </p:nvPr>
        </p:nvSpPr>
        <p:spPr/>
        <p:txBody>
          <a:bodyPr/>
          <a:lstStyle/>
          <a:p>
            <a:pPr>
              <a:defRPr/>
            </a:pPr>
            <a:fld id="{C24513C1-8066-494E-B868-51716010A850}" type="slidenum">
              <a:rPr lang="en-US" smtClean="0"/>
              <a:pPr>
                <a:defRPr/>
              </a:pPr>
              <a:t>5</a:t>
            </a:fld>
            <a:endParaRPr lang="en-US" dirty="0"/>
          </a:p>
        </p:txBody>
      </p:sp>
    </p:spTree>
    <p:extLst>
      <p:ext uri="{BB962C8B-B14F-4D97-AF65-F5344CB8AC3E}">
        <p14:creationId xmlns:p14="http://schemas.microsoft.com/office/powerpoint/2010/main" val="28596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the big players in the world of MOOCs</a:t>
            </a:r>
            <a:endParaRPr lang="en-US" dirty="0"/>
          </a:p>
        </p:txBody>
      </p:sp>
      <p:sp>
        <p:nvSpPr>
          <p:cNvPr id="4" name="Slide Number Placeholder 3"/>
          <p:cNvSpPr>
            <a:spLocks noGrp="1"/>
          </p:cNvSpPr>
          <p:nvPr>
            <p:ph type="sldNum" sz="quarter" idx="10"/>
          </p:nvPr>
        </p:nvSpPr>
        <p:spPr/>
        <p:txBody>
          <a:bodyPr/>
          <a:lstStyle/>
          <a:p>
            <a:pPr>
              <a:defRPr/>
            </a:pPr>
            <a:fld id="{C24513C1-8066-494E-B868-51716010A850}" type="slidenum">
              <a:rPr lang="en-US" smtClean="0"/>
              <a:pPr>
                <a:defRPr/>
              </a:pPr>
              <a:t>6</a:t>
            </a:fld>
            <a:endParaRPr lang="en-US" dirty="0"/>
          </a:p>
        </p:txBody>
      </p:sp>
    </p:spTree>
    <p:extLst>
      <p:ext uri="{BB962C8B-B14F-4D97-AF65-F5344CB8AC3E}">
        <p14:creationId xmlns:p14="http://schemas.microsoft.com/office/powerpoint/2010/main" val="228074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fontAlgn="auto">
              <a:spcBef>
                <a:spcPct val="20000"/>
              </a:spcBef>
              <a:spcAft>
                <a:spcPts val="0"/>
              </a:spcAft>
              <a:buFont typeface="+mj-lt"/>
              <a:buAutoNum type="arabicPeriod"/>
              <a:defRPr/>
            </a:pPr>
            <a:r>
              <a:rPr lang="en-US" dirty="0"/>
              <a:t>Free to anyone</a:t>
            </a:r>
          </a:p>
          <a:p>
            <a:pPr marL="457200" indent="-457200" fontAlgn="auto">
              <a:spcBef>
                <a:spcPct val="20000"/>
              </a:spcBef>
              <a:spcAft>
                <a:spcPts val="0"/>
              </a:spcAft>
              <a:buFont typeface="+mj-lt"/>
              <a:buAutoNum type="arabicPeriod"/>
              <a:defRPr/>
            </a:pPr>
            <a:r>
              <a:rPr lang="en-US" dirty="0"/>
              <a:t>No instructor or facilitator</a:t>
            </a:r>
          </a:p>
          <a:p>
            <a:pPr marL="457200" indent="-457200" fontAlgn="auto">
              <a:spcBef>
                <a:spcPct val="20000"/>
              </a:spcBef>
              <a:spcAft>
                <a:spcPts val="0"/>
              </a:spcAft>
              <a:buFont typeface="+mj-lt"/>
              <a:buAutoNum type="arabicPeriod"/>
              <a:defRPr/>
            </a:pPr>
            <a:r>
              <a:rPr lang="en-US" dirty="0"/>
              <a:t>Self-paced</a:t>
            </a:r>
          </a:p>
          <a:p>
            <a:pPr marL="457200" indent="-457200" fontAlgn="auto">
              <a:spcBef>
                <a:spcPct val="20000"/>
              </a:spcBef>
              <a:spcAft>
                <a:spcPts val="0"/>
              </a:spcAft>
              <a:buFont typeface="+mj-lt"/>
              <a:buAutoNum type="arabicPeriod"/>
              <a:defRPr/>
            </a:pPr>
            <a:r>
              <a:rPr lang="en-US" dirty="0"/>
              <a:t>Not intended for instruction</a:t>
            </a:r>
          </a:p>
          <a:p>
            <a:pPr marL="457200" indent="-457200" fontAlgn="auto">
              <a:spcBef>
                <a:spcPct val="20000"/>
              </a:spcBef>
              <a:spcAft>
                <a:spcPts val="0"/>
              </a:spcAft>
              <a:buFont typeface="+mj-lt"/>
              <a:buAutoNum type="arabicPeriod"/>
              <a:defRPr/>
            </a:pPr>
            <a:r>
              <a:rPr lang="en-US" dirty="0"/>
              <a:t>Students may be referred as an option for placement test remediation</a:t>
            </a:r>
          </a:p>
          <a:p>
            <a:pPr marL="457200" indent="-457200" fontAlgn="auto">
              <a:spcBef>
                <a:spcPct val="20000"/>
              </a:spcBef>
              <a:spcAft>
                <a:spcPts val="0"/>
              </a:spcAft>
              <a:buFont typeface="+mj-lt"/>
              <a:buAutoNum type="arabicPeriod"/>
              <a:defRPr/>
            </a:pPr>
            <a:r>
              <a:rPr lang="en-US" dirty="0"/>
              <a:t>Students may use as a refresher if they haven’t had math for a few years</a:t>
            </a:r>
          </a:p>
          <a:p>
            <a:pPr marL="457200" indent="-457200" fontAlgn="auto">
              <a:spcBef>
                <a:spcPct val="20000"/>
              </a:spcBef>
              <a:spcAft>
                <a:spcPts val="0"/>
              </a:spcAft>
              <a:buFont typeface="+mj-lt"/>
              <a:buAutoNum type="arabicPeriod"/>
              <a:defRPr/>
            </a:pPr>
            <a:r>
              <a:rPr lang="en-US"/>
              <a:t>Learning certified through successful completion of placement test</a:t>
            </a:r>
          </a:p>
          <a:p>
            <a:endParaRPr lang="en-US"/>
          </a:p>
        </p:txBody>
      </p:sp>
      <p:sp>
        <p:nvSpPr>
          <p:cNvPr id="4" name="Slide Number Placeholder 3"/>
          <p:cNvSpPr>
            <a:spLocks noGrp="1"/>
          </p:cNvSpPr>
          <p:nvPr>
            <p:ph type="sldNum" sz="quarter" idx="10"/>
          </p:nvPr>
        </p:nvSpPr>
        <p:spPr/>
        <p:txBody>
          <a:bodyPr/>
          <a:lstStyle/>
          <a:p>
            <a:pPr>
              <a:defRPr/>
            </a:pPr>
            <a:fld id="{C24513C1-8066-494E-B868-51716010A850}" type="slidenum">
              <a:rPr lang="en-US" smtClean="0"/>
              <a:pPr>
                <a:defRPr/>
              </a:pPr>
              <a:t>8</a:t>
            </a:fld>
            <a:endParaRPr lang="en-US" dirty="0"/>
          </a:p>
        </p:txBody>
      </p:sp>
    </p:spTree>
    <p:extLst>
      <p:ext uri="{BB962C8B-B14F-4D97-AF65-F5344CB8AC3E}">
        <p14:creationId xmlns:p14="http://schemas.microsoft.com/office/powerpoint/2010/main" val="767446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fontAlgn="auto">
              <a:spcBef>
                <a:spcPct val="20000"/>
              </a:spcBef>
              <a:spcAft>
                <a:spcPts val="0"/>
              </a:spcAft>
              <a:buFont typeface="+mj-lt"/>
              <a:buAutoNum type="arabicPeriod"/>
              <a:defRPr/>
            </a:pPr>
            <a:r>
              <a:rPr lang="en-US" dirty="0"/>
              <a:t>Free to anyone</a:t>
            </a:r>
          </a:p>
          <a:p>
            <a:pPr marL="457200" indent="-457200" fontAlgn="auto">
              <a:spcBef>
                <a:spcPct val="20000"/>
              </a:spcBef>
              <a:spcAft>
                <a:spcPts val="0"/>
              </a:spcAft>
              <a:buFont typeface="+mj-lt"/>
              <a:buAutoNum type="arabicPeriod"/>
              <a:defRPr/>
            </a:pPr>
            <a:r>
              <a:rPr lang="en-US" dirty="0"/>
              <a:t>No instructor or facilitator</a:t>
            </a:r>
          </a:p>
          <a:p>
            <a:pPr marL="457200" indent="-457200" fontAlgn="auto">
              <a:spcBef>
                <a:spcPct val="20000"/>
              </a:spcBef>
              <a:spcAft>
                <a:spcPts val="0"/>
              </a:spcAft>
              <a:buFont typeface="+mj-lt"/>
              <a:buAutoNum type="arabicPeriod"/>
              <a:defRPr/>
            </a:pPr>
            <a:r>
              <a:rPr lang="en-US" dirty="0"/>
              <a:t>Self-paced</a:t>
            </a:r>
          </a:p>
          <a:p>
            <a:pPr marL="457200" indent="-457200" fontAlgn="auto">
              <a:spcBef>
                <a:spcPct val="20000"/>
              </a:spcBef>
              <a:spcAft>
                <a:spcPts val="0"/>
              </a:spcAft>
              <a:buFont typeface="+mj-lt"/>
              <a:buAutoNum type="arabicPeriod"/>
              <a:defRPr/>
            </a:pPr>
            <a:r>
              <a:rPr lang="en-US" dirty="0"/>
              <a:t>Not intended for instruction</a:t>
            </a:r>
          </a:p>
          <a:p>
            <a:pPr marL="457200" indent="-457200" fontAlgn="auto">
              <a:spcBef>
                <a:spcPct val="20000"/>
              </a:spcBef>
              <a:spcAft>
                <a:spcPts val="0"/>
              </a:spcAft>
              <a:buFont typeface="+mj-lt"/>
              <a:buAutoNum type="arabicPeriod"/>
              <a:defRPr/>
            </a:pPr>
            <a:r>
              <a:rPr lang="en-US" dirty="0"/>
              <a:t>Students may be referred as an option for placement test remediation</a:t>
            </a:r>
          </a:p>
          <a:p>
            <a:pPr marL="457200" indent="-457200" fontAlgn="auto">
              <a:spcBef>
                <a:spcPct val="20000"/>
              </a:spcBef>
              <a:spcAft>
                <a:spcPts val="0"/>
              </a:spcAft>
              <a:buFont typeface="+mj-lt"/>
              <a:buAutoNum type="arabicPeriod"/>
              <a:defRPr/>
            </a:pPr>
            <a:r>
              <a:rPr lang="en-US" dirty="0"/>
              <a:t>Students may use as a refresher if they haven’t had math for a few years</a:t>
            </a:r>
          </a:p>
          <a:p>
            <a:pPr marL="457200" indent="-457200" fontAlgn="auto">
              <a:spcBef>
                <a:spcPct val="20000"/>
              </a:spcBef>
              <a:spcAft>
                <a:spcPts val="0"/>
              </a:spcAft>
              <a:buFont typeface="+mj-lt"/>
              <a:buAutoNum type="arabicPeriod"/>
              <a:defRPr/>
            </a:pPr>
            <a:r>
              <a:rPr lang="en-US"/>
              <a:t>Learning certified through successful completion of placement test</a:t>
            </a:r>
          </a:p>
          <a:p>
            <a:endParaRPr lang="en-US"/>
          </a:p>
        </p:txBody>
      </p:sp>
      <p:sp>
        <p:nvSpPr>
          <p:cNvPr id="4" name="Slide Number Placeholder 3"/>
          <p:cNvSpPr>
            <a:spLocks noGrp="1"/>
          </p:cNvSpPr>
          <p:nvPr>
            <p:ph type="sldNum" sz="quarter" idx="10"/>
          </p:nvPr>
        </p:nvSpPr>
        <p:spPr/>
        <p:txBody>
          <a:bodyPr/>
          <a:lstStyle/>
          <a:p>
            <a:pPr>
              <a:defRPr/>
            </a:pPr>
            <a:fld id="{C24513C1-8066-494E-B868-51716010A850}" type="slidenum">
              <a:rPr lang="en-US" smtClean="0"/>
              <a:pPr>
                <a:defRPr/>
              </a:pPr>
              <a:t>9</a:t>
            </a:fld>
            <a:endParaRPr lang="en-US" dirty="0"/>
          </a:p>
        </p:txBody>
      </p:sp>
    </p:spTree>
    <p:extLst>
      <p:ext uri="{BB962C8B-B14F-4D97-AF65-F5344CB8AC3E}">
        <p14:creationId xmlns:p14="http://schemas.microsoft.com/office/powerpoint/2010/main" val="29060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24513C1-8066-494E-B868-51716010A850}" type="slidenum">
              <a:rPr lang="en-US" smtClean="0"/>
              <a:pPr>
                <a:defRPr/>
              </a:pPr>
              <a:t>12</a:t>
            </a:fld>
            <a:endParaRPr lang="en-US" dirty="0"/>
          </a:p>
        </p:txBody>
      </p:sp>
    </p:spTree>
    <p:extLst>
      <p:ext uri="{BB962C8B-B14F-4D97-AF65-F5344CB8AC3E}">
        <p14:creationId xmlns:p14="http://schemas.microsoft.com/office/powerpoint/2010/main" val="107935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24513C1-8066-494E-B868-51716010A850}" type="slidenum">
              <a:rPr lang="en-US" smtClean="0"/>
              <a:pPr>
                <a:defRPr/>
              </a:pPr>
              <a:t>14</a:t>
            </a:fld>
            <a:endParaRPr lang="en-US" dirty="0"/>
          </a:p>
        </p:txBody>
      </p:sp>
    </p:spTree>
    <p:extLst>
      <p:ext uri="{BB962C8B-B14F-4D97-AF65-F5344CB8AC3E}">
        <p14:creationId xmlns:p14="http://schemas.microsoft.com/office/powerpoint/2010/main" val="97892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ingthedream.org/college_profile/st_petersburg_college" TargetMode="Externa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89861B-6D29-4444-9218-33DDF475DEBC}" type="slidenum">
              <a:rPr lang="en-US"/>
              <a:pPr>
                <a:defRPr/>
              </a:pPr>
              <a:t>‹#›</a:t>
            </a:fld>
            <a:endParaRPr lang="en-US" dirty="0"/>
          </a:p>
        </p:txBody>
      </p:sp>
    </p:spTree>
    <p:extLst>
      <p:ext uri="{BB962C8B-B14F-4D97-AF65-F5344CB8AC3E}">
        <p14:creationId xmlns:p14="http://schemas.microsoft.com/office/powerpoint/2010/main" val="110869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2C48DC-9EC0-4E83-811D-360AA8C040B1}" type="slidenum">
              <a:rPr lang="en-US"/>
              <a:pPr>
                <a:defRPr/>
              </a:pPr>
              <a:t>‹#›</a:t>
            </a:fld>
            <a:endParaRPr lang="en-US" dirty="0"/>
          </a:p>
        </p:txBody>
      </p:sp>
    </p:spTree>
    <p:extLst>
      <p:ext uri="{BB962C8B-B14F-4D97-AF65-F5344CB8AC3E}">
        <p14:creationId xmlns:p14="http://schemas.microsoft.com/office/powerpoint/2010/main" val="31540581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83B9CA-25B7-4092-88B6-115FC41229D8}" type="slidenum">
              <a:rPr lang="en-US"/>
              <a:pPr>
                <a:defRPr/>
              </a:pPr>
              <a:t>‹#›</a:t>
            </a:fld>
            <a:endParaRPr lang="en-US" dirty="0"/>
          </a:p>
        </p:txBody>
      </p:sp>
    </p:spTree>
    <p:extLst>
      <p:ext uri="{BB962C8B-B14F-4D97-AF65-F5344CB8AC3E}">
        <p14:creationId xmlns:p14="http://schemas.microsoft.com/office/powerpoint/2010/main" val="33762210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B6D105-F65D-4C06-90FB-0AE3AC12D8F6}" type="slidenum">
              <a:rPr lang="en-US"/>
              <a:pPr>
                <a:defRPr/>
              </a:pPr>
              <a:t>‹#›</a:t>
            </a:fld>
            <a:endParaRPr lang="en-US" dirty="0"/>
          </a:p>
        </p:txBody>
      </p:sp>
    </p:spTree>
    <p:extLst>
      <p:ext uri="{BB962C8B-B14F-4D97-AF65-F5344CB8AC3E}">
        <p14:creationId xmlns:p14="http://schemas.microsoft.com/office/powerpoint/2010/main" val="29068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271C88-81D2-462B-9E1D-4A8C4E9BB2F2}" type="slidenum">
              <a:rPr lang="en-US"/>
              <a:pPr>
                <a:defRPr/>
              </a:pPr>
              <a:t>‹#›</a:t>
            </a:fld>
            <a:endParaRPr lang="en-US" dirty="0"/>
          </a:p>
        </p:txBody>
      </p:sp>
    </p:spTree>
    <p:extLst>
      <p:ext uri="{BB962C8B-B14F-4D97-AF65-F5344CB8AC3E}">
        <p14:creationId xmlns:p14="http://schemas.microsoft.com/office/powerpoint/2010/main" val="246661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2568264-48DD-4463-9606-9276A286F00A}" type="slidenum">
              <a:rPr lang="en-US"/>
              <a:pPr>
                <a:defRPr/>
              </a:pPr>
              <a:t>‹#›</a:t>
            </a:fld>
            <a:endParaRPr lang="en-US" dirty="0"/>
          </a:p>
        </p:txBody>
      </p:sp>
    </p:spTree>
    <p:extLst>
      <p:ext uri="{BB962C8B-B14F-4D97-AF65-F5344CB8AC3E}">
        <p14:creationId xmlns:p14="http://schemas.microsoft.com/office/powerpoint/2010/main" val="344104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1A3877D-8D96-490D-A7F0-CB8D0727E6EF}" type="slidenum">
              <a:rPr lang="en-US"/>
              <a:pPr>
                <a:defRPr/>
              </a:pPr>
              <a:t>‹#›</a:t>
            </a:fld>
            <a:endParaRPr lang="en-US" dirty="0"/>
          </a:p>
        </p:txBody>
      </p:sp>
    </p:spTree>
    <p:extLst>
      <p:ext uri="{BB962C8B-B14F-4D97-AF65-F5344CB8AC3E}">
        <p14:creationId xmlns:p14="http://schemas.microsoft.com/office/powerpoint/2010/main" val="62407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1A8AB50-2B3C-4FF7-87EA-B3A6E0D35F64}" type="slidenum">
              <a:rPr lang="en-US"/>
              <a:pPr>
                <a:defRPr/>
              </a:pPr>
              <a:t>‹#›</a:t>
            </a:fld>
            <a:endParaRPr lang="en-US" dirty="0"/>
          </a:p>
        </p:txBody>
      </p:sp>
    </p:spTree>
    <p:extLst>
      <p:ext uri="{BB962C8B-B14F-4D97-AF65-F5344CB8AC3E}">
        <p14:creationId xmlns:p14="http://schemas.microsoft.com/office/powerpoint/2010/main" val="113172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458201" y="6400800"/>
            <a:ext cx="685799" cy="365125"/>
          </a:xfrm>
        </p:spPr>
        <p:txBody>
          <a:bodyPr/>
          <a:lstStyle>
            <a:lvl1pPr algn="ctr">
              <a:defRPr sz="2400">
                <a:solidFill>
                  <a:schemeClr val="bg1"/>
                </a:solidFill>
              </a:defRPr>
            </a:lvl1pPr>
          </a:lstStyle>
          <a:p>
            <a:pPr>
              <a:defRPr/>
            </a:pPr>
            <a:fld id="{192328C6-2623-4B50-8FB6-77138E872903}" type="slidenum">
              <a:rPr lang="en-US" smtClean="0"/>
              <a:pPr>
                <a:defRPr/>
              </a:pPr>
              <a:t>‹#›</a:t>
            </a:fld>
            <a:endParaRPr lang="en-US" dirty="0"/>
          </a:p>
        </p:txBody>
      </p:sp>
      <p:pic>
        <p:nvPicPr>
          <p:cNvPr id="45059" name="Picture 3" descr="Achieving the Dream badge">
            <a:hlinkClick r:id="rId2" tooltip="Read our Profil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51765" y="5513489"/>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7" descr="http://www.achievingthedream.org/sites/default/files/styles/inline_photo_float_left/public/logos/St.%20Petersberg%20Colle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400" y="115882"/>
            <a:ext cx="990621" cy="10271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3581400" y="-582"/>
            <a:ext cx="5620981" cy="400110"/>
          </a:xfrm>
          <a:prstGeom prst="rect">
            <a:avLst/>
          </a:prstGeom>
          <a:noFill/>
        </p:spPr>
        <p:txBody>
          <a:bodyPr wrap="square" rtlCol="0">
            <a:spAutoFit/>
          </a:bodyPr>
          <a:lstStyle/>
          <a:p>
            <a:pPr marL="0" marR="0" indent="0" algn="l" defTabSz="914400" rtl="0" eaLnBrk="1" fontAlgn="auto" latinLnBrk="0" hangingPunct="1">
              <a:lnSpc>
                <a:spcPct val="100000"/>
              </a:lnSpc>
              <a:spcBef>
                <a:spcPct val="0"/>
              </a:spcBef>
              <a:spcAft>
                <a:spcPts val="0"/>
              </a:spcAft>
              <a:buClrTx/>
              <a:buSzTx/>
              <a:buFont typeface="Arial" pitchFamily="34" charset="0"/>
              <a:buNone/>
              <a:tabLst/>
              <a:defRPr/>
            </a:pPr>
            <a:r>
              <a:rPr lang="en-US" sz="1800" u="none" kern="1200" dirty="0" smtClean="0">
                <a:solidFill>
                  <a:schemeClr val="tx1"/>
                </a:solidFill>
                <a:effectLst/>
                <a:latin typeface="Arial" charset="0"/>
                <a:ea typeface="+mn-ea"/>
                <a:cs typeface="Arial" charset="0"/>
              </a:rPr>
              <a:t>                           Get Ready for College – Math </a:t>
            </a:r>
            <a:r>
              <a:rPr lang="en-US" sz="2000" b="1" dirty="0" smtClean="0">
                <a:solidFill>
                  <a:schemeClr val="bg1"/>
                </a:solidFill>
              </a:rPr>
              <a:t>2013</a:t>
            </a:r>
          </a:p>
        </p:txBody>
      </p:sp>
    </p:spTree>
    <p:extLst>
      <p:ext uri="{BB962C8B-B14F-4D97-AF65-F5344CB8AC3E}">
        <p14:creationId xmlns:p14="http://schemas.microsoft.com/office/powerpoint/2010/main" val="33428857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730FB0-E363-44DF-B453-B5C3E5A74624}" type="slidenum">
              <a:rPr lang="en-US"/>
              <a:pPr>
                <a:defRPr/>
              </a:pPr>
              <a:t>‹#›</a:t>
            </a:fld>
            <a:endParaRPr lang="en-US" dirty="0"/>
          </a:p>
        </p:txBody>
      </p:sp>
    </p:spTree>
    <p:extLst>
      <p:ext uri="{BB962C8B-B14F-4D97-AF65-F5344CB8AC3E}">
        <p14:creationId xmlns:p14="http://schemas.microsoft.com/office/powerpoint/2010/main" val="35081725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950C10-24DE-4A3E-8E32-B51DC467B778}" type="slidenum">
              <a:rPr lang="en-US"/>
              <a:pPr>
                <a:defRPr/>
              </a:pPr>
              <a:t>‹#›</a:t>
            </a:fld>
            <a:endParaRPr lang="en-US" dirty="0"/>
          </a:p>
        </p:txBody>
      </p:sp>
    </p:spTree>
    <p:extLst>
      <p:ext uri="{BB962C8B-B14F-4D97-AF65-F5344CB8AC3E}">
        <p14:creationId xmlns:p14="http://schemas.microsoft.com/office/powerpoint/2010/main" val="40166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8B4165-1AE7-4956-9C3D-F35576CE3239}" type="slidenum">
              <a:rPr lang="en-US"/>
              <a:pPr>
                <a:defRPr/>
              </a:pPr>
              <a:t>‹#›</a:t>
            </a:fld>
            <a:endParaRPr lang="en-US" dirty="0"/>
          </a:p>
        </p:txBody>
      </p:sp>
      <p:sp>
        <p:nvSpPr>
          <p:cNvPr id="7" name="Rectangle 6"/>
          <p:cNvSpPr/>
          <p:nvPr userDrawn="1"/>
        </p:nvSpPr>
        <p:spPr>
          <a:xfrm>
            <a:off x="8458200" y="0"/>
            <a:ext cx="685800" cy="6858000"/>
          </a:xfrm>
          <a:prstGeom prst="rect">
            <a:avLst/>
          </a:prstGeom>
          <a:gradFill flip="none" rotWithShape="1">
            <a:gsLst>
              <a:gs pos="0">
                <a:schemeClr val="tx2"/>
              </a:gs>
              <a:gs pos="85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Pro" pitchFamily="34" charset="0"/>
        </a:defRPr>
      </a:lvl2pPr>
      <a:lvl3pPr algn="ctr" rtl="0" fontAlgn="base">
        <a:spcBef>
          <a:spcPct val="0"/>
        </a:spcBef>
        <a:spcAft>
          <a:spcPct val="0"/>
        </a:spcAft>
        <a:defRPr sz="4400">
          <a:solidFill>
            <a:schemeClr val="tx1"/>
          </a:solidFill>
          <a:latin typeface="Myriad Pro" pitchFamily="34" charset="0"/>
        </a:defRPr>
      </a:lvl3pPr>
      <a:lvl4pPr algn="ctr" rtl="0" fontAlgn="base">
        <a:spcBef>
          <a:spcPct val="0"/>
        </a:spcBef>
        <a:spcAft>
          <a:spcPct val="0"/>
        </a:spcAft>
        <a:defRPr sz="4400">
          <a:solidFill>
            <a:schemeClr val="tx1"/>
          </a:solidFill>
          <a:latin typeface="Myriad Pro" pitchFamily="34" charset="0"/>
        </a:defRPr>
      </a:lvl4pPr>
      <a:lvl5pPr algn="ctr" rtl="0" fontAlgn="base">
        <a:spcBef>
          <a:spcPct val="0"/>
        </a:spcBef>
        <a:spcAft>
          <a:spcPct val="0"/>
        </a:spcAft>
        <a:defRPr sz="4400">
          <a:solidFill>
            <a:schemeClr val="tx1"/>
          </a:solidFill>
          <a:latin typeface="Myriad Pro" pitchFamily="34" charset="0"/>
        </a:defRPr>
      </a:lvl5pPr>
      <a:lvl6pPr marL="457200" algn="ctr" rtl="0" fontAlgn="base">
        <a:spcBef>
          <a:spcPct val="0"/>
        </a:spcBef>
        <a:spcAft>
          <a:spcPct val="0"/>
        </a:spcAft>
        <a:defRPr sz="4400">
          <a:solidFill>
            <a:schemeClr val="tx1"/>
          </a:solidFill>
          <a:latin typeface="Myriad Pro" pitchFamily="34" charset="0"/>
        </a:defRPr>
      </a:lvl6pPr>
      <a:lvl7pPr marL="914400" algn="ctr" rtl="0" fontAlgn="base">
        <a:spcBef>
          <a:spcPct val="0"/>
        </a:spcBef>
        <a:spcAft>
          <a:spcPct val="0"/>
        </a:spcAft>
        <a:defRPr sz="4400">
          <a:solidFill>
            <a:schemeClr val="tx1"/>
          </a:solidFill>
          <a:latin typeface="Myriad Pro" pitchFamily="34" charset="0"/>
        </a:defRPr>
      </a:lvl7pPr>
      <a:lvl8pPr marL="1371600" algn="ctr" rtl="0" fontAlgn="base">
        <a:spcBef>
          <a:spcPct val="0"/>
        </a:spcBef>
        <a:spcAft>
          <a:spcPct val="0"/>
        </a:spcAft>
        <a:defRPr sz="4400">
          <a:solidFill>
            <a:schemeClr val="tx1"/>
          </a:solidFill>
          <a:latin typeface="Myriad Pro" pitchFamily="34" charset="0"/>
        </a:defRPr>
      </a:lvl8pPr>
      <a:lvl9pPr marL="1828800" algn="ctr" rtl="0" fontAlgn="base">
        <a:spcBef>
          <a:spcPct val="0"/>
        </a:spcBef>
        <a:spcAft>
          <a:spcPct val="0"/>
        </a:spcAft>
        <a:defRPr sz="4400">
          <a:solidFill>
            <a:schemeClr val="tx1"/>
          </a:solidFill>
          <a:latin typeface="Myriad Pro"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embed/Ed_4aFhMugo?rel=0&amp;autoplay=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www.youtube.com/embed/Ss1b-lJkZrg?rel=0&amp;autoplay=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spcollege.edu/read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772400" y="26126"/>
            <a:ext cx="990600" cy="6858000"/>
          </a:xfrm>
          <a:prstGeom prst="rect">
            <a:avLst/>
          </a:prstGeom>
          <a:gradFill flip="none" rotWithShape="1">
            <a:gsLst>
              <a:gs pos="0">
                <a:schemeClr val="tx2"/>
              </a:gs>
              <a:gs pos="85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4114800" y="3276600"/>
            <a:ext cx="3657600" cy="1123950"/>
          </a:xfrm>
        </p:spPr>
        <p:txBody>
          <a:bodyPr rtlCol="0">
            <a:noAutofit/>
          </a:bodyPr>
          <a:lstStyle/>
          <a:p>
            <a:pPr fontAlgn="auto">
              <a:spcAft>
                <a:spcPts val="0"/>
              </a:spcAft>
              <a:buFont typeface="Arial" pitchFamily="34" charset="0"/>
              <a:buNone/>
              <a:defRPr/>
            </a:pPr>
            <a:r>
              <a:rPr lang="en-US" sz="2800" b="1" i="1" dirty="0" smtClean="0">
                <a:solidFill>
                  <a:schemeClr val="tx1"/>
                </a:solidFill>
              </a:rPr>
              <a:t>State </a:t>
            </a:r>
            <a:r>
              <a:rPr lang="en-US" sz="2800" b="1" i="1" dirty="0">
                <a:solidFill>
                  <a:schemeClr val="tx1"/>
                </a:solidFill>
              </a:rPr>
              <a:t> </a:t>
            </a:r>
            <a:r>
              <a:rPr lang="en-US" sz="2800" b="1" i="1" dirty="0" smtClean="0">
                <a:solidFill>
                  <a:schemeClr val="tx1"/>
                </a:solidFill>
              </a:rPr>
              <a:t>    Assessment Meeting</a:t>
            </a:r>
          </a:p>
          <a:p>
            <a:pPr fontAlgn="auto">
              <a:spcAft>
                <a:spcPts val="0"/>
              </a:spcAft>
              <a:buFont typeface="Arial" pitchFamily="34" charset="0"/>
              <a:buNone/>
              <a:defRPr/>
            </a:pPr>
            <a:endParaRPr lang="en-US" sz="2800" b="1" dirty="0" smtClean="0">
              <a:solidFill>
                <a:schemeClr val="tx1"/>
              </a:solidFill>
            </a:endParaRPr>
          </a:p>
          <a:p>
            <a:pPr fontAlgn="auto">
              <a:spcAft>
                <a:spcPts val="0"/>
              </a:spcAft>
              <a:buFont typeface="Arial" pitchFamily="34" charset="0"/>
              <a:buNone/>
              <a:defRPr/>
            </a:pPr>
            <a:r>
              <a:rPr lang="en-US" sz="1800" b="1" dirty="0" smtClean="0">
                <a:solidFill>
                  <a:schemeClr val="tx1"/>
                </a:solidFill>
              </a:rPr>
              <a:t>Thursday, June 20, 2013</a:t>
            </a:r>
            <a:endParaRPr lang="en-US" sz="1800" b="1" dirty="0">
              <a:solidFill>
                <a:schemeClr val="tx1"/>
              </a:solidFill>
            </a:endParaRPr>
          </a:p>
        </p:txBody>
      </p:sp>
      <p:sp>
        <p:nvSpPr>
          <p:cNvPr id="2053" name="Title 1"/>
          <p:cNvSpPr>
            <a:spLocks noGrp="1"/>
          </p:cNvSpPr>
          <p:nvPr>
            <p:ph type="ctrTitle"/>
          </p:nvPr>
        </p:nvSpPr>
        <p:spPr>
          <a:xfrm>
            <a:off x="7620" y="1410006"/>
            <a:ext cx="9220200" cy="1380393"/>
          </a:xfrm>
          <a:solidFill>
            <a:schemeClr val="tx2"/>
          </a:solidFill>
        </p:spPr>
        <p:txBody>
          <a:bodyPr/>
          <a:lstStyle/>
          <a:p>
            <a:r>
              <a:rPr lang="en-US" sz="3200" dirty="0" smtClean="0">
                <a:solidFill>
                  <a:schemeClr val="bg1"/>
                </a:solidFill>
                <a:latin typeface="+mn-lt"/>
              </a:rPr>
              <a:t>Get Ready for College – Math</a:t>
            </a:r>
            <a:r>
              <a:rPr lang="en-US" sz="3200" i="1" dirty="0" smtClean="0">
                <a:solidFill>
                  <a:schemeClr val="bg1"/>
                </a:solidFill>
                <a:latin typeface="+mn-lt"/>
              </a:rPr>
              <a:t>: </a:t>
            </a:r>
            <a:r>
              <a:rPr lang="en-US" sz="3200" dirty="0" smtClean="0">
                <a:solidFill>
                  <a:schemeClr val="bg1"/>
                </a:solidFill>
                <a:latin typeface="+mn-lt"/>
              </a:rPr>
              <a:t/>
            </a:r>
            <a:br>
              <a:rPr lang="en-US" sz="3200" dirty="0" smtClean="0">
                <a:solidFill>
                  <a:schemeClr val="bg1"/>
                </a:solidFill>
                <a:latin typeface="+mn-lt"/>
              </a:rPr>
            </a:br>
            <a:r>
              <a:rPr lang="en-US" sz="3200" dirty="0" smtClean="0">
                <a:solidFill>
                  <a:schemeClr val="bg1"/>
                </a:solidFill>
                <a:latin typeface="+mn-lt"/>
              </a:rPr>
              <a:t>A MOOC Designed for Remediation </a:t>
            </a:r>
          </a:p>
        </p:txBody>
      </p:sp>
      <p:sp>
        <p:nvSpPr>
          <p:cNvPr id="6" name="Rectangle 5"/>
          <p:cNvSpPr/>
          <p:nvPr/>
        </p:nvSpPr>
        <p:spPr>
          <a:xfrm>
            <a:off x="-30480" y="2572050"/>
            <a:ext cx="9296400" cy="101600"/>
          </a:xfrm>
          <a:prstGeom prst="rect">
            <a:avLst/>
          </a:prstGeom>
          <a:gradFill flip="none" rotWithShape="1">
            <a:gsLst>
              <a:gs pos="56000">
                <a:schemeClr val="bg1"/>
              </a:gs>
              <a:gs pos="0">
                <a:schemeClr val="accent2"/>
              </a:gs>
              <a:gs pos="100000">
                <a:schemeClr val="accent3"/>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http://www.achievingthedream.org/sites/default/files/styles/inline_photo_float_left/public/logos/St.%20Petersberg%20Colle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52400"/>
            <a:ext cx="1104485" cy="11451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4579" r="16552"/>
          <a:stretch/>
        </p:blipFill>
        <p:spPr>
          <a:xfrm>
            <a:off x="228599" y="2895953"/>
            <a:ext cx="3886201" cy="3761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endCondLst>
                                    <p:cond evt="onNext" delay="0">
                                      <p:tgtEl>
                                        <p:sldTgt/>
                                      </p:tgtEl>
                                    </p:cond>
                                  </p:endCondLst>
                                  <p:childTnLst>
                                    <p:animClr clrSpc="rgb" dir="cw">
                                      <p:cBhvr override="childStyle">
                                        <p:cTn id="6" dur="1500" autoRev="1" fill="remove"/>
                                        <p:tgtEl>
                                          <p:spTgt spid="6"/>
                                        </p:tgtEl>
                                        <p:attrNameLst>
                                          <p:attrName>style.color</p:attrName>
                                        </p:attrNameLst>
                                      </p:cBhvr>
                                      <p:to>
                                        <a:schemeClr val="bg1"/>
                                      </p:to>
                                    </p:animClr>
                                    <p:animClr clrSpc="rgb" dir="cw">
                                      <p:cBhvr>
                                        <p:cTn id="7" dur="1500" autoRev="1" fill="remove"/>
                                        <p:tgtEl>
                                          <p:spTgt spid="6"/>
                                        </p:tgtEl>
                                        <p:attrNameLst>
                                          <p:attrName>fillcolor</p:attrName>
                                        </p:attrNameLst>
                                      </p:cBhvr>
                                      <p:to>
                                        <a:schemeClr val="bg1"/>
                                      </p:to>
                                    </p:animClr>
                                    <p:set>
                                      <p:cBhvr>
                                        <p:cTn id="8" dur="1500" autoRev="1" fill="remove"/>
                                        <p:tgtEl>
                                          <p:spTgt spid="6"/>
                                        </p:tgtEl>
                                        <p:attrNameLst>
                                          <p:attrName>fill.type</p:attrName>
                                        </p:attrNameLst>
                                      </p:cBhvr>
                                      <p:to>
                                        <p:strVal val="solid"/>
                                      </p:to>
                                    </p:set>
                                    <p:set>
                                      <p:cBhvr>
                                        <p:cTn id="9" dur="15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2328C6-2623-4B50-8FB6-77138E872903}" type="slidenum">
              <a:rPr lang="en-US" smtClean="0"/>
              <a:pPr>
                <a:defRPr/>
              </a:pPr>
              <a:t>10</a:t>
            </a:fld>
            <a:endParaRPr lang="en-US" dirty="0"/>
          </a:p>
        </p:txBody>
      </p:sp>
      <p:sp>
        <p:nvSpPr>
          <p:cNvPr id="3" name="TextBox 1"/>
          <p:cNvSpPr txBox="1">
            <a:spLocks noChangeArrowheads="1"/>
          </p:cNvSpPr>
          <p:nvPr/>
        </p:nvSpPr>
        <p:spPr bwMode="auto">
          <a:xfrm flipH="1">
            <a:off x="161105"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Development Timeline</a:t>
            </a:r>
            <a:endParaRPr lang="en-US" sz="4000" dirty="0">
              <a:solidFill>
                <a:srgbClr val="B44702"/>
              </a:solidFill>
              <a:latin typeface="Myriad Pro" pitchFamily="34" charset="0"/>
            </a:endParaRPr>
          </a:p>
        </p:txBody>
      </p:sp>
      <p:graphicFrame>
        <p:nvGraphicFramePr>
          <p:cNvPr id="5" name="Diagram 4"/>
          <p:cNvGraphicFramePr/>
          <p:nvPr>
            <p:extLst>
              <p:ext uri="{D42A27DB-BD31-4B8C-83A1-F6EECF244321}">
                <p14:modId xmlns:p14="http://schemas.microsoft.com/office/powerpoint/2010/main" val="3792011378"/>
              </p:ext>
            </p:extLst>
          </p:nvPr>
        </p:nvGraphicFramePr>
        <p:xfrm>
          <a:off x="167043" y="1295400"/>
          <a:ext cx="798635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537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2328C6-2623-4B50-8FB6-77138E872903}" type="slidenum">
              <a:rPr lang="en-US" smtClean="0"/>
              <a:pPr>
                <a:defRPr/>
              </a:pPr>
              <a:t>11</a:t>
            </a:fld>
            <a:endParaRPr lang="en-US" dirty="0"/>
          </a:p>
        </p:txBody>
      </p:sp>
      <p:sp>
        <p:nvSpPr>
          <p:cNvPr id="3" name="TextBox 1"/>
          <p:cNvSpPr txBox="1">
            <a:spLocks noChangeArrowheads="1"/>
          </p:cNvSpPr>
          <p:nvPr/>
        </p:nvSpPr>
        <p:spPr bwMode="auto">
          <a:xfrm flipH="1">
            <a:off x="161105"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Initial Data</a:t>
            </a:r>
            <a:endParaRPr lang="en-US" sz="4000" dirty="0">
              <a:solidFill>
                <a:srgbClr val="B44702"/>
              </a:solidFill>
              <a:latin typeface="Myriad Pro" pitchFamily="34" charset="0"/>
            </a:endParaRPr>
          </a:p>
        </p:txBody>
      </p:sp>
      <p:graphicFrame>
        <p:nvGraphicFramePr>
          <p:cNvPr id="5" name="Diagram 4"/>
          <p:cNvGraphicFramePr/>
          <p:nvPr>
            <p:extLst>
              <p:ext uri="{D42A27DB-BD31-4B8C-83A1-F6EECF244321}">
                <p14:modId xmlns:p14="http://schemas.microsoft.com/office/powerpoint/2010/main" val="474351102"/>
              </p:ext>
            </p:extLst>
          </p:nvPr>
        </p:nvGraphicFramePr>
        <p:xfrm>
          <a:off x="161105" y="1143000"/>
          <a:ext cx="6773095" cy="472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858000" y="1752600"/>
            <a:ext cx="1447800" cy="1077218"/>
          </a:xfrm>
          <a:prstGeom prst="rect">
            <a:avLst/>
          </a:prstGeom>
          <a:noFill/>
        </p:spPr>
        <p:txBody>
          <a:bodyPr wrap="square" rtlCol="0">
            <a:spAutoFit/>
          </a:bodyPr>
          <a:lstStyle/>
          <a:p>
            <a:pPr algn="ctr"/>
            <a:r>
              <a:rPr lang="en-US" sz="3200" dirty="0" smtClean="0"/>
              <a:t>Today655</a:t>
            </a:r>
            <a:endParaRPr lang="en-US" sz="3200" dirty="0"/>
          </a:p>
        </p:txBody>
      </p:sp>
    </p:spTree>
    <p:extLst>
      <p:ext uri="{BB962C8B-B14F-4D97-AF65-F5344CB8AC3E}">
        <p14:creationId xmlns:p14="http://schemas.microsoft.com/office/powerpoint/2010/main" val="313518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12</a:t>
            </a:fld>
            <a:endParaRPr lang="en-US" dirty="0"/>
          </a:p>
        </p:txBody>
      </p:sp>
      <p:sp>
        <p:nvSpPr>
          <p:cNvPr id="5" name="TextBox 1"/>
          <p:cNvSpPr txBox="1">
            <a:spLocks noChangeArrowheads="1"/>
          </p:cNvSpPr>
          <p:nvPr/>
        </p:nvSpPr>
        <p:spPr bwMode="auto">
          <a:xfrm flipH="1">
            <a:off x="161106" y="5867399"/>
            <a:ext cx="7992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800" dirty="0" smtClean="0">
                <a:solidFill>
                  <a:srgbClr val="B44702"/>
                </a:solidFill>
                <a:latin typeface="Myriad Pro" pitchFamily="34" charset="0"/>
              </a:rPr>
              <a:t>Introduction Video in ANGEL</a:t>
            </a:r>
            <a:endParaRPr lang="en-US" sz="4800" dirty="0">
              <a:solidFill>
                <a:srgbClr val="B44702"/>
              </a:solidFill>
              <a:latin typeface="Myriad Pro" pitchFamily="34" charset="0"/>
            </a:endParaRPr>
          </a:p>
        </p:txBody>
      </p:sp>
      <p:sp>
        <p:nvSpPr>
          <p:cNvPr id="2" name="Rectangle 1">
            <a:hlinkClick r:id="rId3"/>
          </p:cNvPr>
          <p:cNvSpPr/>
          <p:nvPr/>
        </p:nvSpPr>
        <p:spPr>
          <a:xfrm>
            <a:off x="1981200" y="4800600"/>
            <a:ext cx="4724400" cy="646331"/>
          </a:xfrm>
          <a:prstGeom prst="rect">
            <a:avLst/>
          </a:prstGeom>
          <a:solidFill>
            <a:schemeClr val="accent1"/>
          </a:solidFill>
        </p:spPr>
        <p:txBody>
          <a:bodyPr wrap="square">
            <a:spAutoFit/>
          </a:bodyPr>
          <a:lstStyle/>
          <a:p>
            <a:pPr algn="ctr"/>
            <a:r>
              <a:rPr lang="en-US" sz="3600" dirty="0" smtClean="0">
                <a:hlinkClick r:id="rId4"/>
              </a:rPr>
              <a:t>Play Video</a:t>
            </a:r>
            <a:endParaRPr lang="en-US" sz="36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1524000"/>
            <a:ext cx="5181600" cy="2932981"/>
          </a:xfrm>
          <a:prstGeom prst="rect">
            <a:avLst/>
          </a:prstGeom>
        </p:spPr>
      </p:pic>
    </p:spTree>
    <p:extLst>
      <p:ext uri="{BB962C8B-B14F-4D97-AF65-F5344CB8AC3E}">
        <p14:creationId xmlns:p14="http://schemas.microsoft.com/office/powerpoint/2010/main" val="716106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13</a:t>
            </a:fld>
            <a:endParaRPr lang="en-US" dirty="0"/>
          </a:p>
        </p:txBody>
      </p:sp>
      <p:sp>
        <p:nvSpPr>
          <p:cNvPr id="5" name="TextBox 1"/>
          <p:cNvSpPr txBox="1">
            <a:spLocks noChangeArrowheads="1"/>
          </p:cNvSpPr>
          <p:nvPr/>
        </p:nvSpPr>
        <p:spPr bwMode="auto">
          <a:xfrm flipH="1">
            <a:off x="161106" y="5867399"/>
            <a:ext cx="7992293"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800" dirty="0" smtClean="0">
                <a:solidFill>
                  <a:srgbClr val="B44702"/>
                </a:solidFill>
                <a:latin typeface="Myriad Pro" pitchFamily="34" charset="0"/>
              </a:rPr>
              <a:t>Communication</a:t>
            </a:r>
            <a:endParaRPr lang="en-US" sz="4800" dirty="0">
              <a:solidFill>
                <a:srgbClr val="B44702"/>
              </a:solidFill>
              <a:latin typeface="Myriad Pro" pitchFamily="34" charset="0"/>
            </a:endParaRPr>
          </a:p>
        </p:txBody>
      </p:sp>
      <p:sp>
        <p:nvSpPr>
          <p:cNvPr id="3" name="TextBox 2"/>
          <p:cNvSpPr txBox="1"/>
          <p:nvPr/>
        </p:nvSpPr>
        <p:spPr>
          <a:xfrm>
            <a:off x="380998" y="1219200"/>
            <a:ext cx="8001001" cy="5447645"/>
          </a:xfrm>
          <a:prstGeom prst="rect">
            <a:avLst/>
          </a:prstGeom>
          <a:noFill/>
        </p:spPr>
        <p:txBody>
          <a:bodyPr wrap="square" rtlCol="0">
            <a:spAutoFit/>
          </a:bodyPr>
          <a:lstStyle/>
          <a:p>
            <a:pPr marL="285750" indent="-285750">
              <a:buFont typeface="Arial" pitchFamily="34" charset="0"/>
              <a:buChar char="•"/>
            </a:pPr>
            <a:r>
              <a:rPr lang="en-US" sz="2400" dirty="0" smtClean="0"/>
              <a:t>Overall introduction video is inviting and conversational</a:t>
            </a:r>
          </a:p>
          <a:p>
            <a:pPr marL="285750" indent="-285750">
              <a:buFont typeface="Arial" pitchFamily="34" charset="0"/>
              <a:buChar char="•"/>
            </a:pPr>
            <a:r>
              <a:rPr lang="en-US" sz="2400" dirty="0" smtClean="0"/>
              <a:t>Brief introduction to each module is encouraging and friendly</a:t>
            </a:r>
          </a:p>
          <a:p>
            <a:pPr marL="285750" indent="-285750">
              <a:buFont typeface="Arial" pitchFamily="34" charset="0"/>
              <a:buChar char="•"/>
            </a:pPr>
            <a:r>
              <a:rPr lang="en-US" sz="2400" dirty="0" smtClean="0"/>
              <a:t>All videos recorded by a real St. Petersburg College professor, who gives a face to the instructor-less course.</a:t>
            </a:r>
          </a:p>
          <a:p>
            <a:pPr marL="285750" indent="-285750">
              <a:buFont typeface="Arial" pitchFamily="34" charset="0"/>
              <a:buChar char="•"/>
            </a:pPr>
            <a:r>
              <a:rPr lang="en-US" sz="2400" dirty="0" smtClean="0"/>
              <a:t>Pop-up boxes with results of assessment also written in easy, conversational tone</a:t>
            </a:r>
          </a:p>
          <a:p>
            <a:pPr marL="285750" indent="-285750">
              <a:buFont typeface="Arial" pitchFamily="34" charset="0"/>
              <a:buChar char="•"/>
            </a:pPr>
            <a:r>
              <a:rPr lang="en-US" sz="2400" dirty="0" smtClean="0"/>
              <a:t>Video scripts and instructions, including terms of use, written for ease of understanding and </a:t>
            </a:r>
            <a:r>
              <a:rPr lang="en-US" sz="2400" dirty="0"/>
              <a:t>accessibility (sixth-grade </a:t>
            </a:r>
            <a:r>
              <a:rPr lang="en-US" sz="2400" dirty="0" smtClean="0"/>
              <a:t>level)</a:t>
            </a:r>
          </a:p>
          <a:p>
            <a:pPr marL="285750" indent="-285750">
              <a:buFont typeface="Arial" pitchFamily="34" charset="0"/>
              <a:buChar char="•"/>
            </a:pPr>
            <a:endParaRPr lang="en-US" sz="2400" dirty="0"/>
          </a:p>
          <a:p>
            <a:pPr marL="285750" indent="-285750">
              <a:buFont typeface="Arial" pitchFamily="34" charset="0"/>
              <a:buChar char="•"/>
            </a:pPr>
            <a:endParaRPr lang="en-US" sz="2400" dirty="0" smtClean="0"/>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870998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14</a:t>
            </a:fld>
            <a:endParaRPr lang="en-US" dirty="0"/>
          </a:p>
        </p:txBody>
      </p:sp>
      <p:sp>
        <p:nvSpPr>
          <p:cNvPr id="5" name="TextBox 1"/>
          <p:cNvSpPr txBox="1">
            <a:spLocks noChangeArrowheads="1"/>
          </p:cNvSpPr>
          <p:nvPr/>
        </p:nvSpPr>
        <p:spPr bwMode="auto">
          <a:xfrm flipH="1">
            <a:off x="161106" y="5867399"/>
            <a:ext cx="7992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800" dirty="0" smtClean="0">
                <a:solidFill>
                  <a:srgbClr val="B44702"/>
                </a:solidFill>
                <a:latin typeface="Myriad Pro" pitchFamily="34" charset="0"/>
              </a:rPr>
              <a:t>Registration Process</a:t>
            </a:r>
            <a:endParaRPr lang="en-US" sz="4800" dirty="0">
              <a:solidFill>
                <a:srgbClr val="B44702"/>
              </a:solidFill>
              <a:latin typeface="Myriad Pro"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207" y="1971674"/>
            <a:ext cx="6905625" cy="3895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972205" y="1143000"/>
            <a:ext cx="6800193" cy="646331"/>
          </a:xfrm>
          <a:prstGeom prst="rect">
            <a:avLst/>
          </a:prstGeom>
          <a:solidFill>
            <a:schemeClr val="tx1"/>
          </a:solidFill>
        </p:spPr>
        <p:txBody>
          <a:bodyPr wrap="square" rtlCol="0">
            <a:spAutoFit/>
          </a:bodyPr>
          <a:lstStyle/>
          <a:p>
            <a:pPr algn="ctr"/>
            <a:r>
              <a:rPr lang="en-US" sz="3600" dirty="0" smtClean="0">
                <a:hlinkClick r:id="rId4"/>
              </a:rPr>
              <a:t>www.spcollege.edu/ready</a:t>
            </a:r>
            <a:endParaRPr lang="en-US" sz="3600" dirty="0"/>
          </a:p>
        </p:txBody>
      </p:sp>
      <p:sp>
        <p:nvSpPr>
          <p:cNvPr id="3" name="Oval 2"/>
          <p:cNvSpPr/>
          <p:nvPr/>
        </p:nvSpPr>
        <p:spPr>
          <a:xfrm>
            <a:off x="5785944" y="4041228"/>
            <a:ext cx="2519856"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8577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87" y="1673529"/>
            <a:ext cx="4077396" cy="41706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828" y="1676576"/>
            <a:ext cx="4158553" cy="4167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15</a:t>
            </a:fld>
            <a:endParaRPr lang="en-US" dirty="0"/>
          </a:p>
        </p:txBody>
      </p:sp>
      <p:sp>
        <p:nvSpPr>
          <p:cNvPr id="5" name="TextBox 1"/>
          <p:cNvSpPr txBox="1">
            <a:spLocks noChangeArrowheads="1"/>
          </p:cNvSpPr>
          <p:nvPr/>
        </p:nvSpPr>
        <p:spPr bwMode="auto">
          <a:xfrm flipH="1">
            <a:off x="161106" y="5867399"/>
            <a:ext cx="7992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800" dirty="0" smtClean="0">
                <a:solidFill>
                  <a:srgbClr val="B44702"/>
                </a:solidFill>
                <a:latin typeface="Myriad Pro" pitchFamily="34" charset="0"/>
              </a:rPr>
              <a:t>Registration Process</a:t>
            </a:r>
            <a:endParaRPr lang="en-US" sz="4800" dirty="0">
              <a:solidFill>
                <a:srgbClr val="B44702"/>
              </a:solidFill>
              <a:latin typeface="Myriad Pro" pitchFamily="34" charset="0"/>
            </a:endParaRPr>
          </a:p>
        </p:txBody>
      </p:sp>
      <p:sp>
        <p:nvSpPr>
          <p:cNvPr id="8" name="TextBox 7"/>
          <p:cNvSpPr txBox="1"/>
          <p:nvPr/>
        </p:nvSpPr>
        <p:spPr>
          <a:xfrm>
            <a:off x="2319254" y="796183"/>
            <a:ext cx="3675995" cy="646331"/>
          </a:xfrm>
          <a:prstGeom prst="rect">
            <a:avLst/>
          </a:prstGeom>
          <a:noFill/>
        </p:spPr>
        <p:txBody>
          <a:bodyPr wrap="square" rtlCol="0">
            <a:spAutoFit/>
          </a:bodyPr>
          <a:lstStyle/>
          <a:p>
            <a:pPr algn="ctr"/>
            <a:r>
              <a:rPr lang="en-US" sz="3600" dirty="0" smtClean="0"/>
              <a:t>Data Collection</a:t>
            </a:r>
            <a:endParaRPr lang="en-US" sz="3600" dirty="0"/>
          </a:p>
        </p:txBody>
      </p:sp>
    </p:spTree>
    <p:extLst>
      <p:ext uri="{BB962C8B-B14F-4D97-AF65-F5344CB8AC3E}">
        <p14:creationId xmlns:p14="http://schemas.microsoft.com/office/powerpoint/2010/main" val="396185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06" y="1801394"/>
            <a:ext cx="7992293" cy="4122903"/>
          </a:xfrm>
          <a:prstGeom prst="rect">
            <a:avLst/>
          </a:prstGeom>
          <a:ln>
            <a:solidFill>
              <a:schemeClr val="accent1"/>
            </a:solidFill>
          </a:ln>
        </p:spPr>
      </p:pic>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16</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Course Flow- User Agreement</a:t>
            </a:r>
            <a:endParaRPr lang="en-US" sz="4000" dirty="0">
              <a:solidFill>
                <a:srgbClr val="B44702"/>
              </a:solidFill>
              <a:latin typeface="Myriad Pro" pitchFamily="34" charset="0"/>
            </a:endParaRPr>
          </a:p>
        </p:txBody>
      </p:sp>
      <p:sp>
        <p:nvSpPr>
          <p:cNvPr id="7" name="TextBox 6"/>
          <p:cNvSpPr txBox="1"/>
          <p:nvPr/>
        </p:nvSpPr>
        <p:spPr>
          <a:xfrm>
            <a:off x="2319254" y="496669"/>
            <a:ext cx="3675995" cy="646331"/>
          </a:xfrm>
          <a:prstGeom prst="rect">
            <a:avLst/>
          </a:prstGeom>
          <a:noFill/>
        </p:spPr>
        <p:txBody>
          <a:bodyPr wrap="square" rtlCol="0">
            <a:spAutoFit/>
          </a:bodyPr>
          <a:lstStyle/>
          <a:p>
            <a:pPr algn="ctr"/>
            <a:r>
              <a:rPr lang="en-US" sz="3600" dirty="0" smtClean="0"/>
              <a:t>User Agreement</a:t>
            </a:r>
            <a:endParaRPr lang="en-US"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15" y="1109472"/>
            <a:ext cx="7148484" cy="682778"/>
          </a:xfrm>
          <a:prstGeom prst="rect">
            <a:avLst/>
          </a:prstGeom>
          <a:ln>
            <a:solidFill>
              <a:schemeClr val="accent1"/>
            </a:solidFill>
          </a:ln>
        </p:spPr>
      </p:pic>
    </p:spTree>
    <p:extLst>
      <p:ext uri="{BB962C8B-B14F-4D97-AF65-F5344CB8AC3E}">
        <p14:creationId xmlns:p14="http://schemas.microsoft.com/office/powerpoint/2010/main" val="1638612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17</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Course Flow- Module Progression</a:t>
            </a:r>
            <a:endParaRPr lang="en-US" sz="4000" dirty="0">
              <a:solidFill>
                <a:srgbClr val="B44702"/>
              </a:solidFill>
              <a:latin typeface="Myriad Pro" pitchFamily="34" charset="0"/>
            </a:endParaRPr>
          </a:p>
        </p:txBody>
      </p:sp>
      <p:sp>
        <p:nvSpPr>
          <p:cNvPr id="7" name="TextBox 6"/>
          <p:cNvSpPr txBox="1"/>
          <p:nvPr/>
        </p:nvSpPr>
        <p:spPr>
          <a:xfrm>
            <a:off x="1747630" y="457200"/>
            <a:ext cx="5181600" cy="646331"/>
          </a:xfrm>
          <a:prstGeom prst="rect">
            <a:avLst/>
          </a:prstGeom>
          <a:noFill/>
        </p:spPr>
        <p:txBody>
          <a:bodyPr wrap="square" rtlCol="0">
            <a:spAutoFit/>
          </a:bodyPr>
          <a:lstStyle/>
          <a:p>
            <a:pPr algn="ctr"/>
            <a:r>
              <a:rPr lang="en-US" sz="3600" dirty="0" smtClean="0"/>
              <a:t>Module Content</a:t>
            </a:r>
            <a:endParaRPr lang="en-US" sz="3600" dirty="0"/>
          </a:p>
        </p:txBody>
      </p:sp>
      <p:sp>
        <p:nvSpPr>
          <p:cNvPr id="8" name="TextBox 7"/>
          <p:cNvSpPr txBox="1"/>
          <p:nvPr/>
        </p:nvSpPr>
        <p:spPr>
          <a:xfrm>
            <a:off x="337930" y="1219200"/>
            <a:ext cx="3091070" cy="1754326"/>
          </a:xfrm>
          <a:prstGeom prst="rect">
            <a:avLst/>
          </a:prstGeom>
          <a:noFill/>
        </p:spPr>
        <p:txBody>
          <a:bodyPr wrap="square" rtlCol="0">
            <a:spAutoFit/>
          </a:bodyPr>
          <a:lstStyle/>
          <a:p>
            <a:r>
              <a:rPr lang="en-US" dirty="0" smtClean="0"/>
              <a:t>Each module has specific unit folders.  Students can work on any of the units that they need remediation in, based on their “Pre-Assessment”.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103529"/>
            <a:ext cx="4295861" cy="4939089"/>
          </a:xfrm>
          <a:prstGeom prst="rect">
            <a:avLst/>
          </a:prstGeom>
          <a:ln>
            <a:solidFill>
              <a:schemeClr val="accent1"/>
            </a:solidFill>
          </a:ln>
        </p:spPr>
      </p:pic>
    </p:spTree>
    <p:extLst>
      <p:ext uri="{BB962C8B-B14F-4D97-AF65-F5344CB8AC3E}">
        <p14:creationId xmlns:p14="http://schemas.microsoft.com/office/powerpoint/2010/main" val="3699411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18</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Course Flow- Module Progression</a:t>
            </a:r>
            <a:endParaRPr lang="en-US" sz="4000" dirty="0">
              <a:solidFill>
                <a:srgbClr val="B44702"/>
              </a:solidFill>
              <a:latin typeface="Myriad Pro" pitchFamily="34" charset="0"/>
            </a:endParaRPr>
          </a:p>
        </p:txBody>
      </p:sp>
      <p:sp>
        <p:nvSpPr>
          <p:cNvPr id="7" name="TextBox 6"/>
          <p:cNvSpPr txBox="1"/>
          <p:nvPr/>
        </p:nvSpPr>
        <p:spPr>
          <a:xfrm>
            <a:off x="1747630" y="457200"/>
            <a:ext cx="5181600" cy="646331"/>
          </a:xfrm>
          <a:prstGeom prst="rect">
            <a:avLst/>
          </a:prstGeom>
          <a:noFill/>
        </p:spPr>
        <p:txBody>
          <a:bodyPr wrap="square" rtlCol="0">
            <a:spAutoFit/>
          </a:bodyPr>
          <a:lstStyle/>
          <a:p>
            <a:pPr algn="ctr"/>
            <a:r>
              <a:rPr lang="en-US" sz="3600" dirty="0" smtClean="0"/>
              <a:t>Unit Content</a:t>
            </a:r>
            <a:endParaRPr lang="en-US" sz="3600" dirty="0"/>
          </a:p>
        </p:txBody>
      </p:sp>
      <p:sp>
        <p:nvSpPr>
          <p:cNvPr id="8" name="TextBox 7"/>
          <p:cNvSpPr txBox="1"/>
          <p:nvPr/>
        </p:nvSpPr>
        <p:spPr>
          <a:xfrm>
            <a:off x="171992" y="1223273"/>
            <a:ext cx="2799808" cy="2585323"/>
          </a:xfrm>
          <a:prstGeom prst="rect">
            <a:avLst/>
          </a:prstGeom>
          <a:noFill/>
        </p:spPr>
        <p:txBody>
          <a:bodyPr wrap="square" rtlCol="0">
            <a:spAutoFit/>
          </a:bodyPr>
          <a:lstStyle/>
          <a:p>
            <a:r>
              <a:rPr lang="en-US" dirty="0" smtClean="0"/>
              <a:t>Each unit has printable “Lecture Notes”, a “Lecture Video” reviewing the examples within the notes, randomly-generated “Practice” problems, and “Optional Material” to supplement the unit.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075" y="1247657"/>
            <a:ext cx="5218564" cy="3991778"/>
          </a:xfrm>
          <a:prstGeom prst="rect">
            <a:avLst/>
          </a:prstGeom>
          <a:ln>
            <a:solidFill>
              <a:schemeClr val="accent1"/>
            </a:solidFill>
          </a:ln>
        </p:spPr>
      </p:pic>
    </p:spTree>
    <p:extLst>
      <p:ext uri="{BB962C8B-B14F-4D97-AF65-F5344CB8AC3E}">
        <p14:creationId xmlns:p14="http://schemas.microsoft.com/office/powerpoint/2010/main" val="2297080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2328C6-2623-4B50-8FB6-77138E872903}" type="slidenum">
              <a:rPr lang="en-US" smtClean="0"/>
              <a:pPr>
                <a:defRPr/>
              </a:pPr>
              <a:t>19</a:t>
            </a:fld>
            <a:endParaRPr lang="en-US" dirty="0"/>
          </a:p>
        </p:txBody>
      </p:sp>
      <p:sp>
        <p:nvSpPr>
          <p:cNvPr id="6"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Assessment Model</a:t>
            </a:r>
            <a:endParaRPr lang="en-US" sz="4000" dirty="0">
              <a:solidFill>
                <a:srgbClr val="B44702"/>
              </a:solidFill>
              <a:latin typeface="Myriad Pro" pitchFamily="34" charset="0"/>
            </a:endParaRPr>
          </a:p>
        </p:txBody>
      </p:sp>
      <p:graphicFrame>
        <p:nvGraphicFramePr>
          <p:cNvPr id="9" name="Diagram 8"/>
          <p:cNvGraphicFramePr/>
          <p:nvPr>
            <p:extLst>
              <p:ext uri="{D42A27DB-BD31-4B8C-83A1-F6EECF244321}">
                <p14:modId xmlns:p14="http://schemas.microsoft.com/office/powerpoint/2010/main" val="3130687475"/>
              </p:ext>
            </p:extLst>
          </p:nvPr>
        </p:nvGraphicFramePr>
        <p:xfrm>
          <a:off x="474022" y="914400"/>
          <a:ext cx="76962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3352800" y="3970317"/>
            <a:ext cx="2099852" cy="523220"/>
          </a:xfrm>
          <a:prstGeom prst="rect">
            <a:avLst/>
          </a:prstGeom>
          <a:noFill/>
        </p:spPr>
        <p:txBody>
          <a:bodyPr wrap="square" rtlCol="0">
            <a:spAutoFit/>
          </a:bodyPr>
          <a:lstStyle/>
          <a:p>
            <a:r>
              <a:rPr lang="en-US" sz="2800" i="1" dirty="0" smtClean="0">
                <a:solidFill>
                  <a:schemeClr val="bg1"/>
                </a:solidFill>
              </a:rPr>
              <a:t>Badge</a:t>
            </a:r>
            <a:endParaRPr lang="en-US" sz="2800" i="1" dirty="0">
              <a:solidFill>
                <a:schemeClr val="bg1"/>
              </a:solidFill>
            </a:endParaRPr>
          </a:p>
        </p:txBody>
      </p:sp>
      <p:sp>
        <p:nvSpPr>
          <p:cNvPr id="11" name="TextBox 10"/>
          <p:cNvSpPr txBox="1"/>
          <p:nvPr/>
        </p:nvSpPr>
        <p:spPr>
          <a:xfrm>
            <a:off x="5943600" y="3962400"/>
            <a:ext cx="2099852" cy="523220"/>
          </a:xfrm>
          <a:prstGeom prst="rect">
            <a:avLst/>
          </a:prstGeom>
          <a:noFill/>
        </p:spPr>
        <p:txBody>
          <a:bodyPr wrap="square" rtlCol="0">
            <a:spAutoFit/>
          </a:bodyPr>
          <a:lstStyle/>
          <a:p>
            <a:r>
              <a:rPr lang="en-US" sz="2800" i="1" dirty="0" smtClean="0">
                <a:solidFill>
                  <a:schemeClr val="bg1"/>
                </a:solidFill>
              </a:rPr>
              <a:t>Certificate</a:t>
            </a:r>
            <a:endParaRPr lang="en-US" sz="2800" i="1" dirty="0">
              <a:solidFill>
                <a:schemeClr val="bg1"/>
              </a:solidFill>
            </a:endParaRPr>
          </a:p>
        </p:txBody>
      </p:sp>
    </p:spTree>
    <p:extLst>
      <p:ext uri="{BB962C8B-B14F-4D97-AF65-F5344CB8AC3E}">
        <p14:creationId xmlns:p14="http://schemas.microsoft.com/office/powerpoint/2010/main" val="119629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9E36F6C-558B-4AC8-9A42-3E4F67B4B2DE}" type="slidenum">
              <a:rPr lang="en-US" smtClean="0"/>
              <a:pPr>
                <a:defRPr/>
              </a:pPr>
              <a:t>2</a:t>
            </a:fld>
            <a:endParaRPr lang="en-US" dirty="0"/>
          </a:p>
        </p:txBody>
      </p:sp>
      <p:sp>
        <p:nvSpPr>
          <p:cNvPr id="2" name="Content Placeholder 1"/>
          <p:cNvSpPr>
            <a:spLocks noGrp="1"/>
          </p:cNvSpPr>
          <p:nvPr>
            <p:ph idx="4294967295"/>
          </p:nvPr>
        </p:nvSpPr>
        <p:spPr>
          <a:xfrm>
            <a:off x="347251" y="1219200"/>
            <a:ext cx="7848599" cy="3810000"/>
          </a:xfrm>
          <a:solidFill>
            <a:schemeClr val="bg1"/>
          </a:solidFill>
        </p:spPr>
        <p:txBody>
          <a:bodyPr>
            <a:noAutofit/>
          </a:bodyPr>
          <a:lstStyle/>
          <a:p>
            <a:pPr marL="400050" lvl="1" indent="0">
              <a:spcBef>
                <a:spcPts val="0"/>
              </a:spcBef>
              <a:buNone/>
            </a:pPr>
            <a:endParaRPr lang="en-US" sz="2000" dirty="0"/>
          </a:p>
          <a:p>
            <a:pPr>
              <a:spcBef>
                <a:spcPts val="0"/>
              </a:spcBef>
              <a:buFont typeface="Wingdings" pitchFamily="2" charset="2"/>
              <a:buChar char="§"/>
            </a:pPr>
            <a:r>
              <a:rPr lang="en-US" b="1" dirty="0"/>
              <a:t>Dan Fumano</a:t>
            </a:r>
          </a:p>
          <a:p>
            <a:pPr marL="400050" lvl="1" indent="0">
              <a:spcBef>
                <a:spcPts val="0"/>
              </a:spcBef>
              <a:buNone/>
            </a:pPr>
            <a:r>
              <a:rPr lang="en-US" sz="2000" i="1" dirty="0" smtClean="0"/>
              <a:t>Project Technologist  </a:t>
            </a:r>
            <a:r>
              <a:rPr lang="en-US" sz="2000" i="1" dirty="0"/>
              <a:t>/ Math Readiness Program </a:t>
            </a:r>
            <a:r>
              <a:rPr lang="en-US" sz="2000" i="1" dirty="0" smtClean="0"/>
              <a:t>Director</a:t>
            </a:r>
          </a:p>
          <a:p>
            <a:pPr marL="400050" lvl="1" indent="0">
              <a:spcBef>
                <a:spcPts val="0"/>
              </a:spcBef>
              <a:buNone/>
            </a:pPr>
            <a:r>
              <a:rPr lang="en-US" sz="2000" i="1" dirty="0" smtClean="0"/>
              <a:t>Corporate </a:t>
            </a:r>
            <a:r>
              <a:rPr lang="en-US" sz="2000" i="1" dirty="0"/>
              <a:t>Training </a:t>
            </a:r>
            <a:r>
              <a:rPr lang="en-US" sz="2000" i="1" dirty="0" smtClean="0"/>
              <a:t>/ Professional and Workforce Development</a:t>
            </a:r>
          </a:p>
          <a:p>
            <a:pPr marL="400050" lvl="1" indent="0">
              <a:spcBef>
                <a:spcPts val="0"/>
              </a:spcBef>
              <a:buNone/>
            </a:pPr>
            <a:endParaRPr lang="en-US" sz="2000" dirty="0"/>
          </a:p>
          <a:p>
            <a:pPr>
              <a:spcBef>
                <a:spcPts val="0"/>
              </a:spcBef>
              <a:buFont typeface="Wingdings" pitchFamily="2" charset="2"/>
              <a:buChar char="§"/>
            </a:pPr>
            <a:r>
              <a:rPr lang="en-US" b="1" dirty="0" smtClean="0"/>
              <a:t>Carol Weideman</a:t>
            </a:r>
            <a:r>
              <a:rPr lang="en-US" sz="2800" b="1" dirty="0"/>
              <a:t/>
            </a:r>
            <a:br>
              <a:rPr lang="en-US" sz="2800" b="1" dirty="0"/>
            </a:br>
            <a:r>
              <a:rPr lang="en-US" sz="2000" i="1" dirty="0"/>
              <a:t>Mathematics </a:t>
            </a:r>
            <a:r>
              <a:rPr lang="en-US" sz="2000" i="1" dirty="0" smtClean="0"/>
              <a:t>Professor</a:t>
            </a:r>
          </a:p>
          <a:p>
            <a:pPr>
              <a:spcBef>
                <a:spcPts val="0"/>
              </a:spcBef>
              <a:buFont typeface="Wingdings" pitchFamily="2" charset="2"/>
              <a:buChar char="§"/>
            </a:pPr>
            <a:endParaRPr lang="en-US" sz="2000" i="1" dirty="0"/>
          </a:p>
          <a:p>
            <a:pPr>
              <a:spcBef>
                <a:spcPts val="0"/>
              </a:spcBef>
              <a:buFont typeface="Wingdings" pitchFamily="2" charset="2"/>
              <a:buChar char="§"/>
            </a:pPr>
            <a:r>
              <a:rPr lang="en-US" b="1" dirty="0" smtClean="0"/>
              <a:t>Jesse Coraggio</a:t>
            </a:r>
            <a:r>
              <a:rPr lang="en-US" sz="2800" b="1" dirty="0"/>
              <a:t/>
            </a:r>
            <a:br>
              <a:rPr lang="en-US" sz="2800" b="1" dirty="0"/>
            </a:br>
            <a:r>
              <a:rPr lang="en-US" sz="2000" i="1" dirty="0" smtClean="0"/>
              <a:t>Associate Vice President</a:t>
            </a:r>
            <a:endParaRPr lang="en-US" sz="2000" i="1" dirty="0"/>
          </a:p>
          <a:p>
            <a:pPr marL="0" indent="0">
              <a:spcBef>
                <a:spcPts val="0"/>
              </a:spcBef>
              <a:buNone/>
            </a:pPr>
            <a:r>
              <a:rPr lang="en-US" sz="2000" i="1" dirty="0"/>
              <a:t>     </a:t>
            </a:r>
            <a:r>
              <a:rPr lang="en-US" sz="2000" i="1" dirty="0" smtClean="0"/>
              <a:t>Institutional Effectiveness, Research and Grants</a:t>
            </a:r>
            <a:endParaRPr lang="en-US" sz="2000" i="1" dirty="0"/>
          </a:p>
          <a:p>
            <a:pPr marL="400050" lvl="1" indent="0">
              <a:spcBef>
                <a:spcPts val="0"/>
              </a:spcBef>
              <a:buNone/>
            </a:pPr>
            <a:endParaRPr lang="en-US" sz="1600" dirty="0"/>
          </a:p>
        </p:txBody>
      </p:sp>
      <p:sp>
        <p:nvSpPr>
          <p:cNvPr id="7" name="TextBox 1"/>
          <p:cNvSpPr txBox="1">
            <a:spLocks noChangeArrowheads="1"/>
          </p:cNvSpPr>
          <p:nvPr/>
        </p:nvSpPr>
        <p:spPr bwMode="auto">
          <a:xfrm flipH="1">
            <a:off x="161104" y="5867399"/>
            <a:ext cx="82208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800" dirty="0" smtClean="0">
                <a:solidFill>
                  <a:schemeClr val="accent2"/>
                </a:solidFill>
                <a:effectLst>
                  <a:glow rad="25400">
                    <a:schemeClr val="accent5">
                      <a:satMod val="175000"/>
                      <a:alpha val="23000"/>
                    </a:schemeClr>
                  </a:glow>
                  <a:outerShdw blurRad="50800" dist="38100" dir="5400000" algn="t" rotWithShape="0">
                    <a:schemeClr val="bg1">
                      <a:alpha val="40000"/>
                    </a:schemeClr>
                  </a:outerShdw>
                </a:effectLst>
              </a:rPr>
              <a:t>Presenters</a:t>
            </a:r>
            <a:endParaRPr lang="en-US" sz="4800" dirty="0">
              <a:solidFill>
                <a:schemeClr val="accent2"/>
              </a:solidFill>
              <a:effectLst>
                <a:glow rad="25400">
                  <a:schemeClr val="accent5">
                    <a:satMod val="175000"/>
                    <a:alpha val="23000"/>
                  </a:schemeClr>
                </a:glow>
                <a:outerShdw blurRad="50800" dist="38100" dir="5400000" algn="t" rotWithShape="0">
                  <a:schemeClr val="bg1">
                    <a:alpha val="40000"/>
                  </a:schemeClr>
                </a:outerShdw>
              </a:effectLst>
            </a:endParaRPr>
          </a:p>
        </p:txBody>
      </p:sp>
      <p:sp>
        <p:nvSpPr>
          <p:cNvPr id="6" name="Text Box 21"/>
          <p:cNvSpPr txBox="1">
            <a:spLocks noChangeArrowheads="1"/>
          </p:cNvSpPr>
          <p:nvPr/>
        </p:nvSpPr>
        <p:spPr bwMode="auto">
          <a:xfrm>
            <a:off x="1912374" y="5410200"/>
            <a:ext cx="6477000" cy="1143000"/>
          </a:xfrm>
          <a:prstGeom prst="rect">
            <a:avLst/>
          </a:prstGeom>
          <a:noFill/>
          <a:ln w="9525">
            <a:noFill/>
            <a:miter lim="800000"/>
            <a:headEnd/>
            <a:tailEnd/>
          </a:ln>
        </p:spPr>
        <p:txBody>
          <a:bodyPr/>
          <a:lstStyle/>
          <a:p>
            <a:pPr algn="r"/>
            <a:endParaRPr lang="en-US" sz="900" dirty="0">
              <a:solidFill>
                <a:schemeClr val="tx1"/>
              </a:solidFill>
            </a:endParaRPr>
          </a:p>
          <a:p>
            <a:pPr algn="r"/>
            <a:r>
              <a:rPr lang="en-US" sz="900" b="0" dirty="0" smtClean="0">
                <a:solidFill>
                  <a:schemeClr val="tx1"/>
                </a:solidFill>
                <a:latin typeface="GoudyOldStyleT-Regular" charset="0"/>
              </a:rPr>
              <a:t>St</a:t>
            </a:r>
            <a:r>
              <a:rPr lang="en-US" sz="900" b="0" dirty="0">
                <a:solidFill>
                  <a:schemeClr val="tx1"/>
                </a:solidFill>
                <a:latin typeface="GoudyOldStyleT-Regular" charset="0"/>
              </a:rPr>
              <a:t>. Petersburg College</a:t>
            </a:r>
          </a:p>
          <a:p>
            <a:pPr algn="r"/>
            <a:r>
              <a:rPr lang="en-US" sz="900" dirty="0"/>
              <a:t> </a:t>
            </a:r>
            <a:r>
              <a:rPr lang="en-US" sz="900" b="0" dirty="0">
                <a:solidFill>
                  <a:schemeClr val="tx1"/>
                </a:solidFill>
                <a:latin typeface="GoudyOldStyleT-Regular" charset="0"/>
              </a:rPr>
              <a:t>P.O. Box 13489, </a:t>
            </a:r>
          </a:p>
          <a:p>
            <a:pPr algn="r"/>
            <a:r>
              <a:rPr lang="en-US" sz="900" b="0" dirty="0">
                <a:solidFill>
                  <a:schemeClr val="tx1"/>
                </a:solidFill>
                <a:latin typeface="GoudyOldStyleT-Regular" charset="0"/>
              </a:rPr>
              <a:t>St. Petersburg, FL 33733</a:t>
            </a:r>
            <a:r>
              <a:rPr lang="en-US" sz="900" dirty="0"/>
              <a:t> </a:t>
            </a:r>
            <a:endParaRPr lang="en-US" sz="900" b="0" dirty="0">
              <a:solidFill>
                <a:schemeClr val="tx1"/>
              </a:solidFill>
              <a:latin typeface="GoudyOldStyleT-Regular" charset="0"/>
            </a:endParaRPr>
          </a:p>
          <a:p>
            <a:pPr algn="r"/>
            <a:r>
              <a:rPr lang="en-US" sz="900" b="0" dirty="0">
                <a:solidFill>
                  <a:schemeClr val="tx1"/>
                </a:solidFill>
                <a:latin typeface="GoudyOldStyleT-Regular" charset="0"/>
              </a:rPr>
              <a:t>(727) </a:t>
            </a:r>
            <a:r>
              <a:rPr lang="en-US" sz="900" dirty="0" smtClean="0">
                <a:latin typeface="GoudyOldStyleT-Regular" charset="0"/>
              </a:rPr>
              <a:t>341-3177</a:t>
            </a:r>
            <a:endParaRPr lang="en-US" sz="900" b="0" dirty="0">
              <a:solidFill>
                <a:schemeClr val="tx1"/>
              </a:solidFill>
              <a:latin typeface="GoudyOldStyleT-Regular" charset="0"/>
            </a:endParaRPr>
          </a:p>
          <a:p>
            <a:pPr algn="r"/>
            <a:r>
              <a:rPr lang="en-US" sz="900" b="0" dirty="0">
                <a:solidFill>
                  <a:schemeClr val="tx1"/>
                </a:solidFill>
                <a:latin typeface="GoudyOldStyleT-Regular" charset="0"/>
              </a:rPr>
              <a:t>FAX (727) 341-5411</a:t>
            </a:r>
          </a:p>
          <a:p>
            <a:pPr algn="r"/>
            <a:endParaRPr lang="en-US" sz="900" b="0" dirty="0">
              <a:solidFill>
                <a:schemeClr val="tx1"/>
              </a:solidFill>
              <a:latin typeface="Arial" pitchFamily="34" charset="0"/>
            </a:endParaRPr>
          </a:p>
        </p:txBody>
      </p:sp>
    </p:spTree>
    <p:extLst>
      <p:ext uri="{BB962C8B-B14F-4D97-AF65-F5344CB8AC3E}">
        <p14:creationId xmlns:p14="http://schemas.microsoft.com/office/powerpoint/2010/main" val="2237933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20</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Course Flow- Module Progression</a:t>
            </a:r>
            <a:endParaRPr lang="en-US" sz="4000" dirty="0">
              <a:solidFill>
                <a:srgbClr val="B44702"/>
              </a:solidFill>
              <a:latin typeface="Myriad Pro" pitchFamily="34" charset="0"/>
            </a:endParaRPr>
          </a:p>
        </p:txBody>
      </p:sp>
      <p:sp>
        <p:nvSpPr>
          <p:cNvPr id="7" name="TextBox 6"/>
          <p:cNvSpPr txBox="1"/>
          <p:nvPr/>
        </p:nvSpPr>
        <p:spPr>
          <a:xfrm>
            <a:off x="1371600" y="667434"/>
            <a:ext cx="6400799" cy="646331"/>
          </a:xfrm>
          <a:prstGeom prst="rect">
            <a:avLst/>
          </a:prstGeom>
          <a:noFill/>
        </p:spPr>
        <p:txBody>
          <a:bodyPr wrap="square" rtlCol="0">
            <a:spAutoFit/>
          </a:bodyPr>
          <a:lstStyle/>
          <a:p>
            <a:pPr algn="ctr"/>
            <a:r>
              <a:rPr lang="en-US" sz="3600" dirty="0" smtClean="0"/>
              <a:t>Pre-Assessment</a:t>
            </a:r>
            <a:endParaRPr lang="en-US" sz="3600" dirty="0"/>
          </a:p>
        </p:txBody>
      </p:sp>
      <p:sp>
        <p:nvSpPr>
          <p:cNvPr id="8" name="TextBox 7"/>
          <p:cNvSpPr txBox="1"/>
          <p:nvPr/>
        </p:nvSpPr>
        <p:spPr>
          <a:xfrm>
            <a:off x="400401" y="1298525"/>
            <a:ext cx="8001000" cy="923330"/>
          </a:xfrm>
          <a:prstGeom prst="rect">
            <a:avLst/>
          </a:prstGeom>
          <a:noFill/>
        </p:spPr>
        <p:txBody>
          <a:bodyPr wrap="square" rtlCol="0">
            <a:spAutoFit/>
          </a:bodyPr>
          <a:lstStyle/>
          <a:p>
            <a:r>
              <a:rPr lang="en-US" dirty="0" smtClean="0"/>
              <a:t>Students begin each module by watching a module introduction video, and taking a 30-question “Pre-Assessment”.  If they score a 90% or higher, they receive a competency badge and can proceed to the subsequent module.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372" y="2362200"/>
            <a:ext cx="7009057" cy="3024070"/>
          </a:xfrm>
          <a:prstGeom prst="rect">
            <a:avLst/>
          </a:prstGeom>
        </p:spPr>
      </p:pic>
    </p:spTree>
    <p:extLst>
      <p:ext uri="{BB962C8B-B14F-4D97-AF65-F5344CB8AC3E}">
        <p14:creationId xmlns:p14="http://schemas.microsoft.com/office/powerpoint/2010/main" val="1645719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21</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Course Flow- Module Progression</a:t>
            </a:r>
            <a:endParaRPr lang="en-US" sz="4000" dirty="0">
              <a:solidFill>
                <a:srgbClr val="B44702"/>
              </a:solidFill>
              <a:latin typeface="Myriad Pro" pitchFamily="34" charset="0"/>
            </a:endParaRPr>
          </a:p>
        </p:txBody>
      </p:sp>
      <p:sp>
        <p:nvSpPr>
          <p:cNvPr id="7" name="TextBox 6"/>
          <p:cNvSpPr txBox="1"/>
          <p:nvPr/>
        </p:nvSpPr>
        <p:spPr>
          <a:xfrm>
            <a:off x="1752600" y="533400"/>
            <a:ext cx="6172200" cy="646331"/>
          </a:xfrm>
          <a:prstGeom prst="rect">
            <a:avLst/>
          </a:prstGeom>
          <a:noFill/>
        </p:spPr>
        <p:txBody>
          <a:bodyPr wrap="square" rtlCol="0">
            <a:spAutoFit/>
          </a:bodyPr>
          <a:lstStyle/>
          <a:p>
            <a:pPr algn="ctr"/>
            <a:r>
              <a:rPr lang="en-US" sz="3600" dirty="0" smtClean="0"/>
              <a:t>Pre-Assessment</a:t>
            </a:r>
            <a:endParaRPr lang="en-US" sz="3600" dirty="0"/>
          </a:p>
        </p:txBody>
      </p:sp>
      <p:sp>
        <p:nvSpPr>
          <p:cNvPr id="8" name="TextBox 7"/>
          <p:cNvSpPr txBox="1"/>
          <p:nvPr/>
        </p:nvSpPr>
        <p:spPr>
          <a:xfrm>
            <a:off x="337930" y="1295400"/>
            <a:ext cx="8001000" cy="923330"/>
          </a:xfrm>
          <a:prstGeom prst="rect">
            <a:avLst/>
          </a:prstGeom>
          <a:noFill/>
        </p:spPr>
        <p:txBody>
          <a:bodyPr wrap="square" rtlCol="0">
            <a:spAutoFit/>
          </a:bodyPr>
          <a:lstStyle/>
          <a:p>
            <a:r>
              <a:rPr lang="en-US" dirty="0" smtClean="0"/>
              <a:t>If they score less than a 90%, they are encouraged to work through the units within that module.  They can review their “Pre-Assessment” answers, and work on their specific areas of weakness.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53" y="2315172"/>
            <a:ext cx="6702798" cy="3493008"/>
          </a:xfrm>
          <a:prstGeom prst="rect">
            <a:avLst/>
          </a:prstGeom>
        </p:spPr>
      </p:pic>
    </p:spTree>
    <p:extLst>
      <p:ext uri="{BB962C8B-B14F-4D97-AF65-F5344CB8AC3E}">
        <p14:creationId xmlns:p14="http://schemas.microsoft.com/office/powerpoint/2010/main" val="3273530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22</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Course Flow- Module Progression</a:t>
            </a:r>
            <a:endParaRPr lang="en-US" sz="4000" dirty="0">
              <a:solidFill>
                <a:srgbClr val="B44702"/>
              </a:solidFill>
              <a:latin typeface="Myriad Pro" pitchFamily="34" charset="0"/>
            </a:endParaRPr>
          </a:p>
        </p:txBody>
      </p:sp>
      <p:sp>
        <p:nvSpPr>
          <p:cNvPr id="7" name="TextBox 6"/>
          <p:cNvSpPr txBox="1"/>
          <p:nvPr/>
        </p:nvSpPr>
        <p:spPr>
          <a:xfrm>
            <a:off x="1752600" y="609600"/>
            <a:ext cx="5181600" cy="646331"/>
          </a:xfrm>
          <a:prstGeom prst="rect">
            <a:avLst/>
          </a:prstGeom>
          <a:noFill/>
        </p:spPr>
        <p:txBody>
          <a:bodyPr wrap="square" rtlCol="0">
            <a:spAutoFit/>
          </a:bodyPr>
          <a:lstStyle/>
          <a:p>
            <a:pPr algn="ctr"/>
            <a:r>
              <a:rPr lang="en-US" sz="3600" dirty="0" smtClean="0"/>
              <a:t>Post-Assessment</a:t>
            </a:r>
            <a:endParaRPr lang="en-US" sz="3600" dirty="0"/>
          </a:p>
        </p:txBody>
      </p:sp>
      <p:sp>
        <p:nvSpPr>
          <p:cNvPr id="8" name="TextBox 7"/>
          <p:cNvSpPr txBox="1"/>
          <p:nvPr/>
        </p:nvSpPr>
        <p:spPr>
          <a:xfrm>
            <a:off x="335691" y="1371600"/>
            <a:ext cx="8001000" cy="3416320"/>
          </a:xfrm>
          <a:prstGeom prst="rect">
            <a:avLst/>
          </a:prstGeom>
          <a:noFill/>
        </p:spPr>
        <p:txBody>
          <a:bodyPr wrap="square" rtlCol="0">
            <a:spAutoFit/>
          </a:bodyPr>
          <a:lstStyle/>
          <a:p>
            <a:r>
              <a:rPr lang="en-US" dirty="0" smtClean="0"/>
              <a:t>Once they are ready, students who had to review the module will take the 30-question “Post-Assessment”.  To achieve a competency badge for the module, they must score a 70% or higher on this “Post-Assessment”.  They can take it as many times as necessary, with random questions each time.  </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Students do not need to pass the “Post Assessment” to move on to the subsequent module, although it is strongly encouraged.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27" y="5065776"/>
            <a:ext cx="7301346" cy="609600"/>
          </a:xfrm>
          <a:prstGeom prst="rect">
            <a:avLst/>
          </a:prstGeom>
          <a:ln>
            <a:solidFill>
              <a:schemeClr val="accent1"/>
            </a:solid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883" y="2646926"/>
            <a:ext cx="4376737" cy="143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927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23</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Course Flow- Module Progression</a:t>
            </a:r>
            <a:endParaRPr lang="en-US" sz="4000" dirty="0">
              <a:solidFill>
                <a:srgbClr val="B44702"/>
              </a:solidFill>
              <a:latin typeface="Myriad Pro" pitchFamily="34" charset="0"/>
            </a:endParaRPr>
          </a:p>
        </p:txBody>
      </p:sp>
      <p:sp>
        <p:nvSpPr>
          <p:cNvPr id="7" name="TextBox 6"/>
          <p:cNvSpPr txBox="1"/>
          <p:nvPr/>
        </p:nvSpPr>
        <p:spPr>
          <a:xfrm>
            <a:off x="1752600" y="533400"/>
            <a:ext cx="5181600" cy="646331"/>
          </a:xfrm>
          <a:prstGeom prst="rect">
            <a:avLst/>
          </a:prstGeom>
          <a:noFill/>
        </p:spPr>
        <p:txBody>
          <a:bodyPr wrap="square" rtlCol="0">
            <a:spAutoFit/>
          </a:bodyPr>
          <a:lstStyle/>
          <a:p>
            <a:pPr algn="ctr"/>
            <a:r>
              <a:rPr lang="en-US" sz="3600" dirty="0" smtClean="0"/>
              <a:t> Final Assessment</a:t>
            </a:r>
            <a:endParaRPr lang="en-US" sz="3600" dirty="0"/>
          </a:p>
        </p:txBody>
      </p:sp>
      <p:sp>
        <p:nvSpPr>
          <p:cNvPr id="8" name="TextBox 7"/>
          <p:cNvSpPr txBox="1"/>
          <p:nvPr/>
        </p:nvSpPr>
        <p:spPr>
          <a:xfrm>
            <a:off x="335691" y="1447800"/>
            <a:ext cx="8001000" cy="3416320"/>
          </a:xfrm>
          <a:prstGeom prst="rect">
            <a:avLst/>
          </a:prstGeom>
          <a:noFill/>
        </p:spPr>
        <p:txBody>
          <a:bodyPr wrap="square" rtlCol="0">
            <a:spAutoFit/>
          </a:bodyPr>
          <a:lstStyle/>
          <a:p>
            <a:r>
              <a:rPr lang="en-US" dirty="0" smtClean="0"/>
              <a:t>After progressing through the six modules of the course, students will take the 30-question “Final Assessment” to determine competency.  To fulfill the remediation requirement, sand receive a printable certificate, students must score a 70% or higher on the “Final Assessment”.   </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Students can take the “Final Assessment” as many times as they need to, with different questions randomly generated each time.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97" y="2971800"/>
            <a:ext cx="7589109" cy="916190"/>
          </a:xfrm>
          <a:prstGeom prst="rect">
            <a:avLst/>
          </a:prstGeom>
          <a:ln>
            <a:solidFill>
              <a:schemeClr val="accent1"/>
            </a:solidFill>
          </a:ln>
        </p:spPr>
      </p:pic>
    </p:spTree>
    <p:extLst>
      <p:ext uri="{BB962C8B-B14F-4D97-AF65-F5344CB8AC3E}">
        <p14:creationId xmlns:p14="http://schemas.microsoft.com/office/powerpoint/2010/main" val="2552084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924" y="2034510"/>
            <a:ext cx="4604658" cy="3985944"/>
          </a:xfrm>
          <a:prstGeom prst="rect">
            <a:avLst/>
          </a:prstGeom>
          <a:ln>
            <a:solidFill>
              <a:schemeClr val="accent1"/>
            </a:solidFill>
          </a:ln>
        </p:spPr>
      </p:pic>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24</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Course Flow- Module Progression</a:t>
            </a:r>
            <a:endParaRPr lang="en-US" sz="4000" dirty="0">
              <a:solidFill>
                <a:srgbClr val="B44702"/>
              </a:solidFill>
              <a:latin typeface="Myriad Pro" pitchFamily="34" charset="0"/>
            </a:endParaRPr>
          </a:p>
        </p:txBody>
      </p:sp>
      <p:sp>
        <p:nvSpPr>
          <p:cNvPr id="7" name="TextBox 6"/>
          <p:cNvSpPr txBox="1"/>
          <p:nvPr/>
        </p:nvSpPr>
        <p:spPr>
          <a:xfrm>
            <a:off x="1752599" y="533400"/>
            <a:ext cx="5481869" cy="646331"/>
          </a:xfrm>
          <a:prstGeom prst="rect">
            <a:avLst/>
          </a:prstGeom>
          <a:noFill/>
        </p:spPr>
        <p:txBody>
          <a:bodyPr wrap="square" rtlCol="0">
            <a:spAutoFit/>
          </a:bodyPr>
          <a:lstStyle/>
          <a:p>
            <a:pPr algn="ctr"/>
            <a:r>
              <a:rPr lang="en-US" sz="3600" dirty="0" smtClean="0"/>
              <a:t> Certificate of Completion</a:t>
            </a:r>
            <a:endParaRPr lang="en-US" sz="3600" dirty="0"/>
          </a:p>
        </p:txBody>
      </p:sp>
      <p:sp>
        <p:nvSpPr>
          <p:cNvPr id="8" name="TextBox 7"/>
          <p:cNvSpPr txBox="1"/>
          <p:nvPr/>
        </p:nvSpPr>
        <p:spPr>
          <a:xfrm>
            <a:off x="335691" y="1143000"/>
            <a:ext cx="8001000" cy="923330"/>
          </a:xfrm>
          <a:prstGeom prst="rect">
            <a:avLst/>
          </a:prstGeom>
          <a:noFill/>
        </p:spPr>
        <p:txBody>
          <a:bodyPr wrap="square" rtlCol="0">
            <a:spAutoFit/>
          </a:bodyPr>
          <a:lstStyle/>
          <a:p>
            <a:r>
              <a:rPr lang="en-US" dirty="0" smtClean="0"/>
              <a:t>Once they score a 70% or higher on the “Final Assessment”, students are automatically directed to print a “Certificate of Completion” and take a short survey regarding their overall course experience.</a:t>
            </a:r>
          </a:p>
        </p:txBody>
      </p:sp>
    </p:spTree>
    <p:extLst>
      <p:ext uri="{BB962C8B-B14F-4D97-AF65-F5344CB8AC3E}">
        <p14:creationId xmlns:p14="http://schemas.microsoft.com/office/powerpoint/2010/main" val="3200281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25</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Course Flow- Module Progression</a:t>
            </a:r>
            <a:endParaRPr lang="en-US" sz="4000" dirty="0">
              <a:solidFill>
                <a:srgbClr val="B44702"/>
              </a:solidFill>
              <a:latin typeface="Myriad Pro" pitchFamily="34" charset="0"/>
            </a:endParaRPr>
          </a:p>
        </p:txBody>
      </p:sp>
      <p:sp>
        <p:nvSpPr>
          <p:cNvPr id="7" name="TextBox 6"/>
          <p:cNvSpPr txBox="1"/>
          <p:nvPr/>
        </p:nvSpPr>
        <p:spPr>
          <a:xfrm>
            <a:off x="1752599" y="457200"/>
            <a:ext cx="5481869" cy="646331"/>
          </a:xfrm>
          <a:prstGeom prst="rect">
            <a:avLst/>
          </a:prstGeom>
          <a:noFill/>
        </p:spPr>
        <p:txBody>
          <a:bodyPr wrap="square" rtlCol="0">
            <a:spAutoFit/>
          </a:bodyPr>
          <a:lstStyle/>
          <a:p>
            <a:pPr algn="ctr"/>
            <a:r>
              <a:rPr lang="en-US" sz="3600" dirty="0" smtClean="0"/>
              <a:t> Student Survey</a:t>
            </a:r>
            <a:endParaRPr lang="en-US" sz="3600" dirty="0"/>
          </a:p>
        </p:txBody>
      </p:sp>
      <p:sp>
        <p:nvSpPr>
          <p:cNvPr id="8" name="TextBox 7"/>
          <p:cNvSpPr txBox="1"/>
          <p:nvPr/>
        </p:nvSpPr>
        <p:spPr>
          <a:xfrm>
            <a:off x="335691" y="1143000"/>
            <a:ext cx="8001000" cy="923330"/>
          </a:xfrm>
          <a:prstGeom prst="rect">
            <a:avLst/>
          </a:prstGeom>
          <a:noFill/>
        </p:spPr>
        <p:txBody>
          <a:bodyPr wrap="square" rtlCol="0">
            <a:spAutoFit/>
          </a:bodyPr>
          <a:lstStyle/>
          <a:p>
            <a:r>
              <a:rPr lang="en-US" dirty="0" smtClean="0"/>
              <a:t>After printing the “Certificate of Completion”, or at any point during the course, students can take the “Student Survey” to give us feedback on their overall course experience.</a:t>
            </a:r>
          </a:p>
        </p:txBody>
      </p:sp>
      <p:pic>
        <p:nvPicPr>
          <p:cNvPr id="2049" name="Picture 1"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View 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100" y="1600200"/>
            <a:ext cx="152400" cy="152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659964884"/>
              </p:ext>
            </p:extLst>
          </p:nvPr>
        </p:nvGraphicFramePr>
        <p:xfrm>
          <a:off x="335691" y="2156939"/>
          <a:ext cx="7696199" cy="3710460"/>
        </p:xfrm>
        <a:graphic>
          <a:graphicData uri="http://schemas.openxmlformats.org/drawingml/2006/table">
            <a:tbl>
              <a:tblPr firstRow="1" bandRow="1">
                <a:tableStyleId>{5C22544A-7EE6-4342-B048-85BDC9FD1C3A}</a:tableStyleId>
              </a:tblPr>
              <a:tblGrid>
                <a:gridCol w="7696199"/>
              </a:tblGrid>
              <a:tr h="360879">
                <a:tc>
                  <a:txBody>
                    <a:bodyPr/>
                    <a:lstStyle/>
                    <a:p>
                      <a:r>
                        <a:rPr lang="en-US" sz="1200" dirty="0" smtClean="0"/>
                        <a:t>Survey Questions</a:t>
                      </a:r>
                      <a:endParaRPr lang="en-US" sz="1200" dirty="0"/>
                    </a:p>
                  </a:txBody>
                  <a:tcPr/>
                </a:tc>
              </a:tr>
              <a:tr h="280013">
                <a:tc>
                  <a:txBody>
                    <a:bodyPr/>
                    <a:lstStyle/>
                    <a:p>
                      <a:r>
                        <a:rPr lang="en-US" sz="1200" dirty="0" smtClean="0"/>
                        <a:t>1. It was easy to navigate through the modules and topics.</a:t>
                      </a:r>
                      <a:endParaRPr lang="en-US" sz="1200" dirty="0"/>
                    </a:p>
                  </a:txBody>
                  <a:tcPr/>
                </a:tc>
              </a:tr>
              <a:tr h="296613">
                <a:tc>
                  <a:txBody>
                    <a:bodyPr/>
                    <a:lstStyle/>
                    <a:p>
                      <a:r>
                        <a:rPr lang="en-US" sz="1200" dirty="0" smtClean="0"/>
                        <a:t>2. Lecture notes and lecture videos were easy to understand.</a:t>
                      </a:r>
                      <a:endParaRPr lang="en-US" sz="1200" dirty="0"/>
                    </a:p>
                  </a:txBody>
                  <a:tcPr/>
                </a:tc>
              </a:tr>
              <a:tr h="296613">
                <a:tc>
                  <a:txBody>
                    <a:bodyPr/>
                    <a:lstStyle/>
                    <a:p>
                      <a:r>
                        <a:rPr lang="en-US" sz="1200" dirty="0" smtClean="0"/>
                        <a:t>3. Lecture notes and lecture videos prepared me for the practice questions.</a:t>
                      </a:r>
                      <a:endParaRPr lang="en-US" sz="1200" dirty="0"/>
                    </a:p>
                  </a:txBody>
                  <a:tcPr/>
                </a:tc>
              </a:tr>
              <a:tr h="266951">
                <a:tc>
                  <a:txBody>
                    <a:bodyPr/>
                    <a:lstStyle/>
                    <a:p>
                      <a:r>
                        <a:rPr lang="en-US" sz="1200" dirty="0" smtClean="0"/>
                        <a:t>4. Practice questions helped me prepare for the end of module assessment.</a:t>
                      </a:r>
                      <a:endParaRPr lang="en-US" sz="1200" dirty="0"/>
                    </a:p>
                  </a:txBody>
                  <a:tcPr/>
                </a:tc>
              </a:tr>
              <a:tr h="266951">
                <a:tc>
                  <a:txBody>
                    <a:bodyPr/>
                    <a:lstStyle/>
                    <a:p>
                      <a:r>
                        <a:rPr lang="en-US" sz="1200" dirty="0" smtClean="0"/>
                        <a:t>5. I never felt that I needed an instructor to guide me through the material.</a:t>
                      </a:r>
                      <a:endParaRPr lang="en-US" sz="1200" dirty="0"/>
                    </a:p>
                  </a:txBody>
                  <a:tcPr/>
                </a:tc>
              </a:tr>
              <a:tr h="2817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 The amount of time necessary to complete the course was reasonable.</a:t>
                      </a:r>
                      <a:endParaRPr lang="en-US" sz="1200" dirty="0"/>
                    </a:p>
                  </a:txBody>
                  <a:tcPr/>
                </a:tc>
              </a:tr>
              <a:tr h="266951">
                <a:tc>
                  <a:txBody>
                    <a:bodyPr/>
                    <a:lstStyle/>
                    <a:p>
                      <a:r>
                        <a:rPr lang="en-US" sz="1200" dirty="0" smtClean="0"/>
                        <a:t>7. I would recommend this course to others who want to refresh their knowledge of mathematics and algebra.</a:t>
                      </a:r>
                      <a:endParaRPr lang="en-US" sz="1200" dirty="0"/>
                    </a:p>
                  </a:txBody>
                  <a:tcPr/>
                </a:tc>
              </a:tr>
              <a:tr h="266951">
                <a:tc>
                  <a:txBody>
                    <a:bodyPr/>
                    <a:lstStyle/>
                    <a:p>
                      <a:r>
                        <a:rPr lang="en-US" sz="1200" dirty="0" smtClean="0"/>
                        <a:t>8. Estimate how many hours you spent on this course.</a:t>
                      </a:r>
                      <a:endParaRPr lang="en-US" sz="1200" dirty="0"/>
                    </a:p>
                  </a:txBody>
                  <a:tcPr/>
                </a:tc>
              </a:tr>
              <a:tr h="255202">
                <a:tc>
                  <a:txBody>
                    <a:bodyPr/>
                    <a:lstStyle/>
                    <a:p>
                      <a:r>
                        <a:rPr lang="en-US" sz="1200" dirty="0" smtClean="0"/>
                        <a:t>9. How many modules did you need to complete after taking the pre-assessment?</a:t>
                      </a:r>
                      <a:endParaRPr lang="en-US" sz="1200" dirty="0"/>
                    </a:p>
                  </a:txBody>
                  <a:tcPr/>
                </a:tc>
              </a:tr>
              <a:tr h="255202">
                <a:tc>
                  <a:txBody>
                    <a:bodyPr/>
                    <a:lstStyle/>
                    <a:p>
                      <a:r>
                        <a:rPr lang="en-US" sz="1200" dirty="0" smtClean="0"/>
                        <a:t>10. How did you learn about this course?</a:t>
                      </a:r>
                      <a:endParaRPr lang="en-US" sz="1200" dirty="0"/>
                    </a:p>
                  </a:txBody>
                  <a:tcPr/>
                </a:tc>
              </a:tr>
              <a:tr h="255202">
                <a:tc>
                  <a:txBody>
                    <a:bodyPr/>
                    <a:lstStyle/>
                    <a:p>
                      <a:r>
                        <a:rPr lang="en-US" sz="1200" dirty="0" smtClean="0"/>
                        <a:t>11. Have you ever taken a college remedial math course?</a:t>
                      </a:r>
                      <a:endParaRPr lang="en-US" sz="1200" dirty="0"/>
                    </a:p>
                  </a:txBody>
                  <a:tcPr/>
                </a:tc>
              </a:tr>
              <a:tr h="255202">
                <a:tc>
                  <a:txBody>
                    <a:bodyPr/>
                    <a:lstStyle/>
                    <a:p>
                      <a:r>
                        <a:rPr lang="en-US" sz="1200" dirty="0" smtClean="0"/>
                        <a:t>12. Please select any of the remedial math courses that you have taken. (Select all that apply)</a:t>
                      </a:r>
                      <a:endParaRPr lang="en-US" sz="1200" dirty="0"/>
                    </a:p>
                  </a:txBody>
                  <a:tcPr/>
                </a:tc>
              </a:tr>
            </a:tbl>
          </a:graphicData>
        </a:graphic>
      </p:graphicFrame>
    </p:spTree>
    <p:extLst>
      <p:ext uri="{BB962C8B-B14F-4D97-AF65-F5344CB8AC3E}">
        <p14:creationId xmlns:p14="http://schemas.microsoft.com/office/powerpoint/2010/main" val="486293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26</a:t>
            </a:fld>
            <a:endParaRPr lang="en-US" dirty="0"/>
          </a:p>
        </p:txBody>
      </p:sp>
      <p:sp>
        <p:nvSpPr>
          <p:cNvPr id="5" name="TextBox 1"/>
          <p:cNvSpPr txBox="1">
            <a:spLocks noChangeArrowheads="1"/>
          </p:cNvSpPr>
          <p:nvPr/>
        </p:nvSpPr>
        <p:spPr bwMode="auto">
          <a:xfrm flipH="1">
            <a:off x="161106" y="5867399"/>
            <a:ext cx="799229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400" dirty="0" smtClean="0">
                <a:solidFill>
                  <a:srgbClr val="B44702"/>
                </a:solidFill>
                <a:latin typeface="Myriad Pro" pitchFamily="34" charset="0"/>
              </a:rPr>
              <a:t>Lessons Learned</a:t>
            </a:r>
            <a:endParaRPr lang="en-US" sz="4400" dirty="0">
              <a:solidFill>
                <a:srgbClr val="B44702"/>
              </a:solidFill>
              <a:latin typeface="Myriad Pro" pitchFamily="34" charset="0"/>
            </a:endParaRPr>
          </a:p>
        </p:txBody>
      </p:sp>
      <p:sp>
        <p:nvSpPr>
          <p:cNvPr id="8" name="TextBox 7"/>
          <p:cNvSpPr txBox="1"/>
          <p:nvPr/>
        </p:nvSpPr>
        <p:spPr>
          <a:xfrm>
            <a:off x="335691" y="1293674"/>
            <a:ext cx="8001000" cy="4278094"/>
          </a:xfrm>
          <a:prstGeom prst="rect">
            <a:avLst/>
          </a:prstGeom>
          <a:noFill/>
        </p:spPr>
        <p:txBody>
          <a:bodyPr wrap="square" rtlCol="0">
            <a:spAutoFit/>
          </a:bodyPr>
          <a:lstStyle/>
          <a:p>
            <a:pPr marL="457200" indent="-457200">
              <a:buFont typeface="+mj-lt"/>
              <a:buAutoNum type="arabicPeriod"/>
            </a:pPr>
            <a:r>
              <a:rPr lang="en-US" sz="2800" dirty="0" smtClean="0"/>
              <a:t>Decisions about model and resources need to be made upfront (facilitated vs</a:t>
            </a:r>
            <a:r>
              <a:rPr lang="en-US" sz="2800" dirty="0"/>
              <a:t>. </a:t>
            </a:r>
            <a:r>
              <a:rPr lang="en-US" sz="2800" dirty="0" smtClean="0"/>
              <a:t>non-facilitated, etc.)</a:t>
            </a:r>
          </a:p>
          <a:p>
            <a:pPr marL="457200" indent="-457200">
              <a:buFont typeface="+mj-lt"/>
              <a:buAutoNum type="arabicPeriod"/>
            </a:pPr>
            <a:r>
              <a:rPr lang="en-US" sz="2800" dirty="0" smtClean="0"/>
              <a:t>Recognize that interactivity can be expensive</a:t>
            </a:r>
          </a:p>
          <a:p>
            <a:pPr marL="457200" indent="-457200">
              <a:buFont typeface="+mj-lt"/>
              <a:buAutoNum type="arabicPeriod"/>
            </a:pPr>
            <a:r>
              <a:rPr lang="en-US" sz="2800" dirty="0" smtClean="0"/>
              <a:t>Determine how learning will be ‘certified’</a:t>
            </a:r>
          </a:p>
          <a:p>
            <a:pPr marL="457200" indent="-457200">
              <a:buFont typeface="+mj-lt"/>
              <a:buAutoNum type="arabicPeriod"/>
            </a:pPr>
            <a:r>
              <a:rPr lang="en-US" sz="2800" dirty="0"/>
              <a:t>Need </a:t>
            </a:r>
            <a:r>
              <a:rPr lang="en-US" sz="2800" dirty="0" smtClean="0"/>
              <a:t>to establish a development team which has representation from different </a:t>
            </a:r>
            <a:r>
              <a:rPr lang="en-US" sz="2800" dirty="0"/>
              <a:t>areas</a:t>
            </a:r>
          </a:p>
          <a:p>
            <a:pPr marL="457200" indent="-457200">
              <a:buFont typeface="+mj-lt"/>
              <a:buAutoNum type="arabicPeriod"/>
            </a:pPr>
            <a:r>
              <a:rPr lang="en-US" sz="2800" dirty="0"/>
              <a:t>Sustainability needs to be addressed </a:t>
            </a:r>
          </a:p>
          <a:p>
            <a:pPr marL="457200" indent="-457200">
              <a:buFont typeface="+mj-lt"/>
              <a:buAutoNum type="arabicPeriod"/>
            </a:pPr>
            <a:r>
              <a:rPr lang="en-US" sz="2800" dirty="0" smtClean="0"/>
              <a:t>Need strong leadership support</a:t>
            </a:r>
          </a:p>
          <a:p>
            <a:pPr marL="342900" indent="-342900">
              <a:buFont typeface="+mj-lt"/>
              <a:buAutoNum type="arabicPeriod"/>
            </a:pPr>
            <a:endParaRPr lang="en-US" sz="2000" dirty="0" smtClean="0"/>
          </a:p>
        </p:txBody>
      </p:sp>
    </p:spTree>
    <p:extLst>
      <p:ext uri="{BB962C8B-B14F-4D97-AF65-F5344CB8AC3E}">
        <p14:creationId xmlns:p14="http://schemas.microsoft.com/office/powerpoint/2010/main" val="128538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p:cNvSpPr txBox="1">
            <a:spLocks noChangeArrowheads="1"/>
          </p:cNvSpPr>
          <p:nvPr/>
        </p:nvSpPr>
        <p:spPr bwMode="auto">
          <a:xfrm flipH="1">
            <a:off x="161104" y="5833657"/>
            <a:ext cx="8068493"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orm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sz="4800" dirty="0">
              <a:solidFill>
                <a:srgbClr val="B44702"/>
              </a:solidFill>
              <a:latin typeface="Myriad Pro" pitchFamily="34" charset="0"/>
            </a:endParaRPr>
          </a:p>
        </p:txBody>
      </p:sp>
      <p:sp>
        <p:nvSpPr>
          <p:cNvPr id="5" name="Content Placeholder 2"/>
          <p:cNvSpPr txBox="1">
            <a:spLocks/>
          </p:cNvSpPr>
          <p:nvPr/>
        </p:nvSpPr>
        <p:spPr>
          <a:xfrm>
            <a:off x="195941" y="1756934"/>
            <a:ext cx="41148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200" dirty="0" smtClean="0">
              <a:solidFill>
                <a:srgbClr val="1F497D"/>
              </a:solidFill>
            </a:endParaRPr>
          </a:p>
          <a:p>
            <a:endParaRPr lang="en-US" dirty="0" smtClean="0">
              <a:solidFill>
                <a:srgbClr val="1F497D"/>
              </a:solidFill>
            </a:endParaRPr>
          </a:p>
        </p:txBody>
      </p:sp>
      <p:sp>
        <p:nvSpPr>
          <p:cNvPr id="2" name="Slide Number Placeholder 1"/>
          <p:cNvSpPr>
            <a:spLocks noGrp="1"/>
          </p:cNvSpPr>
          <p:nvPr>
            <p:ph type="sldNum" sz="quarter" idx="12"/>
          </p:nvPr>
        </p:nvSpPr>
        <p:spPr/>
        <p:txBody>
          <a:bodyPr/>
          <a:lstStyle/>
          <a:p>
            <a:pPr>
              <a:defRPr/>
            </a:pPr>
            <a:fld id="{192328C6-2623-4B50-8FB6-77138E872903}" type="slidenum">
              <a:rPr lang="en-US" smtClean="0">
                <a:solidFill>
                  <a:prstClr val="white"/>
                </a:solidFill>
              </a:rPr>
              <a:pPr>
                <a:defRPr/>
              </a:pPr>
              <a:t>27</a:t>
            </a:fld>
            <a:endParaRPr lang="en-US" dirty="0">
              <a:solidFill>
                <a:prstClr val="white"/>
              </a:solidFill>
            </a:endParaRPr>
          </a:p>
        </p:txBody>
      </p:sp>
      <p:sp>
        <p:nvSpPr>
          <p:cNvPr id="6" name="Content Placeholder 2"/>
          <p:cNvSpPr txBox="1">
            <a:spLocks/>
          </p:cNvSpPr>
          <p:nvPr/>
        </p:nvSpPr>
        <p:spPr>
          <a:xfrm>
            <a:off x="348341" y="1909334"/>
            <a:ext cx="4114800" cy="4525963"/>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200" dirty="0" smtClean="0">
              <a:solidFill>
                <a:srgbClr val="1F497D"/>
              </a:solidFill>
            </a:endParaRPr>
          </a:p>
          <a:p>
            <a:endParaRPr lang="en-US" dirty="0" smtClean="0">
              <a:solidFill>
                <a:srgbClr val="1F497D"/>
              </a:solidFill>
            </a:endParaRPr>
          </a:p>
        </p:txBody>
      </p:sp>
      <p:sp>
        <p:nvSpPr>
          <p:cNvPr id="7" name="Content Placeholder 2"/>
          <p:cNvSpPr txBox="1">
            <a:spLocks/>
          </p:cNvSpPr>
          <p:nvPr/>
        </p:nvSpPr>
        <p:spPr>
          <a:xfrm>
            <a:off x="533400" y="1219200"/>
            <a:ext cx="7848599" cy="4648199"/>
          </a:xfrm>
          <a:prstGeom prst="rect">
            <a:avLst/>
          </a:prstGeom>
        </p:spPr>
        <p:txBody>
          <a:bodyPr>
            <a:normAutofit/>
          </a:bodyPr>
          <a:lstStyle>
            <a:defPPr>
              <a:defRPr lang="en-US"/>
            </a:defPPr>
            <a:lvl1pPr marL="342900" indent="-342900">
              <a:spcBef>
                <a:spcPct val="20000"/>
              </a:spcBef>
              <a:buFont typeface="Arial" charset="0"/>
              <a:buChar char="•"/>
              <a:defRPr sz="3200">
                <a:solidFill>
                  <a:srgbClr val="1F497D"/>
                </a:solidFill>
                <a:latin typeface="+mn-lt"/>
                <a:cs typeface="+mn-cs"/>
              </a:defRPr>
            </a:lvl1pPr>
            <a:lvl2pPr marL="742950" lvl="1" indent="-285750">
              <a:spcBef>
                <a:spcPct val="20000"/>
              </a:spcBef>
              <a:buFont typeface="Arial" charset="0"/>
              <a:buChar char="–"/>
              <a:defRPr sz="2800">
                <a:solidFill>
                  <a:srgbClr val="1F497D"/>
                </a:solidFill>
                <a:latin typeface="+mn-lt"/>
                <a:cs typeface="+mn-cs"/>
              </a:defRPr>
            </a:lvl2pPr>
            <a:lvl3pPr marL="1143000" lvl="2" indent="-228600">
              <a:spcBef>
                <a:spcPct val="20000"/>
              </a:spcBef>
              <a:buFont typeface="Courier New" pitchFamily="49" charset="0"/>
              <a:buChar char="o"/>
              <a:defRPr sz="2400">
                <a:solidFill>
                  <a:srgbClr val="1F497D"/>
                </a:solidFill>
                <a:latin typeface="+mn-lt"/>
                <a:cs typeface="+mn-cs"/>
              </a:defRPr>
            </a:lvl3pPr>
            <a:lvl4pPr marL="1600200" indent="-228600">
              <a:spcBef>
                <a:spcPct val="20000"/>
              </a:spcBef>
              <a:buFont typeface="Arial" charset="0"/>
              <a:buChar char="–"/>
              <a:defRPr sz="2000">
                <a:latin typeface="+mn-lt"/>
                <a:cs typeface="+mn-cs"/>
              </a:defRPr>
            </a:lvl4pPr>
            <a:lvl5pPr marL="2057400" indent="-228600">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endParaRPr lang="en-US" dirty="0" smtClean="0"/>
          </a:p>
          <a:p>
            <a:endParaRPr lang="en-US" dirty="0"/>
          </a:p>
          <a:p>
            <a:endParaRPr lang="en-US" dirty="0"/>
          </a:p>
        </p:txBody>
      </p:sp>
      <p:sp>
        <p:nvSpPr>
          <p:cNvPr id="8" name="TextBox 1"/>
          <p:cNvSpPr txBox="1">
            <a:spLocks noChangeArrowheads="1"/>
          </p:cNvSpPr>
          <p:nvPr/>
        </p:nvSpPr>
        <p:spPr bwMode="auto">
          <a:xfrm flipH="1">
            <a:off x="161106" y="5833657"/>
            <a:ext cx="80684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800" dirty="0" smtClean="0">
                <a:solidFill>
                  <a:srgbClr val="B44702"/>
                </a:solidFill>
                <a:latin typeface="Myriad Pro" pitchFamily="34" charset="0"/>
              </a:rPr>
              <a:t>Questions</a:t>
            </a:r>
            <a:endParaRPr lang="en-US" sz="4800" dirty="0">
              <a:solidFill>
                <a:srgbClr val="B44702"/>
              </a:solidFill>
              <a:latin typeface="Myriad Pro" pitchFamily="34" charset="0"/>
            </a:endParaRPr>
          </a:p>
        </p:txBody>
      </p:sp>
      <p:pic>
        <p:nvPicPr>
          <p:cNvPr id="9" name="Picture 5" descr="MCBD0666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018" y="1066800"/>
            <a:ext cx="518046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892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4196" y="1569720"/>
            <a:ext cx="4734245"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normAutofit fontScale="92500" lnSpcReduction="20000"/>
          </a:bodyPr>
          <a:lstStyle/>
          <a:p>
            <a:pPr>
              <a:defRPr/>
            </a:pPr>
            <a:fld id="{64D24EC1-3979-441A-8553-3E4ECE406AB8}" type="slidenum">
              <a:rPr lang="en-US"/>
              <a:pPr>
                <a:defRPr/>
              </a:pPr>
              <a:t>28</a:t>
            </a:fld>
            <a:endParaRPr lang="en-US" dirty="0"/>
          </a:p>
        </p:txBody>
      </p:sp>
      <p:sp>
        <p:nvSpPr>
          <p:cNvPr id="4" name="TextBox 3"/>
          <p:cNvSpPr txBox="1"/>
          <p:nvPr/>
        </p:nvSpPr>
        <p:spPr>
          <a:xfrm>
            <a:off x="152400" y="5867400"/>
            <a:ext cx="7467600" cy="923330"/>
          </a:xfrm>
          <a:prstGeom prst="rect">
            <a:avLst/>
          </a:prstGeom>
          <a:noFill/>
          <a:effectLst>
            <a:softEdge rad="63500"/>
          </a:effectLst>
        </p:spPr>
        <p:txBody>
          <a:bodyPr wrap="square">
            <a:spAutoFit/>
          </a:bodyPr>
          <a:lstStyle/>
          <a:p>
            <a:pPr fontAlgn="auto">
              <a:spcBef>
                <a:spcPts val="0"/>
              </a:spcBef>
              <a:spcAft>
                <a:spcPts val="0"/>
              </a:spcAft>
              <a:defRPr/>
            </a:pPr>
            <a:r>
              <a:rPr lang="en-US" sz="5400" dirty="0" smtClean="0">
                <a:solidFill>
                  <a:schemeClr val="accent2"/>
                </a:solidFill>
                <a:effectLst>
                  <a:glow rad="25400">
                    <a:schemeClr val="accent5">
                      <a:satMod val="175000"/>
                      <a:alpha val="23000"/>
                    </a:schemeClr>
                  </a:glow>
                  <a:outerShdw blurRad="50800" dist="38100" dir="5400000" algn="t" rotWithShape="0">
                    <a:schemeClr val="bg1">
                      <a:alpha val="40000"/>
                    </a:schemeClr>
                  </a:outerShdw>
                </a:effectLst>
                <a:latin typeface="+mj-lt"/>
                <a:cs typeface="+mn-cs"/>
              </a:rPr>
              <a:t>Finish What They Start</a:t>
            </a:r>
            <a:endParaRPr lang="en-US" sz="5400" dirty="0">
              <a:solidFill>
                <a:schemeClr val="accent2"/>
              </a:solidFill>
              <a:effectLst>
                <a:glow rad="25400">
                  <a:schemeClr val="accent5">
                    <a:satMod val="175000"/>
                    <a:alpha val="23000"/>
                  </a:schemeClr>
                </a:glow>
                <a:outerShdw blurRad="50800" dist="38100" dir="5400000" algn="t" rotWithShape="0">
                  <a:schemeClr val="bg1">
                    <a:alpha val="40000"/>
                  </a:schemeClr>
                </a:outerShdw>
              </a:effectLst>
              <a:latin typeface="+mj-lt"/>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239372"/>
            <a:ext cx="1332939" cy="4648200"/>
          </a:xfrm>
          <a:prstGeom prst="rect">
            <a:avLst/>
          </a:prstGeom>
        </p:spPr>
      </p:pic>
      <p:sp>
        <p:nvSpPr>
          <p:cNvPr id="6" name="Rectangle 5"/>
          <p:cNvSpPr/>
          <p:nvPr/>
        </p:nvSpPr>
        <p:spPr>
          <a:xfrm>
            <a:off x="612282" y="2057400"/>
            <a:ext cx="413173" cy="2755053"/>
          </a:xfrm>
          <a:prstGeom prst="rect">
            <a:avLst/>
          </a:prstGeom>
          <a:solidFill>
            <a:srgbClr val="F7E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72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grpId="0" nodeType="withEffect">
                                  <p:stCondLst>
                                    <p:cond delay="0"/>
                                  </p:stCondLst>
                                  <p:childTnLst>
                                    <p:animEffect transition="out" filter="wipe(down)">
                                      <p:cBhvr>
                                        <p:cTn id="6" dur="1750"/>
                                        <p:tgtEl>
                                          <p:spTgt spid="6"/>
                                        </p:tgtEl>
                                      </p:cBhvr>
                                    </p:animEffect>
                                    <p:set>
                                      <p:cBhvr>
                                        <p:cTn id="7" dur="1" fill="hold">
                                          <p:stCondLst>
                                            <p:cond delay="1749"/>
                                          </p:stCondLst>
                                        </p:cTn>
                                        <p:tgtEl>
                                          <p:spTgt spid="6"/>
                                        </p:tgtEl>
                                        <p:attrNameLst>
                                          <p:attrName>style.visibility</p:attrName>
                                        </p:attrNameLst>
                                      </p:cBhvr>
                                      <p:to>
                                        <p:strVal val="hidden"/>
                                      </p:to>
                                    </p:set>
                                  </p:childTnLst>
                                </p:cTn>
                              </p:par>
                            </p:childTnLst>
                          </p:cTn>
                        </p:par>
                        <p:par>
                          <p:cTn id="8" fill="hold">
                            <p:stCondLst>
                              <p:cond delay="1750"/>
                            </p:stCondLst>
                            <p:childTnLst>
                              <p:par>
                                <p:cTn id="9" presetID="6" presetClass="emph" presetSubtype="0" fill="hold" nodeType="afterEffect">
                                  <p:stCondLst>
                                    <p:cond delay="0"/>
                                  </p:stCondLst>
                                  <p:childTnLst>
                                    <p:animScale>
                                      <p:cBhvr>
                                        <p:cTn id="10" dur="3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3</a:t>
            </a:fld>
            <a:endParaRPr lang="en-US" dirty="0"/>
          </a:p>
        </p:txBody>
      </p:sp>
      <p:sp>
        <p:nvSpPr>
          <p:cNvPr id="5" name="TextBox 1"/>
          <p:cNvSpPr txBox="1">
            <a:spLocks noChangeArrowheads="1"/>
          </p:cNvSpPr>
          <p:nvPr/>
        </p:nvSpPr>
        <p:spPr bwMode="auto">
          <a:xfrm flipH="1">
            <a:off x="161106" y="5867399"/>
            <a:ext cx="7992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800" dirty="0" smtClean="0">
                <a:solidFill>
                  <a:srgbClr val="B44702"/>
                </a:solidFill>
                <a:latin typeface="Myriad Pro" pitchFamily="34" charset="0"/>
              </a:rPr>
              <a:t>Session Learning Outcomes</a:t>
            </a:r>
            <a:endParaRPr lang="en-US" sz="4800" dirty="0">
              <a:solidFill>
                <a:srgbClr val="B44702"/>
              </a:solidFill>
              <a:latin typeface="Myriad Pro" pitchFamily="34" charset="0"/>
            </a:endParaRPr>
          </a:p>
        </p:txBody>
      </p:sp>
      <p:sp>
        <p:nvSpPr>
          <p:cNvPr id="6" name="Rectangle 5"/>
          <p:cNvSpPr/>
          <p:nvPr/>
        </p:nvSpPr>
        <p:spPr>
          <a:xfrm>
            <a:off x="232952" y="1143000"/>
            <a:ext cx="7848600" cy="4893647"/>
          </a:xfrm>
          <a:prstGeom prst="rect">
            <a:avLst/>
          </a:prstGeom>
        </p:spPr>
        <p:txBody>
          <a:bodyPr wrap="square">
            <a:spAutoFit/>
          </a:bodyPr>
          <a:lstStyle/>
          <a:p>
            <a:pPr fontAlgn="auto">
              <a:spcBef>
                <a:spcPct val="20000"/>
              </a:spcBef>
              <a:spcAft>
                <a:spcPts val="0"/>
              </a:spcAft>
              <a:defRPr/>
            </a:pPr>
            <a:r>
              <a:rPr lang="en-US" sz="2400" b="1" dirty="0" smtClean="0">
                <a:latin typeface="+mn-lt"/>
                <a:cs typeface="+mn-cs"/>
              </a:rPr>
              <a:t>Participants will understand:</a:t>
            </a:r>
          </a:p>
          <a:p>
            <a:pPr marL="457200" indent="-457200" fontAlgn="auto">
              <a:spcBef>
                <a:spcPct val="20000"/>
              </a:spcBef>
              <a:spcAft>
                <a:spcPts val="0"/>
              </a:spcAft>
              <a:buFont typeface="+mj-lt"/>
              <a:buAutoNum type="arabicPeriod"/>
              <a:defRPr/>
            </a:pPr>
            <a:r>
              <a:rPr lang="en-US" sz="2400" dirty="0" smtClean="0">
                <a:latin typeface="+mn-lt"/>
                <a:cs typeface="+mn-cs"/>
              </a:rPr>
              <a:t>Key </a:t>
            </a:r>
            <a:r>
              <a:rPr lang="en-US" sz="2400" dirty="0">
                <a:latin typeface="+mn-lt"/>
                <a:cs typeface="+mn-cs"/>
              </a:rPr>
              <a:t>p</a:t>
            </a:r>
            <a:r>
              <a:rPr lang="en-US" sz="2400" dirty="0" smtClean="0">
                <a:latin typeface="+mn-lt"/>
                <a:cs typeface="+mn-cs"/>
              </a:rPr>
              <a:t>rinciples </a:t>
            </a:r>
            <a:r>
              <a:rPr lang="en-US" sz="2400" dirty="0">
                <a:latin typeface="+mn-lt"/>
                <a:cs typeface="+mn-cs"/>
              </a:rPr>
              <a:t>of a Massive </a:t>
            </a:r>
            <a:r>
              <a:rPr lang="en-US" sz="2400" dirty="0" smtClean="0">
                <a:latin typeface="+mn-lt"/>
                <a:cs typeface="+mn-cs"/>
              </a:rPr>
              <a:t>Open </a:t>
            </a:r>
            <a:r>
              <a:rPr lang="en-US" sz="2400" dirty="0"/>
              <a:t>Online </a:t>
            </a:r>
            <a:r>
              <a:rPr lang="en-US" sz="2400" dirty="0" smtClean="0">
                <a:latin typeface="+mn-lt"/>
                <a:cs typeface="+mn-cs"/>
              </a:rPr>
              <a:t>Course </a:t>
            </a:r>
            <a:r>
              <a:rPr lang="en-US" sz="2400" dirty="0">
                <a:latin typeface="+mn-lt"/>
                <a:cs typeface="+mn-cs"/>
              </a:rPr>
              <a:t>(MOOC</a:t>
            </a:r>
            <a:r>
              <a:rPr lang="en-US" sz="2400" dirty="0" smtClean="0">
                <a:latin typeface="+mn-lt"/>
                <a:cs typeface="+mn-cs"/>
              </a:rPr>
              <a:t>)</a:t>
            </a:r>
            <a:endParaRPr lang="en-US" sz="2400" dirty="0">
              <a:latin typeface="+mn-lt"/>
              <a:cs typeface="+mn-cs"/>
            </a:endParaRPr>
          </a:p>
          <a:p>
            <a:pPr marL="457200" indent="-457200" fontAlgn="auto">
              <a:spcBef>
                <a:spcPct val="20000"/>
              </a:spcBef>
              <a:spcAft>
                <a:spcPts val="0"/>
              </a:spcAft>
              <a:buFont typeface="+mj-lt"/>
              <a:buAutoNum type="arabicPeriod"/>
              <a:defRPr/>
            </a:pPr>
            <a:r>
              <a:rPr lang="en-US" sz="2400" dirty="0" smtClean="0">
                <a:latin typeface="+mn-lt"/>
                <a:cs typeface="+mn-cs"/>
              </a:rPr>
              <a:t>How </a:t>
            </a:r>
            <a:r>
              <a:rPr lang="en-US" sz="2400" dirty="0">
                <a:latin typeface="+mn-lt"/>
                <a:cs typeface="+mn-cs"/>
              </a:rPr>
              <a:t>a </a:t>
            </a:r>
            <a:r>
              <a:rPr lang="en-US" sz="2400" dirty="0" smtClean="0">
                <a:latin typeface="+mn-lt"/>
                <a:cs typeface="+mn-cs"/>
              </a:rPr>
              <a:t>MOOC can </a:t>
            </a:r>
            <a:r>
              <a:rPr lang="en-US" sz="2400" dirty="0">
                <a:latin typeface="+mn-lt"/>
                <a:cs typeface="+mn-cs"/>
              </a:rPr>
              <a:t>be used to remediate students in </a:t>
            </a:r>
            <a:r>
              <a:rPr lang="en-US" sz="2400" dirty="0" smtClean="0">
                <a:latin typeface="+mn-lt"/>
                <a:cs typeface="+mn-cs"/>
              </a:rPr>
              <a:t>math</a:t>
            </a:r>
            <a:endParaRPr lang="en-US" sz="2400" dirty="0">
              <a:latin typeface="+mn-lt"/>
              <a:cs typeface="+mn-cs"/>
            </a:endParaRPr>
          </a:p>
          <a:p>
            <a:pPr marL="457200" indent="-457200" fontAlgn="auto">
              <a:spcBef>
                <a:spcPct val="20000"/>
              </a:spcBef>
              <a:spcAft>
                <a:spcPts val="0"/>
              </a:spcAft>
              <a:buFont typeface="+mj-lt"/>
              <a:buAutoNum type="arabicPeriod"/>
              <a:defRPr/>
            </a:pPr>
            <a:r>
              <a:rPr lang="en-US" sz="2400" dirty="0" smtClean="0">
                <a:latin typeface="+mn-lt"/>
                <a:cs typeface="+mn-cs"/>
              </a:rPr>
              <a:t>General steps that were taken by SPC to develop the </a:t>
            </a:r>
            <a:r>
              <a:rPr lang="en-US" sz="2400" i="1" dirty="0" smtClean="0">
                <a:latin typeface="+mn-lt"/>
                <a:cs typeface="+mn-cs"/>
              </a:rPr>
              <a:t>Get Ready for College – Math </a:t>
            </a:r>
            <a:r>
              <a:rPr lang="en-US" sz="2400" dirty="0" smtClean="0">
                <a:latin typeface="+mn-lt"/>
                <a:cs typeface="+mn-cs"/>
              </a:rPr>
              <a:t>course</a:t>
            </a:r>
          </a:p>
          <a:p>
            <a:pPr marL="457200" indent="-457200" fontAlgn="auto">
              <a:spcBef>
                <a:spcPct val="20000"/>
              </a:spcBef>
              <a:spcAft>
                <a:spcPts val="0"/>
              </a:spcAft>
              <a:buFont typeface="+mj-lt"/>
              <a:buAutoNum type="arabicPeriod"/>
              <a:defRPr/>
            </a:pPr>
            <a:r>
              <a:rPr lang="en-US" sz="2400" dirty="0" smtClean="0">
                <a:latin typeface="+mn-lt"/>
                <a:cs typeface="+mn-cs"/>
              </a:rPr>
              <a:t>General </a:t>
            </a:r>
            <a:r>
              <a:rPr lang="en-US" sz="2400" dirty="0">
                <a:latin typeface="+mn-lt"/>
                <a:cs typeface="+mn-cs"/>
              </a:rPr>
              <a:t>navigation of the </a:t>
            </a:r>
            <a:r>
              <a:rPr lang="en-US" sz="2400" i="1" dirty="0" smtClean="0">
                <a:latin typeface="+mn-lt"/>
                <a:cs typeface="+mn-cs"/>
              </a:rPr>
              <a:t>Get Ready </a:t>
            </a:r>
            <a:r>
              <a:rPr lang="en-US" sz="2400" i="1" dirty="0">
                <a:latin typeface="+mn-lt"/>
                <a:cs typeface="+mn-cs"/>
              </a:rPr>
              <a:t>for College – Math </a:t>
            </a:r>
            <a:r>
              <a:rPr lang="en-US" sz="2400" dirty="0">
                <a:latin typeface="+mn-lt"/>
                <a:cs typeface="+mn-cs"/>
              </a:rPr>
              <a:t>course and how it is intended to improve college </a:t>
            </a:r>
            <a:r>
              <a:rPr lang="en-US" sz="2400" dirty="0" smtClean="0">
                <a:latin typeface="+mn-lt"/>
                <a:cs typeface="+mn-cs"/>
              </a:rPr>
              <a:t>readiness</a:t>
            </a:r>
          </a:p>
          <a:p>
            <a:pPr marL="457200" indent="-457200" fontAlgn="auto">
              <a:spcBef>
                <a:spcPct val="20000"/>
              </a:spcBef>
              <a:spcAft>
                <a:spcPts val="0"/>
              </a:spcAft>
              <a:buFont typeface="+mj-lt"/>
              <a:buAutoNum type="arabicPeriod"/>
              <a:defRPr/>
            </a:pPr>
            <a:r>
              <a:rPr lang="en-US" sz="2400" dirty="0" smtClean="0">
                <a:latin typeface="+mn-lt"/>
                <a:cs typeface="+mn-cs"/>
              </a:rPr>
              <a:t>Assessment </a:t>
            </a:r>
            <a:r>
              <a:rPr lang="en-US" sz="2400" dirty="0">
                <a:latin typeface="+mn-lt"/>
                <a:cs typeface="+mn-cs"/>
              </a:rPr>
              <a:t>model for the </a:t>
            </a:r>
            <a:r>
              <a:rPr lang="en-US" sz="2400" i="1" dirty="0" smtClean="0">
                <a:latin typeface="+mn-lt"/>
                <a:cs typeface="+mn-cs"/>
              </a:rPr>
              <a:t>Get Ready </a:t>
            </a:r>
            <a:r>
              <a:rPr lang="en-US" sz="2400" i="1" dirty="0">
                <a:latin typeface="+mn-lt"/>
                <a:cs typeface="+mn-cs"/>
              </a:rPr>
              <a:t>for College – Math</a:t>
            </a:r>
            <a:r>
              <a:rPr lang="en-US" sz="2400" dirty="0">
                <a:latin typeface="+mn-lt"/>
                <a:cs typeface="+mn-cs"/>
              </a:rPr>
              <a:t> course </a:t>
            </a:r>
          </a:p>
        </p:txBody>
      </p:sp>
    </p:spTree>
    <p:extLst>
      <p:ext uri="{BB962C8B-B14F-4D97-AF65-F5344CB8AC3E}">
        <p14:creationId xmlns:p14="http://schemas.microsoft.com/office/powerpoint/2010/main" val="21562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C14F29-5060-4830-A216-B31A92D65088}" type="slidenum">
              <a:rPr lang="en-US" smtClean="0"/>
              <a:t>4</a:t>
            </a:fld>
            <a:endParaRPr lang="en-US" dirty="0"/>
          </a:p>
        </p:txBody>
      </p:sp>
      <p:sp>
        <p:nvSpPr>
          <p:cNvPr id="3" name="Content Placeholder 2"/>
          <p:cNvSpPr>
            <a:spLocks noGrp="1"/>
          </p:cNvSpPr>
          <p:nvPr>
            <p:ph idx="4294967295"/>
          </p:nvPr>
        </p:nvSpPr>
        <p:spPr>
          <a:xfrm>
            <a:off x="169367" y="1447800"/>
            <a:ext cx="8229600" cy="4648200"/>
          </a:xfrm>
        </p:spPr>
        <p:txBody>
          <a:bodyPr/>
          <a:lstStyle/>
          <a:p>
            <a:pPr>
              <a:lnSpc>
                <a:spcPct val="90000"/>
              </a:lnSpc>
              <a:spcBef>
                <a:spcPct val="2000"/>
              </a:spcBef>
              <a:buClr>
                <a:schemeClr val="tx1"/>
              </a:buClr>
              <a:buFont typeface="Wingdings" pitchFamily="2" charset="2"/>
              <a:buChar char="§"/>
            </a:pPr>
            <a:r>
              <a:rPr lang="en-US" sz="2400" dirty="0"/>
              <a:t>SPC - established in 1927</a:t>
            </a:r>
            <a:br>
              <a:rPr lang="en-US" sz="2400" dirty="0"/>
            </a:br>
            <a:endParaRPr lang="en-US" sz="2400" dirty="0"/>
          </a:p>
          <a:p>
            <a:pPr>
              <a:lnSpc>
                <a:spcPct val="90000"/>
              </a:lnSpc>
              <a:spcBef>
                <a:spcPct val="2000"/>
              </a:spcBef>
              <a:buClr>
                <a:schemeClr val="tx1"/>
              </a:buClr>
              <a:buFont typeface="Wingdings" pitchFamily="2" charset="2"/>
              <a:buChar char="§"/>
            </a:pPr>
            <a:r>
              <a:rPr lang="en-US" sz="2400" dirty="0"/>
              <a:t>9 Campuses in Pinellas County</a:t>
            </a:r>
            <a:br>
              <a:rPr lang="en-US" sz="2400" dirty="0"/>
            </a:br>
            <a:endParaRPr lang="en-US" sz="2400" dirty="0"/>
          </a:p>
          <a:p>
            <a:pPr>
              <a:lnSpc>
                <a:spcPct val="90000"/>
              </a:lnSpc>
              <a:spcBef>
                <a:spcPct val="2000"/>
              </a:spcBef>
              <a:buClr>
                <a:schemeClr val="tx1"/>
              </a:buClr>
              <a:buFont typeface="Wingdings" pitchFamily="2" charset="2"/>
              <a:buChar char="§"/>
            </a:pPr>
            <a:r>
              <a:rPr lang="en-US" sz="2400" dirty="0"/>
              <a:t>First FCS college to offer baccalaureate degrees; </a:t>
            </a:r>
            <a:br>
              <a:rPr lang="en-US" sz="2400" dirty="0"/>
            </a:br>
            <a:r>
              <a:rPr lang="en-US" sz="2400" dirty="0"/>
              <a:t>1,168 (2012-13)</a:t>
            </a:r>
            <a:br>
              <a:rPr lang="en-US" sz="2400" dirty="0"/>
            </a:br>
            <a:endParaRPr lang="en-US" sz="2400" dirty="0"/>
          </a:p>
          <a:p>
            <a:pPr>
              <a:lnSpc>
                <a:spcPct val="90000"/>
              </a:lnSpc>
              <a:spcBef>
                <a:spcPct val="2000"/>
              </a:spcBef>
              <a:buClr>
                <a:schemeClr val="tx1"/>
              </a:buClr>
              <a:buFont typeface="Wingdings" pitchFamily="2" charset="2"/>
              <a:buChar char="§"/>
            </a:pPr>
            <a:r>
              <a:rPr lang="en-US" sz="2400" dirty="0"/>
              <a:t>2012-13 FTE: 21,546</a:t>
            </a:r>
            <a:br>
              <a:rPr lang="en-US" sz="2400" dirty="0"/>
            </a:br>
            <a:endParaRPr lang="en-US" sz="2400" dirty="0"/>
          </a:p>
          <a:p>
            <a:pPr>
              <a:lnSpc>
                <a:spcPct val="90000"/>
              </a:lnSpc>
              <a:spcBef>
                <a:spcPct val="2000"/>
              </a:spcBef>
              <a:buClr>
                <a:schemeClr val="tx1"/>
              </a:buClr>
              <a:buFont typeface="Wingdings" pitchFamily="2" charset="2"/>
              <a:buChar char="§"/>
            </a:pPr>
            <a:r>
              <a:rPr lang="en-US" sz="2400" dirty="0"/>
              <a:t>2012-13 Graduates: 6,149</a:t>
            </a:r>
            <a:br>
              <a:rPr lang="en-US" sz="2400" dirty="0"/>
            </a:br>
            <a:endParaRPr lang="en-US" sz="2400" dirty="0"/>
          </a:p>
          <a:p>
            <a:pPr>
              <a:lnSpc>
                <a:spcPct val="90000"/>
              </a:lnSpc>
              <a:spcBef>
                <a:spcPct val="2000"/>
              </a:spcBef>
              <a:buClr>
                <a:schemeClr val="tx1"/>
              </a:buClr>
              <a:buFont typeface="Wingdings" pitchFamily="2" charset="2"/>
              <a:buChar char="§"/>
            </a:pPr>
            <a:r>
              <a:rPr lang="en-US" sz="2400" dirty="0"/>
              <a:t>Fall 2012 </a:t>
            </a:r>
            <a:r>
              <a:rPr lang="en-US" sz="2400" dirty="0" smtClean="0"/>
              <a:t>Credit Enrollment</a:t>
            </a:r>
            <a:r>
              <a:rPr lang="en-US" sz="2400" dirty="0"/>
              <a:t>: 33,232 (unduplicated)</a:t>
            </a:r>
          </a:p>
        </p:txBody>
      </p:sp>
      <p:sp>
        <p:nvSpPr>
          <p:cNvPr id="7" name="TextBox 1"/>
          <p:cNvSpPr txBox="1">
            <a:spLocks noChangeArrowheads="1"/>
          </p:cNvSpPr>
          <p:nvPr/>
        </p:nvSpPr>
        <p:spPr bwMode="auto">
          <a:xfrm flipH="1">
            <a:off x="161104" y="5867399"/>
            <a:ext cx="82208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800" dirty="0" smtClean="0">
                <a:solidFill>
                  <a:schemeClr val="accent2"/>
                </a:solidFill>
                <a:effectLst>
                  <a:glow rad="25400">
                    <a:schemeClr val="accent5">
                      <a:satMod val="175000"/>
                      <a:alpha val="23000"/>
                    </a:schemeClr>
                  </a:glow>
                  <a:outerShdw blurRad="50800" dist="38100" dir="5400000" algn="t" rotWithShape="0">
                    <a:schemeClr val="bg1">
                      <a:alpha val="40000"/>
                    </a:schemeClr>
                  </a:outerShdw>
                </a:effectLst>
              </a:rPr>
              <a:t>SPC Quick </a:t>
            </a:r>
            <a:r>
              <a:rPr lang="en-US" sz="4800" dirty="0">
                <a:solidFill>
                  <a:schemeClr val="accent2"/>
                </a:solidFill>
                <a:effectLst>
                  <a:glow rad="25400">
                    <a:schemeClr val="accent5">
                      <a:satMod val="175000"/>
                      <a:alpha val="23000"/>
                    </a:schemeClr>
                  </a:glow>
                  <a:outerShdw blurRad="50800" dist="38100" dir="5400000" algn="t" rotWithShape="0">
                    <a:schemeClr val="bg1">
                      <a:alpha val="40000"/>
                    </a:schemeClr>
                  </a:outerShdw>
                </a:effectLst>
              </a:rPr>
              <a:t>Facts</a:t>
            </a:r>
          </a:p>
        </p:txBody>
      </p:sp>
    </p:spTree>
    <p:extLst>
      <p:ext uri="{BB962C8B-B14F-4D97-AF65-F5344CB8AC3E}">
        <p14:creationId xmlns:p14="http://schemas.microsoft.com/office/powerpoint/2010/main" val="594914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55670" y="627543"/>
            <a:ext cx="6203163" cy="5655354"/>
            <a:chOff x="1219200" y="416885"/>
            <a:chExt cx="6309476" cy="5887783"/>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430046" y="206039"/>
              <a:ext cx="5887783" cy="630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01499" y="3900792"/>
              <a:ext cx="2400302" cy="769441"/>
            </a:xfrm>
            <a:prstGeom prst="rect">
              <a:avLst/>
            </a:prstGeom>
            <a:solidFill>
              <a:schemeClr val="bg1"/>
            </a:solidFill>
          </p:spPr>
          <p:txBody>
            <a:bodyPr wrap="square" rtlCol="0">
              <a:spAutoFit/>
            </a:bodyPr>
            <a:lstStyle/>
            <a:p>
              <a:r>
                <a:rPr lang="en-US" sz="4400" spc="-120" dirty="0" smtClean="0">
                  <a:solidFill>
                    <a:schemeClr val="accent2"/>
                  </a:solidFill>
                  <a:latin typeface="Arial Rounded MT Bold" pitchFamily="34" charset="0"/>
                </a:rPr>
                <a:t>Social</a:t>
              </a:r>
              <a:endParaRPr lang="en-US" sz="4400" spc="-120" dirty="0">
                <a:solidFill>
                  <a:schemeClr val="accent2"/>
                </a:solidFill>
                <a:latin typeface="Arial Rounded MT Bold" pitchFamily="34" charset="0"/>
              </a:endParaRPr>
            </a:p>
          </p:txBody>
        </p:sp>
      </p:grpSp>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5</a:t>
            </a:fld>
            <a:endParaRPr lang="en-US" dirty="0"/>
          </a:p>
        </p:txBody>
      </p:sp>
      <p:sp>
        <p:nvSpPr>
          <p:cNvPr id="5" name="TextBox 1"/>
          <p:cNvSpPr txBox="1">
            <a:spLocks noChangeArrowheads="1"/>
          </p:cNvSpPr>
          <p:nvPr/>
        </p:nvSpPr>
        <p:spPr bwMode="auto">
          <a:xfrm flipH="1">
            <a:off x="161106" y="5867399"/>
            <a:ext cx="7992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800" dirty="0" smtClean="0">
                <a:solidFill>
                  <a:srgbClr val="B44702"/>
                </a:solidFill>
                <a:latin typeface="Myriad Pro" pitchFamily="34" charset="0"/>
              </a:rPr>
              <a:t>MOOC</a:t>
            </a:r>
            <a:r>
              <a:rPr lang="en-US" sz="4800" dirty="0">
                <a:solidFill>
                  <a:srgbClr val="B44702"/>
                </a:solidFill>
                <a:latin typeface="Myriad Pro" pitchFamily="34" charset="0"/>
              </a:rPr>
              <a:t> </a:t>
            </a:r>
            <a:r>
              <a:rPr lang="en-US" sz="4800" dirty="0" smtClean="0">
                <a:solidFill>
                  <a:srgbClr val="B44702"/>
                </a:solidFill>
                <a:latin typeface="Myriad Pro" pitchFamily="34" charset="0"/>
              </a:rPr>
              <a:t>Principles</a:t>
            </a:r>
            <a:endParaRPr lang="en-US" sz="4800" dirty="0">
              <a:solidFill>
                <a:srgbClr val="B44702"/>
              </a:solidFill>
              <a:latin typeface="Myriad Pro" pitchFamily="34" charset="0"/>
            </a:endParaRPr>
          </a:p>
        </p:txBody>
      </p:sp>
    </p:spTree>
    <p:extLst>
      <p:ext uri="{BB962C8B-B14F-4D97-AF65-F5344CB8AC3E}">
        <p14:creationId xmlns:p14="http://schemas.microsoft.com/office/powerpoint/2010/main" val="327499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2328C6-2623-4B50-8FB6-77138E872903}" type="slidenum">
              <a:rPr lang="en-US" smtClean="0"/>
              <a:pPr>
                <a:defRPr/>
              </a:pPr>
              <a:t>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912" y="914400"/>
            <a:ext cx="6400800" cy="5658387"/>
          </a:xfrm>
          <a:prstGeom prst="rect">
            <a:avLst/>
          </a:prstGeom>
        </p:spPr>
      </p:pic>
    </p:spTree>
    <p:extLst>
      <p:ext uri="{BB962C8B-B14F-4D97-AF65-F5344CB8AC3E}">
        <p14:creationId xmlns:p14="http://schemas.microsoft.com/office/powerpoint/2010/main" val="647078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2328C6-2623-4B50-8FB6-77138E872903}" type="slidenum">
              <a:rPr lang="en-US" smtClean="0"/>
              <a:pPr>
                <a:defRPr/>
              </a:pPr>
              <a:t>7</a:t>
            </a:fld>
            <a:endParaRPr lang="en-US" dirty="0"/>
          </a:p>
        </p:txBody>
      </p:sp>
      <p:sp>
        <p:nvSpPr>
          <p:cNvPr id="3" name="TextBox 2"/>
          <p:cNvSpPr txBox="1"/>
          <p:nvPr/>
        </p:nvSpPr>
        <p:spPr>
          <a:xfrm>
            <a:off x="467096" y="1250751"/>
            <a:ext cx="7467600" cy="4616648"/>
          </a:xfrm>
          <a:prstGeom prst="rect">
            <a:avLst/>
          </a:prstGeom>
          <a:noFill/>
        </p:spPr>
        <p:txBody>
          <a:bodyPr wrap="square" rtlCol="0">
            <a:spAutoFit/>
          </a:bodyPr>
          <a:lstStyle/>
          <a:p>
            <a:pPr marL="0" indent="0">
              <a:buNone/>
            </a:pPr>
            <a:r>
              <a:rPr lang="en-US" sz="2800" b="1" dirty="0"/>
              <a:t>1004.0961 Credit for online </a:t>
            </a:r>
            <a:r>
              <a:rPr lang="en-US" sz="2800" b="1" dirty="0" smtClean="0"/>
              <a:t>courses</a:t>
            </a:r>
          </a:p>
          <a:p>
            <a:pPr marL="0" indent="0">
              <a:buNone/>
            </a:pPr>
            <a:endParaRPr lang="en-US" sz="1600" b="1" dirty="0"/>
          </a:p>
          <a:p>
            <a:pPr marL="0" indent="0" algn="just">
              <a:buNone/>
            </a:pPr>
            <a:r>
              <a:rPr lang="en-US" sz="2100" i="1" dirty="0"/>
              <a:t>Beginning in the 2015-2016 school year, the State Board of Education and the Board of Governors shall adopt rules that </a:t>
            </a:r>
            <a:r>
              <a:rPr lang="en-US" sz="2100" i="1" dirty="0">
                <a:solidFill>
                  <a:schemeClr val="accent2"/>
                </a:solidFill>
              </a:rPr>
              <a:t>enable students to earn academic credit for online courses, including massive open online courses, prior to initial enrollment at a postsecondary  institution. </a:t>
            </a:r>
            <a:r>
              <a:rPr lang="en-US" sz="2100" i="1" dirty="0"/>
              <a:t>The rules of the State Board of Education and rules  of the Board of Governors must include procedures for credential evaluation and the award of credit, including, but not limited to, recommendations for credit by the American Council on Education; equivalency and alignment of coursework with appropriate courses; course descriptions; type and amount of credit that may be awarded; and transfer of credit.  </a:t>
            </a:r>
          </a:p>
        </p:txBody>
      </p:sp>
      <p:sp>
        <p:nvSpPr>
          <p:cNvPr id="4" name="TextBox 1"/>
          <p:cNvSpPr txBox="1">
            <a:spLocks noChangeArrowheads="1"/>
          </p:cNvSpPr>
          <p:nvPr/>
        </p:nvSpPr>
        <p:spPr bwMode="auto">
          <a:xfrm flipH="1">
            <a:off x="128449" y="5867399"/>
            <a:ext cx="7992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800" dirty="0" smtClean="0">
                <a:solidFill>
                  <a:srgbClr val="B44702"/>
                </a:solidFill>
                <a:latin typeface="Myriad Pro" pitchFamily="34" charset="0"/>
              </a:rPr>
              <a:t>MOOC</a:t>
            </a:r>
            <a:r>
              <a:rPr lang="en-US" sz="4800" dirty="0">
                <a:solidFill>
                  <a:srgbClr val="B44702"/>
                </a:solidFill>
                <a:latin typeface="Myriad Pro" pitchFamily="34" charset="0"/>
              </a:rPr>
              <a:t> </a:t>
            </a:r>
            <a:r>
              <a:rPr lang="en-US" sz="4800" dirty="0" smtClean="0">
                <a:solidFill>
                  <a:srgbClr val="B44702"/>
                </a:solidFill>
                <a:latin typeface="Myriad Pro" pitchFamily="34" charset="0"/>
              </a:rPr>
              <a:t>Legislation - HB 7029</a:t>
            </a:r>
            <a:endParaRPr lang="en-US" sz="4800" dirty="0">
              <a:solidFill>
                <a:srgbClr val="B44702"/>
              </a:solidFill>
              <a:latin typeface="Myriad Pro" pitchFamily="34" charset="0"/>
            </a:endParaRPr>
          </a:p>
        </p:txBody>
      </p:sp>
    </p:spTree>
    <p:extLst>
      <p:ext uri="{BB962C8B-B14F-4D97-AF65-F5344CB8AC3E}">
        <p14:creationId xmlns:p14="http://schemas.microsoft.com/office/powerpoint/2010/main" val="140700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8</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Get Ready for College - Math</a:t>
            </a:r>
            <a:endParaRPr lang="en-US" sz="4000" dirty="0">
              <a:solidFill>
                <a:srgbClr val="B44702"/>
              </a:solidFill>
              <a:latin typeface="Myriad Pro"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352" y="1295400"/>
            <a:ext cx="6781800" cy="4388224"/>
          </a:xfrm>
          <a:prstGeom prst="rect">
            <a:avLst/>
          </a:prstGeom>
        </p:spPr>
      </p:pic>
    </p:spTree>
    <p:extLst>
      <p:ext uri="{BB962C8B-B14F-4D97-AF65-F5344CB8AC3E}">
        <p14:creationId xmlns:p14="http://schemas.microsoft.com/office/powerpoint/2010/main" val="3810990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B6D105-F65D-4C06-90FB-0AE3AC12D8F6}" type="slidenum">
              <a:rPr lang="en-US" smtClean="0"/>
              <a:pPr>
                <a:defRPr/>
              </a:pPr>
              <a:t>9</a:t>
            </a:fld>
            <a:endParaRPr lang="en-US" dirty="0"/>
          </a:p>
        </p:txBody>
      </p:sp>
      <p:sp>
        <p:nvSpPr>
          <p:cNvPr id="5" name="TextBox 1"/>
          <p:cNvSpPr txBox="1">
            <a:spLocks noChangeArrowheads="1"/>
          </p:cNvSpPr>
          <p:nvPr/>
        </p:nvSpPr>
        <p:spPr bwMode="auto">
          <a:xfrm flipH="1">
            <a:off x="161106" y="5867399"/>
            <a:ext cx="79922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4000" dirty="0" smtClean="0">
                <a:solidFill>
                  <a:srgbClr val="B44702"/>
                </a:solidFill>
                <a:latin typeface="Myriad Pro" pitchFamily="34" charset="0"/>
              </a:rPr>
              <a:t>Get Ready for College - Math</a:t>
            </a:r>
            <a:endParaRPr lang="en-US" sz="4000" dirty="0">
              <a:solidFill>
                <a:srgbClr val="B44702"/>
              </a:solidFill>
              <a:latin typeface="Myriad Pro" pitchFamily="34" charset="0"/>
            </a:endParaRPr>
          </a:p>
        </p:txBody>
      </p:sp>
      <p:sp>
        <p:nvSpPr>
          <p:cNvPr id="6" name="Rectangle 5"/>
          <p:cNvSpPr/>
          <p:nvPr/>
        </p:nvSpPr>
        <p:spPr>
          <a:xfrm>
            <a:off x="228600" y="1398282"/>
            <a:ext cx="7848600" cy="4672048"/>
          </a:xfrm>
          <a:prstGeom prst="rect">
            <a:avLst/>
          </a:prstGeom>
        </p:spPr>
        <p:txBody>
          <a:bodyPr wrap="square">
            <a:spAutoFit/>
          </a:bodyPr>
          <a:lstStyle/>
          <a:p>
            <a:pPr marL="457200" indent="-457200" fontAlgn="auto">
              <a:spcBef>
                <a:spcPct val="20000"/>
              </a:spcBef>
              <a:spcAft>
                <a:spcPts val="0"/>
              </a:spcAft>
              <a:buFont typeface="+mj-lt"/>
              <a:buAutoNum type="arabicPeriod"/>
              <a:defRPr/>
            </a:pPr>
            <a:r>
              <a:rPr lang="en-US" sz="2400" dirty="0" smtClean="0">
                <a:latin typeface="+mn-lt"/>
                <a:cs typeface="+mn-cs"/>
              </a:rPr>
              <a:t>Free to anyone</a:t>
            </a:r>
          </a:p>
          <a:p>
            <a:pPr marL="457200" indent="-457200" fontAlgn="auto">
              <a:spcBef>
                <a:spcPct val="20000"/>
              </a:spcBef>
              <a:spcAft>
                <a:spcPts val="0"/>
              </a:spcAft>
              <a:buFont typeface="+mj-lt"/>
              <a:buAutoNum type="arabicPeriod"/>
              <a:defRPr/>
            </a:pPr>
            <a:r>
              <a:rPr lang="en-US" sz="2400" dirty="0" smtClean="0">
                <a:latin typeface="+mn-lt"/>
                <a:cs typeface="+mn-cs"/>
              </a:rPr>
              <a:t>No instructor or facilitator</a:t>
            </a:r>
          </a:p>
          <a:p>
            <a:pPr marL="457200" indent="-457200" fontAlgn="auto">
              <a:spcBef>
                <a:spcPct val="20000"/>
              </a:spcBef>
              <a:spcAft>
                <a:spcPts val="0"/>
              </a:spcAft>
              <a:buFont typeface="+mj-lt"/>
              <a:buAutoNum type="arabicPeriod"/>
              <a:defRPr/>
            </a:pPr>
            <a:r>
              <a:rPr lang="en-US" sz="2400" dirty="0" smtClean="0">
                <a:latin typeface="+mn-lt"/>
                <a:cs typeface="+mn-cs"/>
              </a:rPr>
              <a:t>Self-paced</a:t>
            </a:r>
          </a:p>
          <a:p>
            <a:pPr marL="457200" indent="-457200" fontAlgn="auto">
              <a:spcBef>
                <a:spcPct val="20000"/>
              </a:spcBef>
              <a:spcAft>
                <a:spcPts val="0"/>
              </a:spcAft>
              <a:buFont typeface="+mj-lt"/>
              <a:buAutoNum type="arabicPeriod"/>
              <a:defRPr/>
            </a:pPr>
            <a:r>
              <a:rPr lang="en-US" sz="2400" dirty="0">
                <a:latin typeface="+mn-lt"/>
                <a:cs typeface="+mn-cs"/>
              </a:rPr>
              <a:t>Not intended for instruction</a:t>
            </a:r>
          </a:p>
          <a:p>
            <a:pPr marL="457200" indent="-457200" fontAlgn="auto">
              <a:spcBef>
                <a:spcPct val="20000"/>
              </a:spcBef>
              <a:spcAft>
                <a:spcPts val="0"/>
              </a:spcAft>
              <a:buFont typeface="+mj-lt"/>
              <a:buAutoNum type="arabicPeriod"/>
              <a:defRPr/>
            </a:pPr>
            <a:r>
              <a:rPr lang="en-US" sz="2400" dirty="0" smtClean="0">
                <a:latin typeface="+mn-lt"/>
                <a:cs typeface="+mn-cs"/>
              </a:rPr>
              <a:t>Students may be referred as an option for </a:t>
            </a:r>
            <a:r>
              <a:rPr lang="en-US" sz="2400" dirty="0">
                <a:latin typeface="+mn-lt"/>
                <a:cs typeface="+mn-cs"/>
              </a:rPr>
              <a:t>placement </a:t>
            </a:r>
            <a:r>
              <a:rPr lang="en-US" sz="2400" dirty="0" smtClean="0">
                <a:latin typeface="+mn-lt"/>
                <a:cs typeface="+mn-cs"/>
              </a:rPr>
              <a:t>test remediation</a:t>
            </a:r>
          </a:p>
          <a:p>
            <a:pPr marL="457200" indent="-457200" fontAlgn="auto">
              <a:spcBef>
                <a:spcPct val="20000"/>
              </a:spcBef>
              <a:spcAft>
                <a:spcPts val="0"/>
              </a:spcAft>
              <a:buFont typeface="+mj-lt"/>
              <a:buAutoNum type="arabicPeriod"/>
              <a:defRPr/>
            </a:pPr>
            <a:r>
              <a:rPr lang="en-US" sz="2400" dirty="0">
                <a:latin typeface="+mn-lt"/>
                <a:cs typeface="+mn-cs"/>
              </a:rPr>
              <a:t>S</a:t>
            </a:r>
            <a:r>
              <a:rPr lang="en-US" sz="2400" dirty="0" smtClean="0">
                <a:latin typeface="+mn-lt"/>
                <a:cs typeface="+mn-cs"/>
              </a:rPr>
              <a:t>tudents may use as a refresher if they have not had math in a few years</a:t>
            </a:r>
          </a:p>
          <a:p>
            <a:pPr marL="457200" indent="-457200" fontAlgn="auto">
              <a:spcBef>
                <a:spcPct val="20000"/>
              </a:spcBef>
              <a:spcAft>
                <a:spcPts val="0"/>
              </a:spcAft>
              <a:buFont typeface="+mj-lt"/>
              <a:buAutoNum type="arabicPeriod"/>
              <a:defRPr/>
            </a:pPr>
            <a:r>
              <a:rPr lang="en-US" sz="2400" dirty="0" smtClean="0">
                <a:latin typeface="+mn-lt"/>
                <a:cs typeface="+mn-cs"/>
              </a:rPr>
              <a:t>Learning certified through successful completion of placement test</a:t>
            </a:r>
          </a:p>
          <a:p>
            <a:pPr marL="457200" indent="-457200" fontAlgn="auto">
              <a:spcBef>
                <a:spcPct val="20000"/>
              </a:spcBef>
              <a:spcAft>
                <a:spcPts val="0"/>
              </a:spcAft>
              <a:buFont typeface="+mj-lt"/>
              <a:buAutoNum type="arabicPeriod"/>
              <a:defRPr/>
            </a:pPr>
            <a:endParaRPr lang="en-US" sz="2400" dirty="0">
              <a:latin typeface="+mn-lt"/>
              <a:cs typeface="+mn-cs"/>
            </a:endParaRPr>
          </a:p>
        </p:txBody>
      </p:sp>
    </p:spTree>
    <p:extLst>
      <p:ext uri="{BB962C8B-B14F-4D97-AF65-F5344CB8AC3E}">
        <p14:creationId xmlns:p14="http://schemas.microsoft.com/office/powerpoint/2010/main" val="80835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1F497D"/>
      </a:dk1>
      <a:lt1>
        <a:sysClr val="window" lastClr="FFFFFF"/>
      </a:lt1>
      <a:dk2>
        <a:srgbClr val="1F497D"/>
      </a:dk2>
      <a:lt2>
        <a:srgbClr val="EEECE1"/>
      </a:lt2>
      <a:accent1>
        <a:srgbClr val="455E89"/>
      </a:accent1>
      <a:accent2>
        <a:srgbClr val="B44702"/>
      </a:accent2>
      <a:accent3>
        <a:srgbClr val="90AD3E"/>
      </a:accent3>
      <a:accent4>
        <a:srgbClr val="002395"/>
      </a:accent4>
      <a:accent5>
        <a:srgbClr val="FFFFFF"/>
      </a:accent5>
      <a:accent6>
        <a:srgbClr val="FFFFFF"/>
      </a:accent6>
      <a:hlink>
        <a:srgbClr val="FFFFFF"/>
      </a:hlink>
      <a:folHlink>
        <a:srgbClr val="FFFFFF"/>
      </a:folHlink>
    </a:clrScheme>
    <a:fontScheme name="SPC Fonts">
      <a:majorFont>
        <a:latin typeface="Myriad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F2165E-5FCD-4862-8BF6-9F12216C6617}">
  <ds:schemaRefs>
    <ds:schemaRef ds:uri="http://schemas.microsoft.com/sharepoint/v3/contenttype/forms"/>
  </ds:schemaRefs>
</ds:datastoreItem>
</file>

<file path=customXml/itemProps2.xml><?xml version="1.0" encoding="utf-8"?>
<ds:datastoreItem xmlns:ds="http://schemas.openxmlformats.org/officeDocument/2006/customXml" ds:itemID="{22B396E8-4583-4FD4-85C6-8C3531185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008723-40E1-4A30-803C-4D69C9213173}">
  <ds:schemaRefs>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3030</TotalTime>
  <Words>1305</Words>
  <Application>Microsoft Office PowerPoint</Application>
  <PresentationFormat>On-screen Show (4:3)</PresentationFormat>
  <Paragraphs>202</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Get Ready for College – Math:  A MOOC Designed for Remediation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Jesse Coraggio</cp:lastModifiedBy>
  <cp:revision>325</cp:revision>
  <cp:lastPrinted>2013-01-19T14:11:32Z</cp:lastPrinted>
  <dcterms:created xsi:type="dcterms:W3CDTF">2012-07-27T12:24:22Z</dcterms:created>
  <dcterms:modified xsi:type="dcterms:W3CDTF">2013-06-19T20:37:00Z</dcterms:modified>
</cp:coreProperties>
</file>