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5" r:id="rId3"/>
    <p:sldId id="266" r:id="rId4"/>
    <p:sldId id="270" r:id="rId5"/>
    <p:sldId id="262" r:id="rId6"/>
    <p:sldId id="280" r:id="rId7"/>
    <p:sldId id="279" r:id="rId8"/>
    <p:sldId id="257" r:id="rId9"/>
    <p:sldId id="278" r:id="rId10"/>
    <p:sldId id="272" r:id="rId11"/>
    <p:sldId id="273" r:id="rId12"/>
    <p:sldId id="268" r:id="rId13"/>
    <p:sldId id="263" r:id="rId14"/>
    <p:sldId id="277" r:id="rId15"/>
    <p:sldId id="264" r:id="rId16"/>
  </p:sldIdLst>
  <p:sldSz cx="12179300" cy="9134475" type="ledger"/>
  <p:notesSz cx="6858000" cy="9144000"/>
  <p:defaultTextStyle>
    <a:defPPr>
      <a:defRPr lang="en-US"/>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66"/>
    <a:srgbClr val="F3E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595" autoAdjust="0"/>
  </p:normalViewPr>
  <p:slideViewPr>
    <p:cSldViewPr showGuides="1">
      <p:cViewPr varScale="1">
        <p:scale>
          <a:sx n="52" d="100"/>
          <a:sy n="52" d="100"/>
        </p:scale>
        <p:origin x="-528" y="-102"/>
      </p:cViewPr>
      <p:guideLst>
        <p:guide orient="horz" pos="2877"/>
        <p:guide pos="3836"/>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C46F8-5047-4B0B-98CA-521623C649A0}" type="datetimeFigureOut">
              <a:rPr lang="en-US" smtClean="0"/>
              <a:pPr/>
              <a:t>6/21/2013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BD83D-1C62-43EE-802E-6EA8B2C2FD8B}" type="slidenum">
              <a:rPr lang="en-US" smtClean="0"/>
              <a:pPr/>
              <a:t>‹#›</a:t>
            </a:fld>
            <a:endParaRPr lang="en-US"/>
          </a:p>
        </p:txBody>
      </p:sp>
    </p:spTree>
    <p:extLst>
      <p:ext uri="{BB962C8B-B14F-4D97-AF65-F5344CB8AC3E}">
        <p14:creationId xmlns:p14="http://schemas.microsoft.com/office/powerpoint/2010/main" val="193266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2837608"/>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1F2CB-0DDC-4239-A2AE-AA7130495CE5}"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1F2CB-0DDC-4239-A2AE-AA7130495CE5}"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3"/>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3"/>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1F2CB-0DDC-4239-A2AE-AA7130495CE5}"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1F2CB-0DDC-4239-A2AE-AA7130495CE5}"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1" y="5869747"/>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1" y="3871581"/>
            <a:ext cx="10352405" cy="1998166"/>
          </a:xfrm>
        </p:spPr>
        <p:txBody>
          <a:bodyPr anchor="b"/>
          <a:lstStyle>
            <a:lvl1pPr marL="0" indent="0">
              <a:buNone/>
              <a:defRPr sz="2700">
                <a:solidFill>
                  <a:schemeClr val="tx1">
                    <a:tint val="75000"/>
                  </a:schemeClr>
                </a:solidFill>
              </a:defRPr>
            </a:lvl1pPr>
            <a:lvl2pPr marL="608945" indent="0">
              <a:buNone/>
              <a:defRPr sz="2400">
                <a:solidFill>
                  <a:schemeClr val="tx1">
                    <a:tint val="75000"/>
                  </a:schemeClr>
                </a:solidFill>
              </a:defRPr>
            </a:lvl2pPr>
            <a:lvl3pPr marL="1217889" indent="0">
              <a:buNone/>
              <a:defRPr sz="2100">
                <a:solidFill>
                  <a:schemeClr val="tx1">
                    <a:tint val="75000"/>
                  </a:schemeClr>
                </a:solidFill>
              </a:defRPr>
            </a:lvl3pPr>
            <a:lvl4pPr marL="1826834" indent="0">
              <a:buNone/>
              <a:defRPr sz="1900">
                <a:solidFill>
                  <a:schemeClr val="tx1">
                    <a:tint val="75000"/>
                  </a:schemeClr>
                </a:solidFill>
              </a:defRPr>
            </a:lvl4pPr>
            <a:lvl5pPr marL="2435779" indent="0">
              <a:buNone/>
              <a:defRPr sz="1900">
                <a:solidFill>
                  <a:schemeClr val="tx1">
                    <a:tint val="75000"/>
                  </a:schemeClr>
                </a:solidFill>
              </a:defRPr>
            </a:lvl5pPr>
            <a:lvl6pPr marL="3044723" indent="0">
              <a:buNone/>
              <a:defRPr sz="1900">
                <a:solidFill>
                  <a:schemeClr val="tx1">
                    <a:tint val="75000"/>
                  </a:schemeClr>
                </a:solidFill>
              </a:defRPr>
            </a:lvl6pPr>
            <a:lvl7pPr marL="3653668" indent="0">
              <a:buNone/>
              <a:defRPr sz="1900">
                <a:solidFill>
                  <a:schemeClr val="tx1">
                    <a:tint val="75000"/>
                  </a:schemeClr>
                </a:solidFill>
              </a:defRPr>
            </a:lvl7pPr>
            <a:lvl8pPr marL="4262613" indent="0">
              <a:buNone/>
              <a:defRPr sz="1900">
                <a:solidFill>
                  <a:schemeClr val="tx1">
                    <a:tint val="75000"/>
                  </a:schemeClr>
                </a:solidFill>
              </a:defRPr>
            </a:lvl8pPr>
            <a:lvl9pPr marL="487155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1F2CB-0DDC-4239-A2AE-AA7130495CE5}" type="datetimeFigureOut">
              <a:rPr lang="en-US" smtClean="0"/>
              <a:pPr/>
              <a:t>6/21/2013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78"/>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78"/>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1F2CB-0DDC-4239-A2AE-AA7130495CE5}" type="datetimeFigureOut">
              <a:rPr lang="en-US" smtClean="0"/>
              <a:pPr/>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5"/>
            <a:ext cx="5381306" cy="852127"/>
          </a:xfrm>
        </p:spPr>
        <p:txBody>
          <a:bodyPr anchor="b"/>
          <a:lstStyle>
            <a:lvl1pPr marL="0" indent="0">
              <a:buNone/>
              <a:defRPr sz="32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6" y="2044685"/>
            <a:ext cx="5383420" cy="852127"/>
          </a:xfrm>
        </p:spPr>
        <p:txBody>
          <a:bodyPr anchor="b"/>
          <a:lstStyle>
            <a:lvl1pPr marL="0" indent="0">
              <a:buNone/>
              <a:defRPr sz="32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6"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1F2CB-0DDC-4239-A2AE-AA7130495CE5}" type="datetimeFigureOut">
              <a:rPr lang="en-US" smtClean="0"/>
              <a:pPr/>
              <a:t>6/21/2013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1F2CB-0DDC-4239-A2AE-AA7130495CE5}" type="datetimeFigureOut">
              <a:rPr lang="en-US" smtClean="0"/>
              <a:pPr/>
              <a:t>6/21/2013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1F2CB-0DDC-4239-A2AE-AA7130495CE5}" type="datetimeFigureOut">
              <a:rPr lang="en-US" smtClean="0"/>
              <a:pPr/>
              <a:t>6/21/2013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6"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8" y="363688"/>
            <a:ext cx="6808567"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6" y="1911474"/>
            <a:ext cx="4006906" cy="6248235"/>
          </a:xfrm>
        </p:spPr>
        <p:txBody>
          <a:bodyPr/>
          <a:lstStyle>
            <a:lvl1pPr marL="0" indent="0">
              <a:buNone/>
              <a:defRPr sz="19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1F2CB-0DDC-4239-A2AE-AA7130495CE5}" type="datetimeFigureOut">
              <a:rPr lang="en-US" smtClean="0"/>
              <a:pPr/>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endParaRPr lang="en-US"/>
          </a:p>
        </p:txBody>
      </p:sp>
      <p:sp>
        <p:nvSpPr>
          <p:cNvPr id="4" name="Text Placeholder 3"/>
          <p:cNvSpPr>
            <a:spLocks noGrp="1"/>
          </p:cNvSpPr>
          <p:nvPr>
            <p:ph type="body" sz="half" idx="2"/>
          </p:nvPr>
        </p:nvSpPr>
        <p:spPr>
          <a:xfrm>
            <a:off x="2387228" y="7148996"/>
            <a:ext cx="7307580" cy="1072031"/>
          </a:xfrm>
        </p:spPr>
        <p:txBody>
          <a:bodyPr/>
          <a:lstStyle>
            <a:lvl1pPr marL="0" indent="0">
              <a:buNone/>
              <a:defRPr sz="19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1F2CB-0DDC-4239-A2AE-AA7130495CE5}" type="datetimeFigureOut">
              <a:rPr lang="en-US" smtClean="0"/>
              <a:pPr/>
              <a:t>6/21/2013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57EE8-2CCC-4318-A9F2-A5ED668FA1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2"/>
            <a:ext cx="10961370" cy="1522413"/>
          </a:xfrm>
          <a:prstGeom prst="rect">
            <a:avLst/>
          </a:prstGeom>
        </p:spPr>
        <p:txBody>
          <a:bodyPr vert="horz" lIns="121789" tIns="60894" rIns="121789" bIns="608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78"/>
            <a:ext cx="10961370" cy="6028331"/>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5" y="8466306"/>
            <a:ext cx="2841837" cy="486326"/>
          </a:xfrm>
          <a:prstGeom prst="rect">
            <a:avLst/>
          </a:prstGeom>
        </p:spPr>
        <p:txBody>
          <a:bodyPr vert="horz" lIns="121789" tIns="60894" rIns="121789" bIns="60894" rtlCol="0" anchor="ctr"/>
          <a:lstStyle>
            <a:lvl1pPr algn="l">
              <a:defRPr sz="1600">
                <a:solidFill>
                  <a:schemeClr val="tx1">
                    <a:tint val="75000"/>
                  </a:schemeClr>
                </a:solidFill>
              </a:defRPr>
            </a:lvl1pPr>
          </a:lstStyle>
          <a:p>
            <a:fld id="{D251F2CB-0DDC-4239-A2AE-AA7130495CE5}" type="datetimeFigureOut">
              <a:rPr lang="en-US" smtClean="0"/>
              <a:pPr/>
              <a:t>6/21/2013</a:t>
            </a:fld>
            <a:endParaRPr lang="en-US"/>
          </a:p>
        </p:txBody>
      </p:sp>
      <p:sp>
        <p:nvSpPr>
          <p:cNvPr id="5" name="Footer Placeholder 4"/>
          <p:cNvSpPr>
            <a:spLocks noGrp="1"/>
          </p:cNvSpPr>
          <p:nvPr>
            <p:ph type="ftr" sz="quarter" idx="3"/>
          </p:nvPr>
        </p:nvSpPr>
        <p:spPr>
          <a:xfrm>
            <a:off x="4161261" y="8466306"/>
            <a:ext cx="3856778" cy="486326"/>
          </a:xfrm>
          <a:prstGeom prst="rect">
            <a:avLst/>
          </a:prstGeom>
        </p:spPr>
        <p:txBody>
          <a:bodyPr vert="horz" lIns="121789" tIns="60894" rIns="121789" bIns="60894"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28498" y="8466306"/>
            <a:ext cx="2841837" cy="486326"/>
          </a:xfrm>
          <a:prstGeom prst="rect">
            <a:avLst/>
          </a:prstGeom>
        </p:spPr>
        <p:txBody>
          <a:bodyPr vert="horz" lIns="121789" tIns="60894" rIns="121789" bIns="60894" rtlCol="0" anchor="ctr"/>
          <a:lstStyle>
            <a:lvl1pPr algn="r">
              <a:defRPr sz="1600">
                <a:solidFill>
                  <a:schemeClr val="tx1">
                    <a:tint val="75000"/>
                  </a:schemeClr>
                </a:solidFill>
              </a:defRPr>
            </a:lvl1pPr>
          </a:lstStyle>
          <a:p>
            <a:fld id="{DAA57EE8-2CCC-4318-A9F2-A5ED668FA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7889" rtl="0" eaLnBrk="1" latinLnBrk="0" hangingPunct="1">
        <a:spcBef>
          <a:spcPct val="0"/>
        </a:spcBef>
        <a:buNone/>
        <a:defRPr sz="5900" kern="1200">
          <a:solidFill>
            <a:schemeClr val="tx1"/>
          </a:solidFill>
          <a:latin typeface="+mj-lt"/>
          <a:ea typeface="+mj-ea"/>
          <a:cs typeface="+mj-cs"/>
        </a:defRPr>
      </a:lvl1pPr>
    </p:titleStyle>
    <p:bodyStyle>
      <a:lvl1pPr marL="456709" indent="-456709" algn="l" defTabSz="121788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535" indent="-380590" algn="l" defTabSz="121788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362" indent="-304472" algn="l" defTabSz="121788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306"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0251"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9196"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140"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085"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030" indent="-304472" algn="l" defTabSz="121788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448" y="1146858"/>
            <a:ext cx="10352405" cy="3528391"/>
          </a:xfrm>
        </p:spPr>
        <p:txBody>
          <a:bodyPr>
            <a:normAutofit/>
          </a:bodyPr>
          <a:lstStyle/>
          <a:p>
            <a:r>
              <a:rPr lang="en-US" sz="6600" b="1" dirty="0" smtClean="0">
                <a:solidFill>
                  <a:schemeClr val="accent6">
                    <a:lumMod val="75000"/>
                  </a:schemeClr>
                </a:solidFill>
                <a:effectLst>
                  <a:outerShdw blurRad="38100" dist="38100" dir="2700000" algn="tl">
                    <a:srgbClr val="000000">
                      <a:alpha val="43137"/>
                    </a:srgbClr>
                  </a:outerShdw>
                </a:effectLst>
              </a:rPr>
              <a:t>Mapping</a:t>
            </a:r>
            <a:br>
              <a:rPr lang="en-US" sz="6600" b="1" dirty="0" smtClean="0">
                <a:solidFill>
                  <a:schemeClr val="accent6">
                    <a:lumMod val="75000"/>
                  </a:schemeClr>
                </a:solidFill>
                <a:effectLst>
                  <a:outerShdw blurRad="38100" dist="38100" dir="2700000" algn="tl">
                    <a:srgbClr val="000000">
                      <a:alpha val="43137"/>
                    </a:srgbClr>
                  </a:outerShdw>
                </a:effectLst>
              </a:rPr>
            </a:br>
            <a:r>
              <a:rPr lang="en-US" sz="6600" b="1" dirty="0" smtClean="0">
                <a:solidFill>
                  <a:schemeClr val="accent6">
                    <a:lumMod val="75000"/>
                  </a:schemeClr>
                </a:solidFill>
                <a:effectLst>
                  <a:outerShdw blurRad="38100" dist="38100" dir="2700000" algn="tl">
                    <a:srgbClr val="000000">
                      <a:alpha val="43137"/>
                    </a:srgbClr>
                  </a:outerShdw>
                </a:effectLst>
              </a:rPr>
              <a:t>Program Learning Outcomes</a:t>
            </a:r>
            <a:br>
              <a:rPr lang="en-US" sz="6600" b="1" dirty="0" smtClean="0">
                <a:solidFill>
                  <a:schemeClr val="accent6">
                    <a:lumMod val="75000"/>
                  </a:schemeClr>
                </a:solidFill>
                <a:effectLst>
                  <a:outerShdw blurRad="38100" dist="38100" dir="2700000" algn="tl">
                    <a:srgbClr val="000000">
                      <a:alpha val="43137"/>
                    </a:srgbClr>
                  </a:outerShdw>
                </a:effectLst>
              </a:rPr>
            </a:br>
            <a:r>
              <a:rPr lang="en-US" sz="6600" b="1" dirty="0" smtClean="0">
                <a:solidFill>
                  <a:schemeClr val="accent6">
                    <a:lumMod val="75000"/>
                  </a:schemeClr>
                </a:solidFill>
                <a:effectLst>
                  <a:outerShdw blurRad="38100" dist="38100" dir="2700000" algn="tl">
                    <a:srgbClr val="000000">
                      <a:alpha val="43137"/>
                    </a:srgbClr>
                  </a:outerShdw>
                </a:effectLst>
              </a:rPr>
              <a:t>to Curriculum</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905074" y="5536093"/>
            <a:ext cx="10549172" cy="1200329"/>
          </a:xfrm>
          <a:prstGeom prst="rect">
            <a:avLst/>
          </a:prstGeom>
          <a:noFill/>
        </p:spPr>
        <p:txBody>
          <a:bodyPr wrap="square" rtlCol="0">
            <a:spAutoFit/>
          </a:bodyPr>
          <a:lstStyle/>
          <a:p>
            <a:pPr algn="ctr"/>
            <a:r>
              <a:rPr lang="en-US" sz="3600" b="1" i="1" dirty="0" smtClean="0">
                <a:solidFill>
                  <a:schemeClr val="bg1"/>
                </a:solidFill>
                <a:latin typeface="+mj-lt"/>
              </a:rPr>
              <a:t>Presentation to State Assessment </a:t>
            </a:r>
            <a:r>
              <a:rPr lang="en-US" sz="3600" b="1" i="1" dirty="0" smtClean="0">
                <a:solidFill>
                  <a:schemeClr val="bg1"/>
                </a:solidFill>
                <a:latin typeface="+mj-lt"/>
              </a:rPr>
              <a:t>Meeting</a:t>
            </a:r>
            <a:endParaRPr lang="en-US" sz="3600" b="1" i="1" dirty="0" smtClean="0">
              <a:solidFill>
                <a:schemeClr val="bg1"/>
              </a:solidFill>
              <a:latin typeface="+mj-lt"/>
            </a:endParaRPr>
          </a:p>
          <a:p>
            <a:pPr algn="ctr"/>
            <a:r>
              <a:rPr lang="en-US" sz="3600" b="1" i="1" dirty="0" smtClean="0">
                <a:solidFill>
                  <a:schemeClr val="bg1"/>
                </a:solidFill>
                <a:latin typeface="+mj-lt"/>
              </a:rPr>
              <a:t>June 21, 2013</a:t>
            </a:r>
            <a:endParaRPr lang="en-US" sz="3600" b="1" i="1" dirty="0">
              <a:solidFill>
                <a:schemeClr val="bg1"/>
              </a:solidFill>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441" y="7300289"/>
            <a:ext cx="3657600" cy="975360"/>
          </a:xfrm>
          <a:prstGeom prst="rect">
            <a:avLst/>
          </a:prstGeom>
        </p:spPr>
      </p:pic>
      <p:sp>
        <p:nvSpPr>
          <p:cNvPr id="7" name="TextBox 6"/>
          <p:cNvSpPr txBox="1"/>
          <p:nvPr/>
        </p:nvSpPr>
        <p:spPr>
          <a:xfrm>
            <a:off x="5606877" y="7339545"/>
            <a:ext cx="5163293" cy="954107"/>
          </a:xfrm>
          <a:prstGeom prst="rect">
            <a:avLst/>
          </a:prstGeom>
          <a:noFill/>
        </p:spPr>
        <p:txBody>
          <a:bodyPr wrap="none" rtlCol="0">
            <a:spAutoFit/>
          </a:bodyPr>
          <a:lstStyle/>
          <a:p>
            <a:r>
              <a:rPr lang="en-US" sz="2800" b="1" dirty="0" smtClean="0">
                <a:solidFill>
                  <a:schemeClr val="bg1"/>
                </a:solidFill>
                <a:effectLst>
                  <a:innerShdw blurRad="63500" dist="50800" dir="2700000">
                    <a:prstClr val="black">
                      <a:alpha val="50000"/>
                    </a:prstClr>
                  </a:innerShdw>
                </a:effectLst>
              </a:rPr>
              <a:t>Andrew Ray</a:t>
            </a:r>
          </a:p>
          <a:p>
            <a:r>
              <a:rPr lang="en-US" sz="2800" b="1" dirty="0" smtClean="0">
                <a:solidFill>
                  <a:schemeClr val="bg1"/>
                </a:solidFill>
                <a:effectLst>
                  <a:innerShdw blurRad="63500" dist="50800" dir="2700000">
                    <a:prstClr val="black">
                      <a:alpha val="50000"/>
                    </a:prstClr>
                  </a:innerShdw>
                </a:effectLst>
              </a:rPr>
              <a:t>Program Chair – BCT, CSET &amp; DDT</a:t>
            </a:r>
            <a:endParaRPr lang="en-US" sz="2800" b="1" dirty="0">
              <a:solidFill>
                <a:schemeClr val="bg1"/>
              </a:solidFill>
              <a:effectLst>
                <a:innerShdw blurRad="63500" dist="50800" dir="2700000">
                  <a:prstClr val="black">
                    <a:alpha val="50000"/>
                  </a:prst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01" y="1326877"/>
            <a:ext cx="11761829" cy="7596844"/>
          </a:xfrm>
          <a:prstGeom prst="rect">
            <a:avLst/>
          </a:prstGeom>
        </p:spPr>
      </p:pic>
    </p:spTree>
    <p:extLst>
      <p:ext uri="{BB962C8B-B14F-4D97-AF65-F5344CB8AC3E}">
        <p14:creationId xmlns:p14="http://schemas.microsoft.com/office/powerpoint/2010/main" val="1935745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15" y="827508"/>
            <a:ext cx="11869195" cy="7880189"/>
          </a:xfrm>
          <a:prstGeom prst="rect">
            <a:avLst/>
          </a:prstGeom>
        </p:spPr>
      </p:pic>
    </p:spTree>
    <p:extLst>
      <p:ext uri="{BB962C8B-B14F-4D97-AF65-F5344CB8AC3E}">
        <p14:creationId xmlns:p14="http://schemas.microsoft.com/office/powerpoint/2010/main" val="2169054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is a good Rubric?</a:t>
            </a:r>
            <a:endParaRPr lang="en-US" dirty="0">
              <a:solidFill>
                <a:schemeClr val="bg1"/>
              </a:solidFill>
            </a:endParaRPr>
          </a:p>
        </p:txBody>
      </p:sp>
      <p:sp>
        <p:nvSpPr>
          <p:cNvPr id="3" name="Content Placeholder 2"/>
          <p:cNvSpPr>
            <a:spLocks noGrp="1"/>
          </p:cNvSpPr>
          <p:nvPr>
            <p:ph idx="1"/>
          </p:nvPr>
        </p:nvSpPr>
        <p:spPr>
          <a:xfrm>
            <a:off x="608965" y="2131378"/>
            <a:ext cx="10961370" cy="6108267"/>
          </a:xfrm>
        </p:spPr>
        <p:txBody>
          <a:bodyPr/>
          <a:lstStyle/>
          <a:p>
            <a:r>
              <a:rPr lang="en-US" dirty="0" smtClean="0">
                <a:solidFill>
                  <a:schemeClr val="bg1"/>
                </a:solidFill>
              </a:rPr>
              <a:t>Clear, concise, specific description of student performance levels; preferably ONE page</a:t>
            </a:r>
          </a:p>
          <a:p>
            <a:endParaRPr lang="en-US" dirty="0" smtClean="0">
              <a:solidFill>
                <a:schemeClr val="bg1"/>
              </a:solidFill>
            </a:endParaRPr>
          </a:p>
          <a:p>
            <a:r>
              <a:rPr lang="en-US" dirty="0" smtClean="0">
                <a:solidFill>
                  <a:schemeClr val="bg1"/>
                </a:solidFill>
              </a:rPr>
              <a:t>Must address stated Learning Outcomes</a:t>
            </a:r>
          </a:p>
          <a:p>
            <a:endParaRPr lang="en-US" dirty="0" smtClean="0">
              <a:solidFill>
                <a:schemeClr val="bg1"/>
              </a:solidFill>
            </a:endParaRPr>
          </a:p>
          <a:p>
            <a:r>
              <a:rPr lang="en-US" dirty="0" smtClean="0">
                <a:solidFill>
                  <a:schemeClr val="bg1"/>
                </a:solidFill>
              </a:rPr>
              <a:t>Apply your favorite acronym</a:t>
            </a:r>
          </a:p>
          <a:p>
            <a:pPr lvl="1"/>
            <a:r>
              <a:rPr lang="en-US" dirty="0" smtClean="0">
                <a:solidFill>
                  <a:schemeClr val="bg1"/>
                </a:solidFill>
              </a:rPr>
              <a:t>KISS (Keep </a:t>
            </a:r>
            <a:r>
              <a:rPr lang="en-US" dirty="0">
                <a:solidFill>
                  <a:schemeClr val="bg1"/>
                </a:solidFill>
              </a:rPr>
              <a:t>I</a:t>
            </a:r>
            <a:r>
              <a:rPr lang="en-US" dirty="0" smtClean="0">
                <a:solidFill>
                  <a:schemeClr val="bg1"/>
                </a:solidFill>
              </a:rPr>
              <a:t>t </a:t>
            </a:r>
            <a:r>
              <a:rPr lang="en-US" dirty="0">
                <a:solidFill>
                  <a:schemeClr val="bg1"/>
                </a:solidFill>
              </a:rPr>
              <a:t>S</a:t>
            </a:r>
            <a:r>
              <a:rPr lang="en-US" dirty="0" smtClean="0">
                <a:solidFill>
                  <a:schemeClr val="bg1"/>
                </a:solidFill>
              </a:rPr>
              <a:t>imple Stupid)</a:t>
            </a:r>
          </a:p>
          <a:p>
            <a:pPr lvl="1"/>
            <a:r>
              <a:rPr lang="en-US" dirty="0" smtClean="0">
                <a:solidFill>
                  <a:schemeClr val="bg1"/>
                </a:solidFill>
              </a:rPr>
              <a:t>SPAM (Simple, Practical, Achievable, Measureable)</a:t>
            </a:r>
          </a:p>
          <a:p>
            <a:pPr marL="608945" lvl="1" indent="0">
              <a:buNone/>
            </a:pPr>
            <a:endParaRPr lang="en-US" dirty="0" smtClean="0">
              <a:solidFill>
                <a:schemeClr val="bg1"/>
              </a:solidFill>
            </a:endParaRPr>
          </a:p>
        </p:txBody>
      </p:sp>
    </p:spTree>
    <p:extLst>
      <p:ext uri="{BB962C8B-B14F-4D97-AF65-F5344CB8AC3E}">
        <p14:creationId xmlns:p14="http://schemas.microsoft.com/office/powerpoint/2010/main" val="379711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79300" cy="9134475"/>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aphicFrame>
        <p:nvGraphicFramePr>
          <p:cNvPr id="12" name="Table 11"/>
          <p:cNvGraphicFramePr>
            <a:graphicFrameLocks noGrp="1"/>
          </p:cNvGraphicFramePr>
          <p:nvPr/>
        </p:nvGraphicFramePr>
        <p:xfrm>
          <a:off x="0" y="0"/>
          <a:ext cx="12179300" cy="9214108"/>
        </p:xfrm>
        <a:graphic>
          <a:graphicData uri="http://schemas.openxmlformats.org/drawingml/2006/table">
            <a:tbl>
              <a:tblPr/>
              <a:tblGrid>
                <a:gridCol w="2974221"/>
                <a:gridCol w="2200316"/>
                <a:gridCol w="2207903"/>
                <a:gridCol w="2398430"/>
                <a:gridCol w="2398430"/>
              </a:tblGrid>
              <a:tr h="340991">
                <a:tc gridSpan="5">
                  <a:txBody>
                    <a:bodyPr/>
                    <a:lstStyle/>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dirty="0">
                          <a:latin typeface="Arial" pitchFamily="34" charset="0"/>
                          <a:ea typeface="Times New Roman"/>
                          <a:cs typeface="Arial" pitchFamily="34" charset="0"/>
                        </a:rPr>
                        <a:t>Rubric for Evaluating Final Design Project – TAR 2033C Architectural Design (BCT)</a:t>
                      </a:r>
                      <a:endParaRPr lang="en-US" sz="1400" dirty="0">
                        <a:latin typeface="Arial" pitchFamily="34" charset="0"/>
                        <a:ea typeface="Times New Roman"/>
                        <a:cs typeface="Arial" pitchFamily="34" charset="0"/>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9152">
                <a:tc rowSpan="2">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1400">
                        <a:latin typeface="Calibri"/>
                        <a:ea typeface="Times New Roman"/>
                        <a:cs typeface="Times New Roman"/>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Program Learning Outcomes Addressed and Project Criteria</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Levels of Achievement</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65699">
                <a:tc vMerge="1">
                  <a:txBody>
                    <a:bodyPr/>
                    <a:lstStyle/>
                    <a:p>
                      <a:endParaRPr lang="en-US"/>
                    </a:p>
                  </a:txBody>
                  <a:tcPr/>
                </a:tc>
                <a:tc>
                  <a:txBody>
                    <a:bodyPr/>
                    <a:lstStyle/>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Beginning</a:t>
                      </a:r>
                      <a:endParaRPr lang="en-US" sz="1400">
                        <a:latin typeface="Calibri"/>
                        <a:ea typeface="Times New Roman"/>
                        <a:cs typeface="Times New Roman"/>
                      </a:endParaRPr>
                    </a:p>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1</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Developing</a:t>
                      </a:r>
                      <a:endParaRPr lang="en-US" sz="1400">
                        <a:latin typeface="Calibri"/>
                        <a:ea typeface="Times New Roman"/>
                        <a:cs typeface="Times New Roman"/>
                      </a:endParaRPr>
                    </a:p>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2</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Competent</a:t>
                      </a:r>
                      <a:endParaRPr lang="en-US" sz="1400">
                        <a:latin typeface="Calibri"/>
                        <a:ea typeface="Times New Roman"/>
                        <a:cs typeface="Times New Roman"/>
                      </a:endParaRPr>
                    </a:p>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3</a:t>
                      </a:r>
                      <a:endParaRPr lang="en-US" sz="140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Accomplished</a:t>
                      </a:r>
                      <a:endParaRPr lang="en-US" sz="1400">
                        <a:latin typeface="Calibri"/>
                        <a:ea typeface="Times New Roman"/>
                        <a:cs typeface="Times New Roman"/>
                      </a:endParaRPr>
                    </a:p>
                    <a:p>
                      <a:pPr marL="0" marR="0" algn="ctr">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b="1">
                          <a:latin typeface="Times New Roman"/>
                          <a:ea typeface="Times New Roman"/>
                          <a:cs typeface="Times New Roman"/>
                        </a:rPr>
                        <a:t>4</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914">
                <a:tc>
                  <a:txBody>
                    <a:bodyPr/>
                    <a:lstStyle/>
                    <a:p>
                      <a:pPr>
                        <a:lnSpc>
                          <a:spcPct val="115000"/>
                        </a:lnSpc>
                      </a:pPr>
                      <a:r>
                        <a:rPr lang="en-US" sz="1200" b="1">
                          <a:latin typeface="Times New Roman"/>
                          <a:ea typeface="Times New Roman"/>
                        </a:rPr>
                        <a:t>Existing Building Analysis</a:t>
                      </a:r>
                      <a:endParaRPr lang="en-US" sz="1400">
                        <a:latin typeface="Calibri"/>
                        <a:ea typeface="Times New Roman"/>
                      </a:endParaRPr>
                    </a:p>
                    <a:p>
                      <a:pPr>
                        <a:lnSpc>
                          <a:spcPct val="115000"/>
                        </a:lnSpc>
                      </a:pPr>
                      <a:r>
                        <a:rPr lang="en-US" sz="1200" i="1">
                          <a:latin typeface="Times New Roman"/>
                          <a:ea typeface="Times New Roman"/>
                        </a:rPr>
                        <a:t>Visit and document several buildings of a specific type/occupancy</a:t>
                      </a:r>
                      <a:endParaRPr lang="en-US" sz="1400">
                        <a:latin typeface="Calibri"/>
                        <a:ea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Analysis &amp; documentation incomplete; demonstrates minimal  understanding of building type</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Examined few buildings;</a:t>
                      </a:r>
                      <a:endParaRPr lang="en-US" sz="1400">
                        <a:latin typeface="Calibri"/>
                        <a:ea typeface="Times New Roman"/>
                        <a:cs typeface="Times New Roman"/>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analysis conclusions vague; design issues missing key points and not distinctly applied </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Examined several buildings; conducted building analysis;  discovered most design issues; applied knowledge gained from study</a:t>
                      </a:r>
                      <a:endParaRPr lang="en-US" sz="140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Examined many buildings; analysis thorough &amp; complete; clearly articulates design issues; substantial  and  relevant  application of knowledge gained </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761">
                <a:tc>
                  <a:txBody>
                    <a:bodyPr/>
                    <a:lstStyle/>
                    <a:p>
                      <a:pPr>
                        <a:lnSpc>
                          <a:spcPct val="115000"/>
                        </a:lnSpc>
                      </a:pPr>
                      <a:r>
                        <a:rPr lang="en-US" sz="1200" b="1">
                          <a:latin typeface="Times New Roman"/>
                          <a:ea typeface="Times New Roman"/>
                        </a:rPr>
                        <a:t>Client Building Requirements</a:t>
                      </a:r>
                      <a:endParaRPr lang="en-US" sz="1400">
                        <a:latin typeface="Calibri"/>
                        <a:ea typeface="Times New Roman"/>
                      </a:endParaRPr>
                    </a:p>
                    <a:p>
                      <a:pPr>
                        <a:lnSpc>
                          <a:spcPct val="115000"/>
                        </a:lnSpc>
                      </a:pPr>
                      <a:r>
                        <a:rPr lang="en-US" sz="1200" b="1" i="1">
                          <a:latin typeface="Times New Roman"/>
                          <a:ea typeface="Times New Roman"/>
                        </a:rPr>
                        <a:t>Program </a:t>
                      </a:r>
                      <a:r>
                        <a:rPr lang="en-US" sz="1200" i="1">
                          <a:latin typeface="Times New Roman"/>
                          <a:ea typeface="Times New Roman"/>
                        </a:rPr>
                        <a:t>with list</a:t>
                      </a:r>
                      <a:r>
                        <a:rPr lang="en-US" sz="1200" b="1" i="1">
                          <a:latin typeface="Times New Roman"/>
                          <a:ea typeface="Times New Roman"/>
                        </a:rPr>
                        <a:t> </a:t>
                      </a:r>
                      <a:r>
                        <a:rPr lang="en-US" sz="1200" i="1">
                          <a:latin typeface="Times New Roman"/>
                          <a:ea typeface="Times New Roman"/>
                        </a:rPr>
                        <a:t>of space requirements and functional relationships</a:t>
                      </a:r>
                      <a:endParaRPr lang="en-US" sz="1400">
                        <a:latin typeface="Calibri"/>
                        <a:ea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Incomplete solution, lacking in quality, fails to meet project requirements</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Program lacking depth;</a:t>
                      </a:r>
                      <a:endParaRPr lang="en-US" sz="1400">
                        <a:latin typeface="Calibri"/>
                        <a:ea typeface="Times New Roman"/>
                        <a:cs typeface="Times New Roman"/>
                      </a:endParaRPr>
                    </a:p>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Missing minor components and fails to adequately describe spaces and  relationships</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Developed program meeting stated objectives; space requirements and functional relationships are adequately addressed</a:t>
                      </a:r>
                      <a:endParaRPr lang="en-US" sz="140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Developed complete program exceeding minimum objectives; clearly articulates  space requirements and  functional relationships</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761">
                <a:tc>
                  <a:txBody>
                    <a:bodyPr/>
                    <a:lstStyle/>
                    <a:p>
                      <a:pPr>
                        <a:lnSpc>
                          <a:spcPct val="115000"/>
                        </a:lnSpc>
                      </a:pPr>
                      <a:r>
                        <a:rPr lang="en-US" sz="1200" b="1">
                          <a:latin typeface="Times New Roman"/>
                          <a:ea typeface="Times New Roman"/>
                        </a:rPr>
                        <a:t>Schematic Design:</a:t>
                      </a:r>
                      <a:r>
                        <a:rPr lang="en-US" sz="1200">
                          <a:latin typeface="Times New Roman"/>
                          <a:ea typeface="Times New Roman"/>
                        </a:rPr>
                        <a:t>  </a:t>
                      </a:r>
                      <a:endParaRPr lang="en-US" sz="1400">
                        <a:latin typeface="Calibri"/>
                        <a:ea typeface="Times New Roman"/>
                      </a:endParaRPr>
                    </a:p>
                    <a:p>
                      <a:pPr>
                        <a:lnSpc>
                          <a:spcPct val="115000"/>
                        </a:lnSpc>
                      </a:pPr>
                      <a:r>
                        <a:rPr lang="en-US" sz="1200" i="1">
                          <a:latin typeface="Times New Roman"/>
                          <a:ea typeface="Times New Roman"/>
                        </a:rPr>
                        <a:t>Quality of solution &amp; application of architectural design principles.</a:t>
                      </a:r>
                      <a:endParaRPr lang="en-US" sz="1400">
                        <a:latin typeface="Calibri"/>
                        <a:ea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dirty="0">
                          <a:latin typeface="Times New Roman"/>
                          <a:ea typeface="Times New Roman"/>
                          <a:cs typeface="Times New Roman"/>
                        </a:rPr>
                        <a:t>Incomplete or missing required elements; solution lacks originality; ignores basic design principles</a:t>
                      </a:r>
                      <a:endParaRPr lang="en-US" sz="1400" dirty="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Solution shows evolving understanding of design principles, but does not achieve effective solution</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Fulfills all program parameters; competent design</a:t>
                      </a:r>
                      <a:endParaRPr lang="en-US" sz="140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Exceeds program parameters; creative solution demonstrates unique design approach and understanding of design principles</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914">
                <a:tc>
                  <a:txBody>
                    <a:bodyPr/>
                    <a:lstStyle/>
                    <a:p>
                      <a:pPr>
                        <a:lnSpc>
                          <a:spcPct val="115000"/>
                        </a:lnSpc>
                      </a:pPr>
                      <a:r>
                        <a:rPr lang="en-US" sz="1200" b="1">
                          <a:latin typeface="Times New Roman"/>
                          <a:ea typeface="Times New Roman"/>
                        </a:rPr>
                        <a:t>Presentation:</a:t>
                      </a:r>
                      <a:r>
                        <a:rPr lang="en-US" sz="1200">
                          <a:latin typeface="Times New Roman"/>
                          <a:ea typeface="Times New Roman"/>
                        </a:rPr>
                        <a:t>  </a:t>
                      </a:r>
                      <a:endParaRPr lang="en-US" sz="1400">
                        <a:latin typeface="Calibri"/>
                        <a:ea typeface="Times New Roman"/>
                      </a:endParaRPr>
                    </a:p>
                    <a:p>
                      <a:pPr>
                        <a:lnSpc>
                          <a:spcPct val="115000"/>
                        </a:lnSpc>
                      </a:pPr>
                      <a:r>
                        <a:rPr lang="en-US" sz="1200" i="1">
                          <a:latin typeface="Times New Roman"/>
                          <a:ea typeface="Times New Roman"/>
                        </a:rPr>
                        <a:t>Demonstrate effective written, oral and </a:t>
                      </a:r>
                      <a:r>
                        <a:rPr lang="en-US" sz="1200" b="1" i="1">
                          <a:latin typeface="Times New Roman"/>
                          <a:ea typeface="Times New Roman"/>
                        </a:rPr>
                        <a:t>graphic</a:t>
                      </a:r>
                      <a:r>
                        <a:rPr lang="en-US" sz="1200" i="1">
                          <a:latin typeface="Times New Roman"/>
                          <a:ea typeface="Times New Roman"/>
                        </a:rPr>
                        <a:t> communication skills.</a:t>
                      </a:r>
                      <a:endParaRPr lang="en-US" sz="1400">
                        <a:latin typeface="Calibri"/>
                        <a:ea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dirty="0">
                          <a:latin typeface="Times New Roman"/>
                          <a:ea typeface="Times New Roman"/>
                          <a:cs typeface="Times New Roman"/>
                        </a:rPr>
                        <a:t>Unconvincing argument, not supported by fact, exhibits poor communication skills; graphics incomplete/poorly executed</a:t>
                      </a:r>
                      <a:endParaRPr lang="en-US" sz="1400" dirty="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Argument only somewhat effective/supported; less than professional communication standards; graphics detract from argument</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Good argument, mostly supported , adequately communicated; graphics are competent </a:t>
                      </a:r>
                      <a:endParaRPr lang="en-US" sz="140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Convincing argument, properly supported , using professional communication standards; graphics enhance description of design solution</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761">
                <a:tc>
                  <a:txBody>
                    <a:bodyPr/>
                    <a:lstStyle/>
                    <a:p>
                      <a:pPr>
                        <a:lnSpc>
                          <a:spcPct val="115000"/>
                        </a:lnSpc>
                      </a:pPr>
                      <a:r>
                        <a:rPr lang="en-US" sz="1200" b="1">
                          <a:latin typeface="Times New Roman"/>
                          <a:ea typeface="Times New Roman"/>
                        </a:rPr>
                        <a:t>Industry Knowledge:</a:t>
                      </a:r>
                      <a:endParaRPr lang="en-US" sz="1400">
                        <a:latin typeface="Calibri"/>
                        <a:ea typeface="Times New Roman"/>
                      </a:endParaRPr>
                    </a:p>
                    <a:p>
                      <a:pPr>
                        <a:lnSpc>
                          <a:spcPct val="115000"/>
                        </a:lnSpc>
                      </a:pPr>
                      <a:r>
                        <a:rPr lang="en-US" sz="1200" i="1">
                          <a:latin typeface="Times New Roman"/>
                          <a:ea typeface="Times New Roman"/>
                        </a:rPr>
                        <a:t>Demonstrate fundamental knowledge of the systems and processes used to construct the built environment, and use correct </a:t>
                      </a:r>
                      <a:r>
                        <a:rPr lang="en-US" sz="1200" b="1" i="1">
                          <a:latin typeface="Times New Roman"/>
                          <a:ea typeface="Times New Roman"/>
                        </a:rPr>
                        <a:t>terminology</a:t>
                      </a:r>
                      <a:endParaRPr lang="en-US" sz="1400">
                        <a:latin typeface="Calibri"/>
                        <a:ea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Inarticulate and lacking in understanding of key building components; incorrect use of terminology</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Shows some understanding of construction, but hesitant and unable to answer all questions</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Clear and concise; well-defined; able to answer all questions</a:t>
                      </a:r>
                      <a:endParaRPr lang="en-US" sz="140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Project description conveys deep understanding of building process using appropriate vocabulary; articulate</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761">
                <a:tc>
                  <a:txBody>
                    <a:bodyPr/>
                    <a:lstStyle/>
                    <a:p>
                      <a:pPr>
                        <a:lnSpc>
                          <a:spcPct val="115000"/>
                        </a:lnSpc>
                      </a:pPr>
                      <a:r>
                        <a:rPr lang="en-US" sz="1200" b="1">
                          <a:latin typeface="Times New Roman"/>
                          <a:ea typeface="Times New Roman"/>
                        </a:rPr>
                        <a:t>Quality of Drawings/Models: </a:t>
                      </a:r>
                      <a:r>
                        <a:rPr lang="en-US" sz="1200" i="1">
                          <a:latin typeface="Times New Roman"/>
                          <a:ea typeface="Times New Roman"/>
                        </a:rPr>
                        <a:t>Demonstrate basic </a:t>
                      </a:r>
                      <a:r>
                        <a:rPr lang="en-US" sz="1200" b="1" i="1">
                          <a:latin typeface="Times New Roman"/>
                          <a:ea typeface="Times New Roman"/>
                        </a:rPr>
                        <a:t>drafting proficiency</a:t>
                      </a:r>
                      <a:r>
                        <a:rPr lang="en-US" sz="1200" i="1">
                          <a:latin typeface="Times New Roman"/>
                          <a:ea typeface="Times New Roman"/>
                        </a:rPr>
                        <a:t>, including the ability to use industry-standard computer software to generate 2D and 3D drawings</a:t>
                      </a:r>
                      <a:endParaRPr lang="en-US" sz="1400">
                        <a:latin typeface="Calibri"/>
                        <a:ea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Drawings incomplete or missing required views; model lacks detail sufficient to describe project</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Drawings and model contain minor errors and lack precision in one or more areas</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Drawings and model are accurate and adequately convey the design intent</a:t>
                      </a:r>
                      <a:endParaRPr lang="en-US" sz="140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Drawings are skillfully done and use proper lineweights to show detailed solution; model is precise and well-crafted</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761">
                <a:tc>
                  <a:txBody>
                    <a:bodyPr/>
                    <a:lstStyle/>
                    <a:p>
                      <a:pPr>
                        <a:lnSpc>
                          <a:spcPct val="115000"/>
                        </a:lnSpc>
                      </a:pPr>
                      <a:r>
                        <a:rPr lang="en-US" sz="1200" b="1">
                          <a:latin typeface="Times New Roman"/>
                          <a:ea typeface="Times New Roman"/>
                        </a:rPr>
                        <a:t>Teamwork</a:t>
                      </a:r>
                      <a:endParaRPr lang="en-US" sz="1400">
                        <a:latin typeface="Calibri"/>
                        <a:ea typeface="Times New Roman"/>
                      </a:endParaRPr>
                    </a:p>
                    <a:p>
                      <a:pPr>
                        <a:lnSpc>
                          <a:spcPct val="115000"/>
                        </a:lnSpc>
                      </a:pPr>
                      <a:r>
                        <a:rPr lang="en-US" sz="1200" i="1">
                          <a:latin typeface="Times New Roman"/>
                          <a:ea typeface="Times New Roman"/>
                        </a:rPr>
                        <a:t>Contribution to </a:t>
                      </a:r>
                      <a:r>
                        <a:rPr lang="en-US" sz="1200" b="1" i="1">
                          <a:latin typeface="Times New Roman"/>
                          <a:ea typeface="Times New Roman"/>
                        </a:rPr>
                        <a:t>group effort</a:t>
                      </a:r>
                      <a:r>
                        <a:rPr lang="en-US" sz="1200" i="1">
                          <a:latin typeface="Times New Roman"/>
                          <a:ea typeface="Times New Roman"/>
                        </a:rPr>
                        <a:t>: “In a work group, develop a solution to meet architectural programmatic requirements.”</a:t>
                      </a:r>
                      <a:endParaRPr lang="en-US" sz="1400">
                        <a:latin typeface="Calibri"/>
                        <a:ea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Failed to attend scheduled group meetings; uncooperative; participation level much lower than group members</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a:latin typeface="Times New Roman"/>
                          <a:ea typeface="Times New Roman"/>
                          <a:cs typeface="Times New Roman"/>
                        </a:rPr>
                        <a:t>Attended most meetings and contributed in some ways, but effort below expected performance</a:t>
                      </a:r>
                      <a:endParaRPr lang="en-US" sz="140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dirty="0">
                          <a:latin typeface="Times New Roman"/>
                          <a:ea typeface="Times New Roman"/>
                          <a:cs typeface="Times New Roman"/>
                        </a:rPr>
                        <a:t>Organized and met expected contribution level</a:t>
                      </a:r>
                      <a:endParaRPr lang="en-US" sz="1400" dirty="0">
                        <a:latin typeface="Calibri"/>
                        <a:ea typeface="Times New Roman"/>
                        <a:cs typeface="Times New Roman"/>
                      </a:endParaRPr>
                    </a:p>
                  </a:txBody>
                  <a:tcPr marL="53354" marR="53354"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1200" dirty="0">
                          <a:latin typeface="Times New Roman"/>
                          <a:ea typeface="Times New Roman"/>
                          <a:cs typeface="Times New Roman"/>
                        </a:rPr>
                        <a:t>Contributed greatly to the success and unity of the team; demonstrated  leadership in true collaborative effort</a:t>
                      </a:r>
                      <a:endParaRPr lang="en-US" sz="1400" dirty="0">
                        <a:latin typeface="Calibri"/>
                        <a:ea typeface="Times New Roman"/>
                        <a:cs typeface="Times New Roman"/>
                      </a:endParaRPr>
                    </a:p>
                  </a:txBody>
                  <a:tcPr marL="53354" marR="53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42" y="3055069"/>
            <a:ext cx="10961370" cy="1522413"/>
          </a:xfrm>
        </p:spPr>
        <p:txBody>
          <a:bodyPr>
            <a:normAutofit/>
          </a:bodyPr>
          <a:lstStyle/>
          <a:p>
            <a:r>
              <a:rPr lang="en-US" sz="6000" dirty="0" smtClean="0">
                <a:solidFill>
                  <a:schemeClr val="bg1"/>
                </a:solidFill>
                <a:effectLst>
                  <a:outerShdw blurRad="38100" dist="38100" dir="2700000" algn="tl">
                    <a:srgbClr val="000000">
                      <a:alpha val="43137"/>
                    </a:srgbClr>
                  </a:outerShdw>
                </a:effectLst>
              </a:rPr>
              <a:t>QUESTIONS?</a:t>
            </a:r>
            <a:endParaRPr lang="en-US" sz="6000" dirty="0">
              <a:solidFill>
                <a:schemeClr val="bg1"/>
              </a:solidFill>
              <a:effectLst>
                <a:outerShdw blurRad="38100" dist="38100" dir="2700000" algn="tl">
                  <a:srgbClr val="000000">
                    <a:alpha val="43137"/>
                  </a:srgbClr>
                </a:outerShdw>
              </a:effectLst>
            </a:endParaRPr>
          </a:p>
        </p:txBody>
      </p:sp>
      <p:pic>
        <p:nvPicPr>
          <p:cNvPr id="3074" name="Picture 2" descr="C:\Users\aray\AppData\Local\Microsoft\Windows\Temporary Internet Files\Content.IE5\J3VX2TDR\MC9004315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010" y="6151413"/>
            <a:ext cx="2462458" cy="246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82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3447" y="3588242"/>
            <a:ext cx="10352405" cy="1957992"/>
          </a:xfrm>
        </p:spPr>
        <p:txBody>
          <a:bodyPr/>
          <a:lstStyle/>
          <a:p>
            <a:r>
              <a:rPr lang="en-US" dirty="0" smtClean="0">
                <a:solidFill>
                  <a:schemeClr val="bg1"/>
                </a:solidFill>
              </a:rPr>
              <a:t>F I 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Why does this matter?</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chemeClr val="bg1"/>
                </a:solidFill>
                <a:effectLst>
                  <a:outerShdw blurRad="38100" dist="38100" dir="2700000" algn="tl">
                    <a:srgbClr val="000000">
                      <a:alpha val="43137"/>
                    </a:srgbClr>
                  </a:outerShdw>
                </a:effectLst>
              </a:rPr>
              <a:t>Institutional Effectiveness is part of Valencia’s </a:t>
            </a:r>
            <a:r>
              <a:rPr lang="en-US" b="1" dirty="0" smtClean="0">
                <a:solidFill>
                  <a:schemeClr val="accent6">
                    <a:lumMod val="60000"/>
                    <a:lumOff val="40000"/>
                  </a:schemeClr>
                </a:solidFill>
                <a:effectLst>
                  <a:outerShdw blurRad="38100" dist="38100" dir="2700000" algn="tl">
                    <a:srgbClr val="000000">
                      <a:alpha val="43137"/>
                    </a:srgbClr>
                  </a:outerShdw>
                </a:effectLst>
              </a:rPr>
              <a:t>Faculty Compensation Plan</a:t>
            </a:r>
          </a:p>
          <a:p>
            <a:r>
              <a:rPr lang="en-US" dirty="0" smtClean="0">
                <a:solidFill>
                  <a:schemeClr val="bg1"/>
                </a:solidFill>
                <a:effectLst>
                  <a:outerShdw blurRad="38100" dist="38100" dir="2700000" algn="tl">
                    <a:srgbClr val="000000">
                      <a:alpha val="43137"/>
                    </a:srgbClr>
                  </a:outerShdw>
                </a:effectLst>
              </a:rPr>
              <a:t>Assessment Plans approved Oct. 2011</a:t>
            </a:r>
          </a:p>
          <a:p>
            <a:r>
              <a:rPr lang="en-US" dirty="0" smtClean="0">
                <a:solidFill>
                  <a:schemeClr val="bg1"/>
                </a:solidFill>
                <a:effectLst>
                  <a:outerShdw blurRad="38100" dist="38100" dir="2700000" algn="tl">
                    <a:srgbClr val="000000">
                      <a:alpha val="43137"/>
                    </a:srgbClr>
                  </a:outerShdw>
                </a:effectLst>
              </a:rPr>
              <a:t>Learning artifacts evaluated during Assessment Day May 2012</a:t>
            </a:r>
          </a:p>
          <a:p>
            <a:r>
              <a:rPr lang="en-US" dirty="0" smtClean="0">
                <a:solidFill>
                  <a:schemeClr val="bg1"/>
                </a:solidFill>
                <a:effectLst>
                  <a:outerShdw blurRad="38100" dist="38100" dir="2700000" algn="tl">
                    <a:srgbClr val="000000">
                      <a:alpha val="43137"/>
                    </a:srgbClr>
                  </a:outerShdw>
                </a:effectLst>
              </a:rPr>
              <a:t>Assessment methods revised and reevaluated during Assessment Day May 2013</a:t>
            </a:r>
          </a:p>
          <a:p>
            <a:endParaRPr lang="en-US" dirty="0">
              <a:solidFill>
                <a:schemeClr val="bg1"/>
              </a:solidFill>
              <a:effectLst>
                <a:outerShdw blurRad="38100" dist="38100" dir="2700000" algn="tl">
                  <a:srgbClr val="000000">
                    <a:alpha val="43137"/>
                  </a:srgbClr>
                </a:outerShdw>
              </a:effectLst>
            </a:endParaRPr>
          </a:p>
        </p:txBody>
      </p:sp>
      <p:pic>
        <p:nvPicPr>
          <p:cNvPr id="1026" name="Picture 2" descr="C:\Users\aray\AppData\Local\Microsoft\Windows\Temporary Internet Files\Content.IE5\9MMIG0EN\MC9004315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1638" y="6771113"/>
            <a:ext cx="2296624" cy="229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6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i="1" dirty="0" smtClean="0">
                <a:solidFill>
                  <a:schemeClr val="bg1"/>
                </a:solidFill>
              </a:rPr>
              <a:t>How are your Program Learning Outcomes</a:t>
            </a:r>
            <a:r>
              <a:rPr lang="en-US" sz="4800" dirty="0" smtClean="0">
                <a:solidFill>
                  <a:schemeClr val="bg1"/>
                </a:solidFill>
              </a:rPr>
              <a:t>?</a:t>
            </a:r>
            <a:endParaRPr lang="en-US" sz="4800" dirty="0">
              <a:solidFill>
                <a:schemeClr val="bg1"/>
              </a:solidFill>
            </a:endParaRPr>
          </a:p>
        </p:txBody>
      </p:sp>
      <p:sp>
        <p:nvSpPr>
          <p:cNvPr id="5" name="Content Placeholder 4"/>
          <p:cNvSpPr>
            <a:spLocks noGrp="1"/>
          </p:cNvSpPr>
          <p:nvPr>
            <p:ph idx="1"/>
          </p:nvPr>
        </p:nvSpPr>
        <p:spPr>
          <a:xfrm>
            <a:off x="608965" y="2262981"/>
            <a:ext cx="10961370" cy="5896728"/>
          </a:xfrm>
        </p:spPr>
        <p:txBody>
          <a:bodyPr/>
          <a:lstStyle/>
          <a:p>
            <a:r>
              <a:rPr lang="en-US" dirty="0" smtClean="0">
                <a:solidFill>
                  <a:schemeClr val="bg1"/>
                </a:solidFill>
              </a:rPr>
              <a:t>We got through it…</a:t>
            </a:r>
          </a:p>
          <a:p>
            <a:endParaRPr lang="en-US" dirty="0" smtClean="0">
              <a:solidFill>
                <a:schemeClr val="bg1"/>
              </a:solidFill>
            </a:endParaRPr>
          </a:p>
          <a:p>
            <a:endParaRPr lang="en-US" dirty="0">
              <a:solidFill>
                <a:schemeClr val="bg1"/>
              </a:solidFill>
            </a:endParaRPr>
          </a:p>
          <a:p>
            <a:endParaRPr lang="en-US" dirty="0">
              <a:solidFill>
                <a:schemeClr val="bg1"/>
              </a:solidFill>
            </a:endParaRPr>
          </a:p>
          <a:p>
            <a:r>
              <a:rPr lang="en-US" dirty="0" smtClean="0">
                <a:solidFill>
                  <a:schemeClr val="bg1"/>
                </a:solidFill>
              </a:rPr>
              <a:t>Developed college-wide Gen. Ed. outcomes</a:t>
            </a:r>
          </a:p>
          <a:p>
            <a:r>
              <a:rPr lang="en-US" dirty="0" smtClean="0">
                <a:solidFill>
                  <a:schemeClr val="bg1"/>
                </a:solidFill>
              </a:rPr>
              <a:t>Each program identified specific outcomes</a:t>
            </a:r>
          </a:p>
          <a:p>
            <a:r>
              <a:rPr lang="en-US" dirty="0">
                <a:solidFill>
                  <a:schemeClr val="bg1"/>
                </a:solidFill>
              </a:rPr>
              <a:t>M</a:t>
            </a:r>
            <a:r>
              <a:rPr lang="en-US" dirty="0" smtClean="0">
                <a:solidFill>
                  <a:schemeClr val="bg1"/>
                </a:solidFill>
              </a:rPr>
              <a:t>apping of outcomes over curriculum</a:t>
            </a:r>
            <a:endParaRPr lang="en-US" dirty="0">
              <a:solidFill>
                <a:schemeClr val="bg1"/>
              </a:solidFill>
            </a:endParaRPr>
          </a:p>
        </p:txBody>
      </p:sp>
      <p:pic>
        <p:nvPicPr>
          <p:cNvPr id="2052" name="Picture 4" descr="C:\Users\aray\AppData\Local\Microsoft\Windows\Temporary Internet Files\Content.IE5\J3VX2TDR\MC910217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770" y="1866937"/>
            <a:ext cx="4048562" cy="332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20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098" y="102741"/>
            <a:ext cx="10405156" cy="8910798"/>
          </a:xfrm>
          <a:prstGeom prst="rect">
            <a:avLst/>
          </a:prstGeom>
        </p:spPr>
      </p:pic>
    </p:spTree>
    <p:extLst>
      <p:ext uri="{BB962C8B-B14F-4D97-AF65-F5344CB8AC3E}">
        <p14:creationId xmlns:p14="http://schemas.microsoft.com/office/powerpoint/2010/main" val="2457861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8990" y="1908211"/>
            <a:ext cx="11927272" cy="7123522"/>
          </a:xfrm>
          <a:prstGeom prst="round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689047" y="2334990"/>
          <a:ext cx="10873210" cy="6372708"/>
        </p:xfrm>
        <a:graphic>
          <a:graphicData uri="http://schemas.openxmlformats.org/drawingml/2006/table">
            <a:tbl>
              <a:tblPr/>
              <a:tblGrid>
                <a:gridCol w="5436605"/>
                <a:gridCol w="5436605"/>
              </a:tblGrid>
              <a:tr h="869005">
                <a:tc rowSpan="2">
                  <a:txBody>
                    <a:bodyPr/>
                    <a:lstStyle/>
                    <a:p>
                      <a:pPr marL="0" marR="0">
                        <a:lnSpc>
                          <a:spcPct val="115000"/>
                        </a:lnSpc>
                        <a:spcBef>
                          <a:spcPts val="0"/>
                        </a:spcBef>
                        <a:spcAft>
                          <a:spcPts val="0"/>
                        </a:spcAft>
                      </a:pPr>
                      <a:r>
                        <a:rPr lang="en-US" sz="1400" dirty="0">
                          <a:latin typeface="Calibri"/>
                          <a:ea typeface="Calibri"/>
                          <a:cs typeface="Times New Roman"/>
                        </a:rPr>
                        <a:t>Targeted Program Learning Outcome:</a:t>
                      </a:r>
                    </a:p>
                    <a:p>
                      <a:pPr marL="0" marR="0">
                        <a:lnSpc>
                          <a:spcPct val="115000"/>
                        </a:lnSpc>
                        <a:spcBef>
                          <a:spcPts val="0"/>
                        </a:spcBef>
                        <a:spcAft>
                          <a:spcPts val="0"/>
                        </a:spcAft>
                      </a:pPr>
                      <a:r>
                        <a:rPr lang="en-US" sz="1400" i="1" dirty="0">
                          <a:latin typeface="Calibri"/>
                          <a:ea typeface="Calibri"/>
                          <a:cs typeface="Times New Roman"/>
                        </a:rPr>
                        <a:t>Existing:</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Work in a team environment to analyze building types, develop a list of</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Programmatic requirements, sketch a schematic solution, and use this</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Information to develop drawings and models sufficient to present a</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competent architectural solution.</a:t>
                      </a:r>
                      <a:endParaRPr lang="en-US" sz="1400" dirty="0">
                        <a:latin typeface="Calibri"/>
                        <a:ea typeface="Calibri"/>
                        <a:cs typeface="Times New Roman"/>
                      </a:endParaRPr>
                    </a:p>
                    <a:p>
                      <a:pPr marL="0" marR="0">
                        <a:lnSpc>
                          <a:spcPct val="115000"/>
                        </a:lnSpc>
                        <a:spcBef>
                          <a:spcPts val="0"/>
                        </a:spcBef>
                        <a:spcAft>
                          <a:spcPts val="0"/>
                        </a:spcAft>
                      </a:pPr>
                      <a:endParaRPr lang="en-US" sz="1400" i="1" dirty="0" smtClean="0">
                        <a:latin typeface="Calibri"/>
                        <a:ea typeface="Calibri"/>
                        <a:cs typeface="Times New Roman"/>
                      </a:endParaRPr>
                    </a:p>
                    <a:p>
                      <a:pPr marL="0" marR="0">
                        <a:lnSpc>
                          <a:spcPct val="115000"/>
                        </a:lnSpc>
                        <a:spcBef>
                          <a:spcPts val="0"/>
                        </a:spcBef>
                        <a:spcAft>
                          <a:spcPts val="0"/>
                        </a:spcAft>
                      </a:pPr>
                      <a:r>
                        <a:rPr lang="en-US" sz="1400" i="1" dirty="0" smtClean="0">
                          <a:latin typeface="Calibri"/>
                          <a:ea typeface="Calibri"/>
                          <a:cs typeface="Times New Roman"/>
                        </a:rPr>
                        <a:t>Proposed </a:t>
                      </a:r>
                      <a:r>
                        <a:rPr lang="en-US" sz="1400" i="1" dirty="0">
                          <a:latin typeface="Calibri"/>
                          <a:ea typeface="Calibri"/>
                          <a:cs typeface="Times New Roman"/>
                        </a:rPr>
                        <a:t>revision:</a:t>
                      </a:r>
                      <a:endParaRPr lang="en-US" sz="1400" dirty="0">
                        <a:latin typeface="Calibri"/>
                        <a:ea typeface="Calibri"/>
                        <a:cs typeface="Times New Roman"/>
                      </a:endParaRPr>
                    </a:p>
                    <a:p>
                      <a:pPr marL="0" marR="0">
                        <a:lnSpc>
                          <a:spcPct val="115000"/>
                        </a:lnSpc>
                        <a:spcBef>
                          <a:spcPts val="0"/>
                        </a:spcBef>
                        <a:spcAft>
                          <a:spcPts val="0"/>
                        </a:spcAft>
                      </a:pPr>
                      <a:r>
                        <a:rPr lang="en-US" sz="1600" b="1" dirty="0">
                          <a:latin typeface="Calibri"/>
                          <a:ea typeface="Calibri"/>
                          <a:cs typeface="Times New Roman"/>
                        </a:rPr>
                        <a:t>In a work group, develop a solution to meet architectural </a:t>
                      </a:r>
                      <a:r>
                        <a:rPr lang="en-US" sz="1600" b="1" dirty="0" smtClean="0">
                          <a:latin typeface="Calibri"/>
                          <a:ea typeface="Calibri"/>
                          <a:cs typeface="Times New Roman"/>
                        </a:rPr>
                        <a:t>programmatic</a:t>
                      </a:r>
                      <a:r>
                        <a:rPr lang="en-US" sz="1600" b="0" baseline="0" dirty="0" smtClean="0">
                          <a:latin typeface="Calibri"/>
                          <a:ea typeface="Calibri"/>
                          <a:cs typeface="Times New Roman"/>
                        </a:rPr>
                        <a:t> </a:t>
                      </a:r>
                      <a:r>
                        <a:rPr lang="en-US" sz="1600" b="1" dirty="0" smtClean="0">
                          <a:latin typeface="Calibri"/>
                          <a:ea typeface="Calibri"/>
                          <a:cs typeface="Times New Roman"/>
                        </a:rPr>
                        <a:t>requirements</a:t>
                      </a:r>
                      <a:endParaRPr lang="en-US" sz="1600" dirty="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Targeted Course(s), Co-Curricular Program or Student Activity associated with the with the Academic Program:</a:t>
                      </a:r>
                    </a:p>
                    <a:p>
                      <a:pPr marL="0" marR="0">
                        <a:lnSpc>
                          <a:spcPct val="115000"/>
                        </a:lnSpc>
                        <a:spcBef>
                          <a:spcPts val="0"/>
                        </a:spcBef>
                        <a:spcAft>
                          <a:spcPts val="0"/>
                        </a:spcAft>
                      </a:pPr>
                      <a:r>
                        <a:rPr lang="en-US" sz="1400" b="1">
                          <a:latin typeface="Calibri"/>
                          <a:ea typeface="Calibri"/>
                          <a:cs typeface="Times New Roman"/>
                        </a:rPr>
                        <a:t>TAR2033C</a:t>
                      </a:r>
                      <a:endParaRPr lang="en-US" sz="140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8012">
                <a:tc vMerge="1">
                  <a:txBody>
                    <a:bodyPr/>
                    <a:lstStyle/>
                    <a:p>
                      <a:endParaRPr lang="en-US"/>
                    </a:p>
                  </a:txBody>
                  <a:tcPr/>
                </a:tc>
                <a:tc>
                  <a:txBody>
                    <a:bodyPr/>
                    <a:lstStyle/>
                    <a:p>
                      <a:pPr marL="0" marR="0">
                        <a:lnSpc>
                          <a:spcPct val="115000"/>
                        </a:lnSpc>
                        <a:spcBef>
                          <a:spcPts val="0"/>
                        </a:spcBef>
                        <a:spcAft>
                          <a:spcPts val="0"/>
                        </a:spcAft>
                      </a:pPr>
                      <a:r>
                        <a:rPr lang="en-US" sz="1400">
                          <a:latin typeface="Calibri"/>
                          <a:ea typeface="Calibri"/>
                          <a:cs typeface="Times New Roman"/>
                        </a:rPr>
                        <a:t>Targeted Outcome(s) within the Course(s), Co-Curricular Program or Student Activity indentified above:</a:t>
                      </a:r>
                    </a:p>
                    <a:p>
                      <a:pPr marL="0" marR="0">
                        <a:lnSpc>
                          <a:spcPct val="115000"/>
                        </a:lnSpc>
                        <a:spcBef>
                          <a:spcPts val="0"/>
                        </a:spcBef>
                        <a:spcAft>
                          <a:spcPts val="0"/>
                        </a:spcAft>
                      </a:pPr>
                      <a:r>
                        <a:rPr lang="en-US" sz="1400" b="1">
                          <a:latin typeface="Calibri"/>
                          <a:ea typeface="Calibri"/>
                          <a:cs typeface="Times New Roman"/>
                        </a:rPr>
                        <a:t>Prepare design development drawings and scale model(s) as part of a Final Design Project</a:t>
                      </a:r>
                      <a:endParaRPr lang="en-US" sz="140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9005">
                <a:tc>
                  <a:txBody>
                    <a:bodyPr/>
                    <a:lstStyle/>
                    <a:p>
                      <a:pPr marL="0" marR="0">
                        <a:lnSpc>
                          <a:spcPct val="115000"/>
                        </a:lnSpc>
                        <a:spcBef>
                          <a:spcPts val="0"/>
                        </a:spcBef>
                        <a:spcAft>
                          <a:spcPts val="0"/>
                        </a:spcAft>
                      </a:pPr>
                      <a:r>
                        <a:rPr lang="en-US" sz="1400">
                          <a:latin typeface="Calibri"/>
                          <a:ea typeface="Calibri"/>
                          <a:cs typeface="Times New Roman"/>
                        </a:rPr>
                        <a:t>Performance Indicators for the Program Learning Outcome(s) selected:</a:t>
                      </a:r>
                    </a:p>
                    <a:p>
                      <a:pPr marL="0" marR="0">
                        <a:lnSpc>
                          <a:spcPct val="115000"/>
                        </a:lnSpc>
                        <a:spcBef>
                          <a:spcPts val="0"/>
                        </a:spcBef>
                        <a:spcAft>
                          <a:spcPts val="0"/>
                        </a:spcAft>
                      </a:pPr>
                      <a:r>
                        <a:rPr lang="en-US" sz="1400" b="1">
                          <a:latin typeface="Calibri"/>
                          <a:ea typeface="Calibri"/>
                          <a:cs typeface="Times New Roman"/>
                        </a:rPr>
                        <a:t>Successful completion of Final Project in capstone course</a:t>
                      </a:r>
                      <a:endParaRPr lang="en-US" sz="140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latin typeface="Calibri"/>
                          <a:ea typeface="Calibri"/>
                          <a:cs typeface="Times New Roman"/>
                        </a:rPr>
                        <a:t>Performance Indicators for Outcome(s) within the Course(s), Co-Curricular Program or Student Activity selected:</a:t>
                      </a:r>
                    </a:p>
                    <a:p>
                      <a:pPr marL="0" marR="0">
                        <a:lnSpc>
                          <a:spcPct val="115000"/>
                        </a:lnSpc>
                        <a:spcBef>
                          <a:spcPts val="0"/>
                        </a:spcBef>
                        <a:spcAft>
                          <a:spcPts val="0"/>
                        </a:spcAft>
                      </a:pPr>
                      <a:r>
                        <a:rPr lang="en-US" sz="1400" b="1">
                          <a:latin typeface="Calibri"/>
                          <a:ea typeface="Calibri"/>
                          <a:cs typeface="Times New Roman"/>
                        </a:rPr>
                        <a:t>Assessment by course-specific rubric</a:t>
                      </a:r>
                      <a:endParaRPr lang="en-US" sz="140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338">
                <a:tc gridSpan="2">
                  <a:txBody>
                    <a:bodyPr/>
                    <a:lstStyle/>
                    <a:p>
                      <a:pPr marL="0" marR="0">
                        <a:lnSpc>
                          <a:spcPct val="115000"/>
                        </a:lnSpc>
                        <a:spcBef>
                          <a:spcPts val="0"/>
                        </a:spcBef>
                        <a:spcAft>
                          <a:spcPts val="0"/>
                        </a:spcAft>
                      </a:pPr>
                      <a:r>
                        <a:rPr lang="en-US" sz="1400">
                          <a:latin typeface="Calibri"/>
                          <a:ea typeface="Calibri"/>
                          <a:cs typeface="Times New Roman"/>
                        </a:rPr>
                        <a:t>Assessment Method (What assessment method - written assignment, speech, test, etc. - will you use to assess student ability related to the program / course outcomes selected):  </a:t>
                      </a:r>
                      <a:r>
                        <a:rPr lang="en-US" sz="1400" b="1">
                          <a:latin typeface="Calibri"/>
                          <a:ea typeface="Calibri"/>
                          <a:cs typeface="Times New Roman"/>
                        </a:rPr>
                        <a:t>Rubric for Assessing Final Design Projects</a:t>
                      </a:r>
                      <a:endParaRPr lang="en-US" sz="140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48343">
                <a:tc gridSpan="2">
                  <a:txBody>
                    <a:bodyPr/>
                    <a:lstStyle/>
                    <a:p>
                      <a:pPr marL="0" marR="0">
                        <a:lnSpc>
                          <a:spcPct val="115000"/>
                        </a:lnSpc>
                        <a:spcBef>
                          <a:spcPts val="0"/>
                        </a:spcBef>
                        <a:spcAft>
                          <a:spcPts val="0"/>
                        </a:spcAft>
                      </a:pPr>
                      <a:r>
                        <a:rPr lang="en-US" sz="1400" b="1">
                          <a:latin typeface="Calibri"/>
                          <a:ea typeface="Calibri"/>
                          <a:cs typeface="Times New Roman"/>
                        </a:rPr>
                        <a:t>Description of the Proposed </a:t>
                      </a:r>
                      <a:r>
                        <a:rPr lang="en-US" sz="1400" b="1">
                          <a:solidFill>
                            <a:srgbClr val="FF0000"/>
                          </a:solidFill>
                          <a:latin typeface="Calibri"/>
                          <a:ea typeface="Calibri"/>
                          <a:cs typeface="Times New Roman"/>
                        </a:rPr>
                        <a:t>Common Assessment Method</a:t>
                      </a:r>
                      <a:r>
                        <a:rPr lang="en-US" sz="1400" b="1">
                          <a:latin typeface="Calibri"/>
                          <a:ea typeface="Calibri"/>
                          <a:cs typeface="Times New Roman"/>
                        </a:rPr>
                        <a:t> </a:t>
                      </a:r>
                      <a:r>
                        <a:rPr lang="en-US" sz="1400">
                          <a:latin typeface="Calibri"/>
                          <a:ea typeface="Calibri"/>
                          <a:cs typeface="Times New Roman"/>
                        </a:rPr>
                        <a:t>(Common assessments should be designed to ensure a balance between (1) the need for a consistency within the program in order to ensure comparable student artifacts and (2) the need for reasonable flexibility in order to protect faculty freedom to design the delivery of course content)</a:t>
                      </a:r>
                      <a:r>
                        <a:rPr lang="en-US" sz="1400" b="1">
                          <a:latin typeface="Calibri"/>
                          <a:ea typeface="Calibri"/>
                          <a:cs typeface="Times New Roman"/>
                        </a:rPr>
                        <a:t>:</a:t>
                      </a:r>
                      <a:endParaRPr lang="en-US" sz="1400">
                        <a:latin typeface="Calibri"/>
                        <a:ea typeface="Calibri"/>
                        <a:cs typeface="Times New Roman"/>
                      </a:endParaRPr>
                    </a:p>
                    <a:p>
                      <a:pPr marL="0" marR="0">
                        <a:lnSpc>
                          <a:spcPct val="115000"/>
                        </a:lnSpc>
                        <a:spcBef>
                          <a:spcPts val="0"/>
                        </a:spcBef>
                        <a:spcAft>
                          <a:spcPts val="0"/>
                        </a:spcAft>
                      </a:pPr>
                      <a:r>
                        <a:rPr lang="en-US" sz="1400" b="1">
                          <a:latin typeface="Calibri"/>
                          <a:ea typeface="Calibri"/>
                          <a:cs typeface="Times New Roman"/>
                        </a:rPr>
                        <a:t>Rubric – only one course is offered, and only on West Campus; the same two instructors (Segura &amp; Ray) have taught this capstone course over the last 4 years</a:t>
                      </a:r>
                      <a:endParaRPr lang="en-US" sz="140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69005">
                <a:tc gridSpan="2">
                  <a:txBody>
                    <a:bodyPr/>
                    <a:lstStyle/>
                    <a:p>
                      <a:pPr marL="0" marR="0">
                        <a:lnSpc>
                          <a:spcPct val="115000"/>
                        </a:lnSpc>
                        <a:spcBef>
                          <a:spcPts val="0"/>
                        </a:spcBef>
                        <a:spcAft>
                          <a:spcPts val="0"/>
                        </a:spcAft>
                      </a:pPr>
                      <a:r>
                        <a:rPr lang="en-US" sz="1400" b="1" dirty="0">
                          <a:latin typeface="Calibri"/>
                          <a:ea typeface="Calibri"/>
                          <a:cs typeface="Times New Roman"/>
                        </a:rPr>
                        <a:t>Proposed Assessment Instrument </a:t>
                      </a:r>
                      <a:r>
                        <a:rPr lang="en-US" sz="1400" dirty="0">
                          <a:latin typeface="Calibri"/>
                          <a:ea typeface="Calibri"/>
                          <a:cs typeface="Times New Roman"/>
                        </a:rPr>
                        <a:t>(In some cases the assessment </a:t>
                      </a:r>
                      <a:r>
                        <a:rPr lang="en-US" sz="1400" dirty="0">
                          <a:solidFill>
                            <a:srgbClr val="FF0000"/>
                          </a:solidFill>
                          <a:latin typeface="Calibri"/>
                          <a:ea typeface="Calibri"/>
                          <a:cs typeface="Times New Roman"/>
                        </a:rPr>
                        <a:t>method may not need an associated assessment instrument – e.g., multiple choice tests):</a:t>
                      </a:r>
                      <a:endParaRPr lang="en-US" sz="1400" dirty="0">
                        <a:latin typeface="Calibri"/>
                        <a:ea typeface="Calibri"/>
                        <a:cs typeface="Times New Roman"/>
                      </a:endParaRPr>
                    </a:p>
                    <a:p>
                      <a:pPr marL="0" marR="0">
                        <a:lnSpc>
                          <a:spcPct val="115000"/>
                        </a:lnSpc>
                        <a:spcBef>
                          <a:spcPts val="0"/>
                        </a:spcBef>
                        <a:spcAft>
                          <a:spcPts val="0"/>
                        </a:spcAft>
                      </a:pPr>
                      <a:r>
                        <a:rPr lang="en-US" sz="1400" b="1" dirty="0">
                          <a:latin typeface="Calibri"/>
                          <a:ea typeface="Calibri"/>
                          <a:cs typeface="Times New Roman"/>
                        </a:rPr>
                        <a:t>Rubric for grading Final Design Projects</a:t>
                      </a:r>
                      <a:endParaRPr lang="en-US" sz="1400" dirty="0">
                        <a:latin typeface="Calibri"/>
                        <a:ea typeface="Calibri"/>
                        <a:cs typeface="Times New Roman"/>
                      </a:endParaRPr>
                    </a:p>
                  </a:txBody>
                  <a:tcPr marL="59997" marR="599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4" name="Oval 3"/>
          <p:cNvSpPr/>
          <p:nvPr/>
        </p:nvSpPr>
        <p:spPr>
          <a:xfrm>
            <a:off x="293006" y="3811153"/>
            <a:ext cx="5796644" cy="13321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79300" cy="15954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mbria" pitchFamily="18" charset="0"/>
            </a:endParaRPr>
          </a:p>
        </p:txBody>
      </p:sp>
      <p:sp>
        <p:nvSpPr>
          <p:cNvPr id="6" name="Freeform 5"/>
          <p:cNvSpPr/>
          <p:nvPr/>
        </p:nvSpPr>
        <p:spPr>
          <a:xfrm>
            <a:off x="0" y="-4763"/>
            <a:ext cx="12179300" cy="1600200"/>
          </a:xfrm>
          <a:custGeom>
            <a:avLst/>
            <a:gdLst>
              <a:gd name="connsiteX0" fmla="*/ 0 w 9157648"/>
              <a:gd name="connsiteY0" fmla="*/ 0 h 1856096"/>
              <a:gd name="connsiteX1" fmla="*/ 9144000 w 9157648"/>
              <a:gd name="connsiteY1" fmla="*/ 464024 h 1856096"/>
              <a:gd name="connsiteX2" fmla="*/ 9157648 w 9157648"/>
              <a:gd name="connsiteY2" fmla="*/ 1828800 h 1856096"/>
              <a:gd name="connsiteX3" fmla="*/ 0 w 9157648"/>
              <a:gd name="connsiteY3" fmla="*/ 1856096 h 1856096"/>
              <a:gd name="connsiteX4" fmla="*/ 0 w 9157648"/>
              <a:gd name="connsiteY4" fmla="*/ 0 h 185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1856096">
                <a:moveTo>
                  <a:pt x="0" y="0"/>
                </a:moveTo>
                <a:lnTo>
                  <a:pt x="9144000" y="464024"/>
                </a:lnTo>
                <a:lnTo>
                  <a:pt x="9157648" y="1828800"/>
                </a:lnTo>
                <a:lnTo>
                  <a:pt x="0" y="1856096"/>
                </a:lnTo>
                <a:lnTo>
                  <a:pt x="0" y="0"/>
                </a:lnTo>
                <a:close/>
              </a:path>
            </a:pathLst>
          </a:custGeom>
          <a:solidFill>
            <a:schemeClr val="accent4">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smtClean="0">
                <a:solidFill>
                  <a:schemeClr val="accent4">
                    <a:lumMod val="60000"/>
                    <a:lumOff val="40000"/>
                  </a:schemeClr>
                </a:solidFill>
                <a:latin typeface="Cambria" pitchFamily="18" charset="0"/>
              </a:rPr>
              <a:t>   Program Learning Outcome Assessment</a:t>
            </a:r>
            <a:endParaRPr lang="en-US" sz="4000" b="1" dirty="0">
              <a:solidFill>
                <a:schemeClr val="accent4">
                  <a:lumMod val="60000"/>
                  <a:lumOff val="40000"/>
                </a:schemeClr>
              </a:solidFill>
              <a:latin typeface="Cambria" pitchFamily="18" charset="0"/>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477838"/>
          </a:xfrm>
          <a:prstGeom prst="rect">
            <a:avLst/>
          </a:prstGeom>
          <a:noFill/>
          <a:ln w="9525">
            <a:noFill/>
            <a:miter lim="800000"/>
            <a:headEnd/>
            <a:tailEnd/>
          </a:ln>
        </p:spPr>
      </p:pic>
      <p:sp>
        <p:nvSpPr>
          <p:cNvPr id="8" name="TextBox 7"/>
          <p:cNvSpPr txBox="1"/>
          <p:nvPr/>
        </p:nvSpPr>
        <p:spPr>
          <a:xfrm>
            <a:off x="365014" y="1072217"/>
            <a:ext cx="7424725" cy="523220"/>
          </a:xfrm>
          <a:prstGeom prst="rect">
            <a:avLst/>
          </a:prstGeom>
          <a:noFill/>
        </p:spPr>
        <p:txBody>
          <a:bodyPr wrap="none" rtlCol="0">
            <a:spAutoFit/>
          </a:bodyPr>
          <a:lstStyle/>
          <a:p>
            <a:r>
              <a:rPr lang="en-US" sz="2800" i="1" dirty="0" err="1" smtClean="0">
                <a:solidFill>
                  <a:schemeClr val="accent6">
                    <a:lumMod val="20000"/>
                    <a:lumOff val="80000"/>
                  </a:schemeClr>
                </a:solidFill>
                <a:effectLst>
                  <a:outerShdw blurRad="38100" dist="38100" dir="2700000" algn="tl">
                    <a:srgbClr val="000000">
                      <a:alpha val="43137"/>
                    </a:srgbClr>
                  </a:outerShdw>
                </a:effectLst>
                <a:latin typeface="Cambria" pitchFamily="18" charset="0"/>
              </a:rPr>
              <a:t>A.S.</a:t>
            </a:r>
            <a:r>
              <a:rPr lang="en-US" sz="2800" i="1" dirty="0" smtClean="0">
                <a:solidFill>
                  <a:schemeClr val="accent6">
                    <a:lumMod val="20000"/>
                    <a:lumOff val="80000"/>
                  </a:schemeClr>
                </a:solidFill>
                <a:effectLst>
                  <a:outerShdw blurRad="38100" dist="38100" dir="2700000" algn="tl">
                    <a:srgbClr val="000000">
                      <a:alpha val="43137"/>
                    </a:srgbClr>
                  </a:outerShdw>
                </a:effectLst>
                <a:latin typeface="Cambria" pitchFamily="18" charset="0"/>
              </a:rPr>
              <a:t> Degree – Building Construction Technology</a:t>
            </a:r>
            <a:endParaRPr lang="en-US" sz="2800" i="1" dirty="0">
              <a:solidFill>
                <a:schemeClr val="accent6">
                  <a:lumMod val="20000"/>
                  <a:lumOff val="80000"/>
                </a:schemeClr>
              </a:solidFill>
              <a:effectLst>
                <a:outerShdw blurRad="38100" dist="38100" dir="2700000" algn="tl">
                  <a:srgbClr val="000000">
                    <a:alpha val="43137"/>
                  </a:srgbClr>
                </a:outerShdw>
              </a:effectLst>
              <a:latin typeface="Cambria" pitchFamily="18" charset="0"/>
            </a:endParaRPr>
          </a:p>
        </p:txBody>
      </p:sp>
      <p:sp>
        <p:nvSpPr>
          <p:cNvPr id="10" name="TextBox 9"/>
          <p:cNvSpPr txBox="1"/>
          <p:nvPr/>
        </p:nvSpPr>
        <p:spPr>
          <a:xfrm>
            <a:off x="9899650" y="1062037"/>
            <a:ext cx="2133600" cy="461665"/>
          </a:xfrm>
          <a:prstGeom prst="rect">
            <a:avLst/>
          </a:prstGeom>
          <a:noFill/>
        </p:spPr>
        <p:txBody>
          <a:bodyPr wrap="square" rtlCol="0">
            <a:spAutoFit/>
          </a:bodyPr>
          <a:lstStyle/>
          <a:p>
            <a:r>
              <a:rPr lang="en-US" sz="1200" i="1" dirty="0" smtClean="0">
                <a:solidFill>
                  <a:schemeClr val="bg1"/>
                </a:solidFill>
                <a:effectLst>
                  <a:outerShdw blurRad="38100" dist="38100" dir="2700000" algn="tl">
                    <a:srgbClr val="000000">
                      <a:alpha val="43137"/>
                    </a:srgbClr>
                  </a:outerShdw>
                </a:effectLst>
                <a:latin typeface="Cambria" pitchFamily="18" charset="0"/>
              </a:rPr>
              <a:t>Division of Architecture, Engineering, and Technology</a:t>
            </a:r>
            <a:endParaRPr lang="en-US" sz="1200" i="1" dirty="0">
              <a:solidFill>
                <a:schemeClr val="bg1"/>
              </a:solidFill>
              <a:effectLst>
                <a:outerShdw blurRad="38100" dist="38100" dir="2700000" algn="tl">
                  <a:srgbClr val="000000">
                    <a:alpha val="43137"/>
                  </a:srgbClr>
                </a:outerShdw>
              </a:effectLst>
              <a:latin typeface="Cambria"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092" y="456655"/>
            <a:ext cx="2345234" cy="6253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0" y="0"/>
            <a:ext cx="12179300" cy="91344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6" name="Picture 155" descr="CurriculumMap BCDTec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75"/>
            <a:ext cx="12183533" cy="9137650"/>
          </a:xfrm>
          <a:prstGeom prst="rect">
            <a:avLst/>
          </a:prstGeom>
        </p:spPr>
      </p:pic>
    </p:spTree>
    <p:extLst>
      <p:ext uri="{BB962C8B-B14F-4D97-AF65-F5344CB8AC3E}">
        <p14:creationId xmlns:p14="http://schemas.microsoft.com/office/powerpoint/2010/main" val="1827636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effectLst>
                  <a:innerShdw blurRad="63500" dist="50800">
                    <a:prstClr val="black">
                      <a:alpha val="50000"/>
                    </a:prstClr>
                  </a:innerShdw>
                </a:effectLst>
              </a:rPr>
              <a:t>Mapping Process</a:t>
            </a:r>
            <a:endParaRPr lang="en-US" b="1" dirty="0">
              <a:solidFill>
                <a:srgbClr val="FFFFFF"/>
              </a:solidFill>
              <a:effectLst>
                <a:innerShdw blurRad="63500" dist="50800">
                  <a:prstClr val="black">
                    <a:alpha val="50000"/>
                  </a:prstClr>
                </a:innerShdw>
              </a:effectLst>
            </a:endParaRPr>
          </a:p>
        </p:txBody>
      </p:sp>
      <p:sp>
        <p:nvSpPr>
          <p:cNvPr id="3" name="Content Placeholder 2"/>
          <p:cNvSpPr>
            <a:spLocks noGrp="1"/>
          </p:cNvSpPr>
          <p:nvPr>
            <p:ph idx="1"/>
          </p:nvPr>
        </p:nvSpPr>
        <p:spPr/>
        <p:txBody>
          <a:bodyPr/>
          <a:lstStyle/>
          <a:p>
            <a:r>
              <a:rPr lang="en-US" dirty="0" smtClean="0">
                <a:solidFill>
                  <a:srgbClr val="FFFFFF"/>
                </a:solidFill>
              </a:rPr>
              <a:t>List all PLO’s</a:t>
            </a:r>
          </a:p>
          <a:p>
            <a:r>
              <a:rPr lang="en-US" dirty="0" smtClean="0">
                <a:solidFill>
                  <a:srgbClr val="FFFFFF"/>
                </a:solidFill>
              </a:rPr>
              <a:t>List all courses</a:t>
            </a:r>
          </a:p>
          <a:p>
            <a:r>
              <a:rPr lang="en-US" dirty="0" smtClean="0">
                <a:solidFill>
                  <a:srgbClr val="FFFFFF"/>
                </a:solidFill>
              </a:rPr>
              <a:t>Determine which PLO’s are addressed in each course</a:t>
            </a:r>
          </a:p>
          <a:p>
            <a:pPr lvl="1"/>
            <a:r>
              <a:rPr lang="en-US" dirty="0" smtClean="0">
                <a:solidFill>
                  <a:srgbClr val="FFFFFF"/>
                </a:solidFill>
              </a:rPr>
              <a:t>Where content is </a:t>
            </a:r>
            <a:r>
              <a:rPr lang="en-US" u="sng" dirty="0" smtClean="0">
                <a:solidFill>
                  <a:srgbClr val="FFFFFF"/>
                </a:solidFill>
              </a:rPr>
              <a:t>introduced</a:t>
            </a:r>
            <a:r>
              <a:rPr lang="en-US" dirty="0" smtClean="0">
                <a:solidFill>
                  <a:srgbClr val="FFFFFF"/>
                </a:solidFill>
              </a:rPr>
              <a:t>, </a:t>
            </a:r>
            <a:r>
              <a:rPr lang="en-US" u="sng" dirty="0" smtClean="0">
                <a:solidFill>
                  <a:srgbClr val="FFFFFF"/>
                </a:solidFill>
              </a:rPr>
              <a:t>reinforced</a:t>
            </a:r>
            <a:r>
              <a:rPr lang="en-US" dirty="0" smtClean="0">
                <a:solidFill>
                  <a:srgbClr val="FFFFFF"/>
                </a:solidFill>
              </a:rPr>
              <a:t>, </a:t>
            </a:r>
            <a:r>
              <a:rPr lang="en-US" u="sng" dirty="0" smtClean="0">
                <a:solidFill>
                  <a:srgbClr val="FFFFFF"/>
                </a:solidFill>
              </a:rPr>
              <a:t>assessed</a:t>
            </a:r>
          </a:p>
          <a:p>
            <a:pPr lvl="1"/>
            <a:r>
              <a:rPr lang="en-US" i="1" dirty="0" smtClean="0">
                <a:solidFill>
                  <a:srgbClr val="FFFFFF"/>
                </a:solidFill>
              </a:rPr>
              <a:t>Alternative</a:t>
            </a:r>
            <a:r>
              <a:rPr lang="en-US" dirty="0" smtClean="0">
                <a:solidFill>
                  <a:srgbClr val="FFFFFF"/>
                </a:solidFill>
              </a:rPr>
              <a:t>: add </a:t>
            </a:r>
            <a:r>
              <a:rPr lang="en-US" u="sng" dirty="0" smtClean="0">
                <a:solidFill>
                  <a:srgbClr val="FFFFFF"/>
                </a:solidFill>
              </a:rPr>
              <a:t>Featured</a:t>
            </a:r>
            <a:r>
              <a:rPr lang="en-US" dirty="0" smtClean="0">
                <a:solidFill>
                  <a:srgbClr val="FFFFFF"/>
                </a:solidFill>
              </a:rPr>
              <a:t> content</a:t>
            </a:r>
            <a:endParaRPr lang="en-US" dirty="0">
              <a:solidFill>
                <a:srgbClr val="FFFFFF"/>
              </a:solidFill>
            </a:endParaRPr>
          </a:p>
        </p:txBody>
      </p:sp>
    </p:spTree>
    <p:extLst>
      <p:ext uri="{BB962C8B-B14F-4D97-AF65-F5344CB8AC3E}">
        <p14:creationId xmlns:p14="http://schemas.microsoft.com/office/powerpoint/2010/main" val="2577482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95437"/>
            <a:ext cx="12179300" cy="7539038"/>
          </a:xfrm>
          <a:prstGeom prst="rect">
            <a:avLst/>
          </a:prstGeom>
          <a:solidFill>
            <a:srgbClr val="F3E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12179300" cy="15954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Cambria" pitchFamily="18" charset="0"/>
            </a:endParaRPr>
          </a:p>
        </p:txBody>
      </p:sp>
      <p:sp>
        <p:nvSpPr>
          <p:cNvPr id="4" name="Freeform 3"/>
          <p:cNvSpPr/>
          <p:nvPr/>
        </p:nvSpPr>
        <p:spPr>
          <a:xfrm>
            <a:off x="0" y="-4763"/>
            <a:ext cx="12179300" cy="1600200"/>
          </a:xfrm>
          <a:custGeom>
            <a:avLst/>
            <a:gdLst>
              <a:gd name="connsiteX0" fmla="*/ 0 w 9157648"/>
              <a:gd name="connsiteY0" fmla="*/ 0 h 1856096"/>
              <a:gd name="connsiteX1" fmla="*/ 9144000 w 9157648"/>
              <a:gd name="connsiteY1" fmla="*/ 464024 h 1856096"/>
              <a:gd name="connsiteX2" fmla="*/ 9157648 w 9157648"/>
              <a:gd name="connsiteY2" fmla="*/ 1828800 h 1856096"/>
              <a:gd name="connsiteX3" fmla="*/ 0 w 9157648"/>
              <a:gd name="connsiteY3" fmla="*/ 1856096 h 1856096"/>
              <a:gd name="connsiteX4" fmla="*/ 0 w 9157648"/>
              <a:gd name="connsiteY4" fmla="*/ 0 h 185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1856096">
                <a:moveTo>
                  <a:pt x="0" y="0"/>
                </a:moveTo>
                <a:lnTo>
                  <a:pt x="9144000" y="464024"/>
                </a:lnTo>
                <a:lnTo>
                  <a:pt x="9157648" y="1828800"/>
                </a:lnTo>
                <a:lnTo>
                  <a:pt x="0" y="1856096"/>
                </a:lnTo>
                <a:lnTo>
                  <a:pt x="0" y="0"/>
                </a:lnTo>
                <a:close/>
              </a:path>
            </a:pathLst>
          </a:custGeom>
          <a:solidFill>
            <a:schemeClr val="accent4">
              <a:lumMod val="40000"/>
              <a:lumOff val="60000"/>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smtClean="0">
                <a:solidFill>
                  <a:schemeClr val="accent4">
                    <a:lumMod val="60000"/>
                    <a:lumOff val="40000"/>
                  </a:schemeClr>
                </a:solidFill>
                <a:latin typeface="Cambria" pitchFamily="18" charset="0"/>
              </a:rPr>
              <a:t>    Program Learning Outcomes</a:t>
            </a:r>
            <a:endParaRPr lang="en-US" sz="4000" b="1" dirty="0">
              <a:solidFill>
                <a:schemeClr val="accent4">
                  <a:lumMod val="60000"/>
                  <a:lumOff val="40000"/>
                </a:schemeClr>
              </a:solidFill>
              <a:latin typeface="Cambria" pitchFamily="18" charset="0"/>
            </a:endParaRP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477838"/>
          </a:xfrm>
          <a:prstGeom prst="rect">
            <a:avLst/>
          </a:prstGeom>
          <a:noFill/>
          <a:ln w="9525">
            <a:noFill/>
            <a:miter lim="800000"/>
            <a:headEnd/>
            <a:tailEnd/>
          </a:ln>
        </p:spPr>
      </p:pic>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290050" y="-25401"/>
            <a:ext cx="9144000" cy="477838"/>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071828091"/>
              </p:ext>
            </p:extLst>
          </p:nvPr>
        </p:nvGraphicFramePr>
        <p:xfrm>
          <a:off x="-8021" y="1609684"/>
          <a:ext cx="12179293" cy="7524150"/>
        </p:xfrm>
        <a:graphic>
          <a:graphicData uri="http://schemas.openxmlformats.org/drawingml/2006/table">
            <a:tbl>
              <a:tblPr firstRow="1" bandRow="1">
                <a:tableStyleId>{93296810-A885-4BE3-A3E7-6D5BEEA58F35}</a:tableStyleId>
              </a:tblPr>
              <a:tblGrid>
                <a:gridCol w="4519591"/>
                <a:gridCol w="401643"/>
                <a:gridCol w="584208"/>
                <a:gridCol w="365130"/>
                <a:gridCol w="584208"/>
                <a:gridCol w="365130"/>
                <a:gridCol w="365130"/>
                <a:gridCol w="352410"/>
                <a:gridCol w="381000"/>
                <a:gridCol w="533400"/>
                <a:gridCol w="533400"/>
                <a:gridCol w="533400"/>
                <a:gridCol w="533400"/>
                <a:gridCol w="533400"/>
                <a:gridCol w="533400"/>
                <a:gridCol w="533400"/>
                <a:gridCol w="527043"/>
              </a:tblGrid>
              <a:tr h="2230065">
                <a:tc>
                  <a:txBody>
                    <a:bodyPr/>
                    <a:lstStyle/>
                    <a:p>
                      <a:pPr marL="234950" indent="0"/>
                      <a:endParaRPr lang="en-US" sz="1200" dirty="0" smtClean="0">
                        <a:solidFill>
                          <a:schemeClr val="tx1"/>
                        </a:solidFill>
                        <a:latin typeface="Times New Roman" pitchFamily="18" charset="0"/>
                        <a:cs typeface="Times New Roman" pitchFamily="18" charset="0"/>
                      </a:endParaRPr>
                    </a:p>
                    <a:p>
                      <a:pPr marL="234950" indent="0"/>
                      <a:r>
                        <a:rPr lang="en-US" sz="1200" dirty="0" smtClean="0">
                          <a:solidFill>
                            <a:schemeClr val="tx1"/>
                          </a:solidFill>
                          <a:latin typeface="Times New Roman" pitchFamily="18" charset="0"/>
                          <a:cs typeface="Times New Roman" pitchFamily="18" charset="0"/>
                        </a:rPr>
                        <a:t>LEGEND:</a:t>
                      </a:r>
                    </a:p>
                    <a:p>
                      <a:pPr marL="234950" indent="0"/>
                      <a:r>
                        <a:rPr lang="en-US" sz="1200" dirty="0" smtClean="0">
                          <a:solidFill>
                            <a:schemeClr val="tx1"/>
                          </a:solidFill>
                          <a:latin typeface="Arial"/>
                          <a:cs typeface="Arial"/>
                        </a:rPr>
                        <a:t>∆</a:t>
                      </a:r>
                      <a:r>
                        <a:rPr lang="en-US" sz="1200" dirty="0" smtClean="0">
                          <a:solidFill>
                            <a:schemeClr val="tx1"/>
                          </a:solidFill>
                          <a:latin typeface="Times New Roman" pitchFamily="18" charset="0"/>
                          <a:cs typeface="Times New Roman" pitchFamily="18" charset="0"/>
                        </a:rPr>
                        <a:t> = Objective introduced</a:t>
                      </a:r>
                    </a:p>
                    <a:p>
                      <a:pPr marL="234950" indent="0"/>
                      <a:r>
                        <a:rPr lang="en-US" sz="1200" dirty="0" smtClean="0">
                          <a:solidFill>
                            <a:schemeClr val="tx1"/>
                          </a:solidFill>
                          <a:latin typeface="Times New Roman" pitchFamily="18" charset="0"/>
                          <a:cs typeface="Times New Roman" pitchFamily="18" charset="0"/>
                        </a:rPr>
                        <a:t>□ = Part</a:t>
                      </a:r>
                      <a:r>
                        <a:rPr lang="en-US" sz="1200" baseline="0" dirty="0" smtClean="0">
                          <a:solidFill>
                            <a:schemeClr val="tx1"/>
                          </a:solidFill>
                          <a:latin typeface="Times New Roman" pitchFamily="18" charset="0"/>
                          <a:cs typeface="Times New Roman" pitchFamily="18" charset="0"/>
                        </a:rPr>
                        <a:t> of course content</a:t>
                      </a:r>
                    </a:p>
                    <a:p>
                      <a:pPr marL="234950" indent="0"/>
                      <a:r>
                        <a:rPr lang="en-US" sz="1200" dirty="0" smtClean="0">
                          <a:solidFill>
                            <a:schemeClr val="tx1"/>
                          </a:solidFill>
                          <a:latin typeface="Times New Roman" pitchFamily="18" charset="0"/>
                          <a:cs typeface="Times New Roman" pitchFamily="18" charset="0"/>
                        </a:rPr>
                        <a:t>■ = Featured course content</a:t>
                      </a:r>
                    </a:p>
                    <a:p>
                      <a:pPr marL="234950" indent="0"/>
                      <a:r>
                        <a:rPr lang="en-US" sz="1200" dirty="0" smtClean="0">
                          <a:solidFill>
                            <a:schemeClr val="tx1"/>
                          </a:solidFill>
                          <a:latin typeface="Arial"/>
                          <a:cs typeface="Arial"/>
                        </a:rPr>
                        <a:t>▲ = </a:t>
                      </a:r>
                      <a:r>
                        <a:rPr lang="en-US" sz="1200" dirty="0" smtClean="0">
                          <a:solidFill>
                            <a:schemeClr val="tx1"/>
                          </a:solidFill>
                          <a:latin typeface="Times New Roman" pitchFamily="18" charset="0"/>
                          <a:cs typeface="Times New Roman" pitchFamily="18" charset="0"/>
                        </a:rPr>
                        <a:t>Primary</a:t>
                      </a:r>
                      <a:r>
                        <a:rPr lang="en-US" sz="1200" baseline="0" dirty="0" smtClean="0">
                          <a:solidFill>
                            <a:schemeClr val="tx1"/>
                          </a:solidFill>
                          <a:latin typeface="Times New Roman" pitchFamily="18" charset="0"/>
                          <a:cs typeface="Times New Roman" pitchFamily="18" charset="0"/>
                        </a:rPr>
                        <a:t> assessment; mastery of </a:t>
                      </a:r>
                      <a:r>
                        <a:rPr lang="en-US" sz="1200" dirty="0" smtClean="0">
                          <a:solidFill>
                            <a:schemeClr val="tx1"/>
                          </a:solidFill>
                          <a:latin typeface="Times New Roman" pitchFamily="18" charset="0"/>
                          <a:cs typeface="Times New Roman" pitchFamily="18" charset="0"/>
                        </a:rPr>
                        <a:t>objective</a:t>
                      </a:r>
                    </a:p>
                    <a:p>
                      <a:endParaRPr lang="en-US" sz="1200" dirty="0" smtClean="0"/>
                    </a:p>
                    <a:p>
                      <a:pPr marL="463550" indent="0"/>
                      <a:r>
                        <a:rPr lang="en-US" sz="1200" dirty="0" smtClean="0">
                          <a:effectLst>
                            <a:outerShdw blurRad="38100" dist="38100" dir="2700000" algn="tl">
                              <a:srgbClr val="000000">
                                <a:alpha val="43137"/>
                              </a:srgbClr>
                            </a:outerShdw>
                          </a:effectLst>
                          <a:latin typeface="Cambria" pitchFamily="18" charset="0"/>
                        </a:rPr>
                        <a:t>     </a:t>
                      </a:r>
                    </a:p>
                    <a:p>
                      <a:pPr marL="463550" indent="0"/>
                      <a:r>
                        <a:rPr lang="en-US" sz="1200" dirty="0" smtClean="0">
                          <a:effectLst>
                            <a:outerShdw blurRad="38100" dist="38100" dir="2700000" algn="tl">
                              <a:srgbClr val="000000">
                                <a:alpha val="43137"/>
                              </a:srgbClr>
                            </a:outerShdw>
                          </a:effectLst>
                          <a:latin typeface="Cambria" pitchFamily="18" charset="0"/>
                        </a:rPr>
                        <a:t>                                                           </a:t>
                      </a:r>
                      <a:endParaRPr lang="en-US" sz="1200" dirty="0" smtClean="0">
                        <a:latin typeface="Cambria" pitchFamily="18" charset="0"/>
                      </a:endParaRPr>
                    </a:p>
                    <a:p>
                      <a:pPr marL="463550" indent="0"/>
                      <a:r>
                        <a:rPr lang="en-US" sz="2400" dirty="0" smtClean="0">
                          <a:effectLst>
                            <a:outerShdw blurRad="38100" dist="38100" dir="2700000" algn="tl">
                              <a:srgbClr val="000000">
                                <a:alpha val="43137"/>
                              </a:srgbClr>
                            </a:outerShdw>
                          </a:effectLst>
                          <a:latin typeface="Cambria" pitchFamily="18" charset="0"/>
                        </a:rPr>
                        <a:t>   Learning Outcomes</a:t>
                      </a:r>
                    </a:p>
                    <a:p>
                      <a:pPr marL="463550" indent="0"/>
                      <a:r>
                        <a:rPr lang="en-US" sz="1200" b="1" dirty="0" smtClean="0">
                          <a:solidFill>
                            <a:schemeClr val="tx1"/>
                          </a:solidFill>
                          <a:effectLst/>
                          <a:latin typeface="Cambria" pitchFamily="18" charset="0"/>
                        </a:rPr>
                        <a:t>     </a:t>
                      </a:r>
                      <a:r>
                        <a:rPr lang="en-US" sz="1200" b="1" i="1" dirty="0" smtClean="0">
                          <a:solidFill>
                            <a:schemeClr val="tx1"/>
                          </a:solidFill>
                          <a:effectLst/>
                          <a:latin typeface="Cambria" pitchFamily="18" charset="0"/>
                        </a:rPr>
                        <a:t> Upon graduation a student will be able to:</a:t>
                      </a:r>
                    </a:p>
                  </a:txBody>
                  <a:tcPr/>
                </a:tc>
                <a:tc>
                  <a:txBody>
                    <a:bodyPr/>
                    <a:lstStyle/>
                    <a:p>
                      <a:r>
                        <a:rPr lang="en-US" sz="1400" dirty="0" smtClean="0">
                          <a:solidFill>
                            <a:schemeClr val="tx1"/>
                          </a:solidFill>
                          <a:latin typeface="Times New Roman" pitchFamily="18" charset="0"/>
                          <a:cs typeface="Times New Roman" pitchFamily="18" charset="0"/>
                        </a:rPr>
                        <a:t>General Education Courses</a:t>
                      </a:r>
                      <a:endParaRPr lang="en-US" sz="1400" dirty="0">
                        <a:solidFill>
                          <a:schemeClr val="tx1"/>
                        </a:solidFill>
                        <a:latin typeface="Times New Roman" pitchFamily="18" charset="0"/>
                        <a:cs typeface="Times New Roman" pitchFamily="18" charset="0"/>
                      </a:endParaRPr>
                    </a:p>
                  </a:txBody>
                  <a:tcPr vert="vert270"/>
                </a:tc>
                <a:tc>
                  <a:txBody>
                    <a:bodyPr/>
                    <a:lstStyle/>
                    <a:p>
                      <a:r>
                        <a:rPr lang="en-US" sz="1400" dirty="0" smtClean="0">
                          <a:solidFill>
                            <a:schemeClr val="tx1"/>
                          </a:solidFill>
                          <a:latin typeface="Times New Roman" pitchFamily="18" charset="0"/>
                          <a:cs typeface="Times New Roman" pitchFamily="18" charset="0"/>
                        </a:rPr>
                        <a:t>ETD1031 Intro to Const/ Drafting</a:t>
                      </a:r>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MTB2321 Technical</a:t>
                      </a:r>
                      <a:r>
                        <a:rPr lang="en-US" sz="1400" baseline="0" dirty="0" smtClean="0">
                          <a:solidFill>
                            <a:schemeClr val="tx1"/>
                          </a:solidFill>
                          <a:latin typeface="Times New Roman" pitchFamily="18" charset="0"/>
                          <a:cs typeface="Times New Roman" pitchFamily="18" charset="0"/>
                        </a:rPr>
                        <a:t> Math</a:t>
                      </a:r>
                      <a:endParaRPr lang="en-US"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ETC1251 or ARC2461</a:t>
                      </a:r>
                      <a:r>
                        <a:rPr lang="en-US" sz="1400" baseline="0" dirty="0" smtClean="0">
                          <a:solidFill>
                            <a:schemeClr val="tx1"/>
                          </a:solidFill>
                          <a:latin typeface="Times New Roman" pitchFamily="18" charset="0"/>
                          <a:cs typeface="Times New Roman" pitchFamily="18" charset="0"/>
                        </a:rPr>
                        <a:t> Engineering Materials</a:t>
                      </a:r>
                      <a:endParaRPr lang="en-US"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ETD1100C </a:t>
                      </a:r>
                      <a:r>
                        <a:rPr lang="en-US" sz="1400" dirty="0" err="1" smtClean="0">
                          <a:solidFill>
                            <a:schemeClr val="tx1"/>
                          </a:solidFill>
                          <a:latin typeface="Times New Roman" pitchFamily="18" charset="0"/>
                          <a:cs typeface="Times New Roman" pitchFamily="18" charset="0"/>
                        </a:rPr>
                        <a:t>Engin</a:t>
                      </a:r>
                      <a:r>
                        <a:rPr lang="en-US" sz="1400" dirty="0" smtClean="0">
                          <a:solidFill>
                            <a:schemeClr val="tx1"/>
                          </a:solidFill>
                          <a:latin typeface="Times New Roman" pitchFamily="18" charset="0"/>
                          <a:cs typeface="Times New Roman" pitchFamily="18" charset="0"/>
                        </a:rPr>
                        <a:t>. </a:t>
                      </a:r>
                      <a:r>
                        <a:rPr lang="en-US" sz="1400" baseline="0" dirty="0" smtClean="0">
                          <a:solidFill>
                            <a:schemeClr val="tx1"/>
                          </a:solidFill>
                          <a:latin typeface="Times New Roman" pitchFamily="18" charset="0"/>
                          <a:cs typeface="Times New Roman" pitchFamily="18" charset="0"/>
                        </a:rPr>
                        <a:t>Drawing</a:t>
                      </a:r>
                      <a:endParaRPr lang="en-US"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ETD1320 Intro to </a:t>
                      </a:r>
                      <a:r>
                        <a:rPr lang="en-US" sz="1400" dirty="0" err="1" smtClean="0">
                          <a:solidFill>
                            <a:schemeClr val="tx1"/>
                          </a:solidFill>
                          <a:latin typeface="Times New Roman" pitchFamily="18" charset="0"/>
                          <a:cs typeface="Times New Roman" pitchFamily="18" charset="0"/>
                        </a:rPr>
                        <a:t>CADD</a:t>
                      </a:r>
                      <a:endParaRPr lang="en-US"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Electives</a:t>
                      </a: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ETD1340 Advanced </a:t>
                      </a:r>
                      <a:r>
                        <a:rPr lang="en-US" sz="1400" dirty="0" err="1" smtClean="0">
                          <a:solidFill>
                            <a:schemeClr val="tx1"/>
                          </a:solidFill>
                          <a:latin typeface="Times New Roman" pitchFamily="18" charset="0"/>
                          <a:cs typeface="Times New Roman" pitchFamily="18" charset="0"/>
                        </a:rPr>
                        <a:t>CADD</a:t>
                      </a:r>
                      <a:endParaRPr lang="en-US"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TAR1120C</a:t>
                      </a:r>
                      <a:r>
                        <a:rPr lang="en-US" sz="1400" baseline="0" dirty="0" smtClean="0">
                          <a:solidFill>
                            <a:schemeClr val="tx1"/>
                          </a:solidFill>
                          <a:latin typeface="Times New Roman" pitchFamily="18" charset="0"/>
                          <a:cs typeface="Times New Roman" pitchFamily="18" charset="0"/>
                        </a:rPr>
                        <a:t> Architectural Drawing</a:t>
                      </a:r>
                      <a:endParaRPr lang="en-US" sz="1400" dirty="0" smtClean="0">
                        <a:solidFill>
                          <a:schemeClr val="tx1"/>
                        </a:solidFill>
                        <a:latin typeface="Times New Roman" pitchFamily="18" charset="0"/>
                        <a:cs typeface="Times New Roman" pitchFamily="18" charset="0"/>
                      </a:endParaRPr>
                    </a:p>
                    <a:p>
                      <a:endParaRPr lang="en-US" sz="1400" dirty="0">
                        <a:solidFill>
                          <a:schemeClr val="tx1"/>
                        </a:solidFill>
                        <a:latin typeface="Times New Roman" pitchFamily="18" charset="0"/>
                        <a:cs typeface="Times New Roman" pitchFamily="18" charset="0"/>
                      </a:endParaRPr>
                    </a:p>
                  </a:txBody>
                  <a:tcPr vert="vert270"/>
                </a:tc>
                <a:tc>
                  <a:txBody>
                    <a:bodyPr/>
                    <a:lstStyle/>
                    <a:p>
                      <a:r>
                        <a:rPr lang="en-US" sz="1400" dirty="0" smtClean="0">
                          <a:solidFill>
                            <a:schemeClr val="tx1"/>
                          </a:solidFill>
                          <a:latin typeface="Times New Roman" pitchFamily="18" charset="0"/>
                          <a:cs typeface="Times New Roman" pitchFamily="18" charset="0"/>
                        </a:rPr>
                        <a:t>BCN2405 Statics and Strengths</a:t>
                      </a:r>
                      <a:endParaRPr lang="en-US" sz="1400" dirty="0">
                        <a:solidFill>
                          <a:schemeClr val="tx1"/>
                        </a:solidFill>
                        <a:latin typeface="Times New Roman" pitchFamily="18" charset="0"/>
                        <a:cs typeface="Times New Roman" pitchFamily="18" charset="0"/>
                      </a:endParaRPr>
                    </a:p>
                  </a:txBody>
                  <a:tcPr vert="vert270"/>
                </a:tc>
                <a:tc>
                  <a:txBody>
                    <a:bodyPr/>
                    <a:lstStyle/>
                    <a:p>
                      <a:r>
                        <a:rPr lang="en-US" sz="1400" dirty="0" smtClean="0">
                          <a:solidFill>
                            <a:schemeClr val="tx1"/>
                          </a:solidFill>
                          <a:latin typeface="Times New Roman" pitchFamily="18" charset="0"/>
                          <a:cs typeface="Times New Roman" pitchFamily="18" charset="0"/>
                        </a:rPr>
                        <a:t>SUR1101C Basic Surveying &amp; Measurement</a:t>
                      </a:r>
                      <a:endParaRPr lang="en-US" sz="1400" dirty="0">
                        <a:solidFill>
                          <a:schemeClr val="tx1"/>
                        </a:solidFill>
                        <a:latin typeface="Times New Roman" pitchFamily="18" charset="0"/>
                        <a:cs typeface="Times New Roman" pitchFamily="18" charset="0"/>
                      </a:endParaRPr>
                    </a:p>
                  </a:txBody>
                  <a:tcPr vert="vert270"/>
                </a:tc>
                <a:tc>
                  <a:txBody>
                    <a:bodyPr/>
                    <a:lstStyle/>
                    <a:p>
                      <a:r>
                        <a:rPr lang="en-US" sz="1400" dirty="0" smtClean="0">
                          <a:solidFill>
                            <a:schemeClr val="tx1"/>
                          </a:solidFill>
                          <a:latin typeface="Times New Roman" pitchFamily="18" charset="0"/>
                          <a:cs typeface="Times New Roman" pitchFamily="18" charset="0"/>
                        </a:rPr>
                        <a:t>BCN1721</a:t>
                      </a:r>
                      <a:r>
                        <a:rPr lang="en-US" sz="1400" baseline="0" dirty="0" smtClean="0">
                          <a:solidFill>
                            <a:schemeClr val="tx1"/>
                          </a:solidFill>
                          <a:latin typeface="Times New Roman" pitchFamily="18" charset="0"/>
                          <a:cs typeface="Times New Roman" pitchFamily="18" charset="0"/>
                        </a:rPr>
                        <a:t> Const. Planning and Control</a:t>
                      </a:r>
                      <a:endParaRPr lang="en-US" sz="1400" dirty="0">
                        <a:solidFill>
                          <a:schemeClr val="tx1"/>
                        </a:solidFill>
                        <a:latin typeface="Times New Roman" pitchFamily="18" charset="0"/>
                        <a:cs typeface="Times New Roman" pitchFamily="18" charset="0"/>
                      </a:endParaRPr>
                    </a:p>
                  </a:txBody>
                  <a:tcPr vert="vert270"/>
                </a:tc>
                <a:tc>
                  <a:txBody>
                    <a:bodyPr/>
                    <a:lstStyle/>
                    <a:p>
                      <a:r>
                        <a:rPr lang="en-US" sz="1400" dirty="0" smtClean="0">
                          <a:solidFill>
                            <a:schemeClr val="tx1"/>
                          </a:solidFill>
                          <a:latin typeface="Times New Roman" pitchFamily="18" charset="0"/>
                          <a:cs typeface="Times New Roman" pitchFamily="18" charset="0"/>
                        </a:rPr>
                        <a:t>BCN2563 Bldg. Service Systems</a:t>
                      </a:r>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BCT1705 Contracts, Codes &amp; Specifications</a:t>
                      </a: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BCT2770 Bldg. Const. Estimating</a:t>
                      </a:r>
                    </a:p>
                    <a:p>
                      <a:endParaRPr lang="en-US" sz="1400" dirty="0">
                        <a:solidFill>
                          <a:schemeClr val="tx1"/>
                        </a:solidFill>
                        <a:latin typeface="Times New Roman" pitchFamily="18" charset="0"/>
                        <a:cs typeface="Times New Roman" pitchFamily="18" charset="0"/>
                      </a:endParaRPr>
                    </a:p>
                  </a:txBody>
                  <a:tcPr vert="vert270"/>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cs typeface="Times New Roman" pitchFamily="18" charset="0"/>
                        </a:rPr>
                        <a:t>TAR2033C Architectural Design</a:t>
                      </a:r>
                    </a:p>
                    <a:p>
                      <a:endParaRPr lang="en-US" sz="1400" dirty="0">
                        <a:solidFill>
                          <a:schemeClr val="tx1"/>
                        </a:solidFill>
                        <a:latin typeface="Times New Roman" pitchFamily="18" charset="0"/>
                        <a:cs typeface="Times New Roman" pitchFamily="18" charset="0"/>
                      </a:endParaRPr>
                    </a:p>
                  </a:txBody>
                  <a:tcPr vert="vert270"/>
                </a:tc>
              </a:tr>
              <a:tr h="474321">
                <a:tc>
                  <a:txBody>
                    <a:bodyPr/>
                    <a:lstStyle/>
                    <a:p>
                      <a:pPr marL="234950" lvl="0" indent="-234950"/>
                      <a:r>
                        <a:rPr lang="en-US" sz="1200" kern="1200" dirty="0" smtClean="0">
                          <a:solidFill>
                            <a:schemeClr val="dk1"/>
                          </a:solidFill>
                          <a:latin typeface="Times New Roman" pitchFamily="18" charset="0"/>
                          <a:ea typeface="+mn-ea"/>
                          <a:cs typeface="Times New Roman" pitchFamily="18" charset="0"/>
                        </a:rPr>
                        <a:t>1. </a:t>
                      </a:r>
                      <a:r>
                        <a:rPr lang="en-US" sz="1200" kern="1200" baseline="0" dirty="0" smtClean="0">
                          <a:solidFill>
                            <a:schemeClr val="dk1"/>
                          </a:solidFill>
                          <a:latin typeface="Times New Roman" pitchFamily="18" charset="0"/>
                          <a:ea typeface="+mn-ea"/>
                          <a:cs typeface="Times New Roman" pitchFamily="18" charset="0"/>
                        </a:rPr>
                        <a:t> D</a:t>
                      </a:r>
                      <a:r>
                        <a:rPr lang="en-US" sz="1200" kern="1200" dirty="0" smtClean="0">
                          <a:solidFill>
                            <a:schemeClr val="dk1"/>
                          </a:solidFill>
                          <a:latin typeface="Times New Roman" pitchFamily="18" charset="0"/>
                          <a:ea typeface="+mn-ea"/>
                          <a:cs typeface="Times New Roman" pitchFamily="18" charset="0"/>
                        </a:rPr>
                        <a:t>emonstrate effective written, oral and </a:t>
                      </a:r>
                      <a:r>
                        <a:rPr lang="en-US" sz="1200" b="1" kern="1200" dirty="0" smtClean="0">
                          <a:solidFill>
                            <a:schemeClr val="dk1"/>
                          </a:solidFill>
                          <a:latin typeface="Times New Roman" pitchFamily="18" charset="0"/>
                          <a:ea typeface="+mn-ea"/>
                          <a:cs typeface="Times New Roman" pitchFamily="18" charset="0"/>
                        </a:rPr>
                        <a:t>visual/graphic </a:t>
                      </a:r>
                      <a:r>
                        <a:rPr lang="en-US" sz="1200" kern="1200" dirty="0" smtClean="0">
                          <a:solidFill>
                            <a:schemeClr val="dk1"/>
                          </a:solidFill>
                          <a:latin typeface="Times New Roman" pitchFamily="18" charset="0"/>
                          <a:ea typeface="+mn-ea"/>
                          <a:cs typeface="Times New Roman" pitchFamily="18" charset="0"/>
                        </a:rPr>
                        <a:t>communication skills.</a:t>
                      </a:r>
                      <a:endParaRPr lang="en-US" sz="1200" kern="1200" dirty="0">
                        <a:solidFill>
                          <a:schemeClr val="dk1"/>
                        </a:solidFill>
                        <a:latin typeface="Times New Roman" pitchFamily="18" charset="0"/>
                        <a:ea typeface="+mn-ea"/>
                        <a:cs typeface="Times New Roman" pitchFamily="18" charset="0"/>
                      </a:endParaRPr>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dirty="0" smtClean="0">
                          <a:latin typeface="Arial"/>
                          <a:cs typeface="Arial"/>
                        </a:rPr>
                        <a:t>▲</a:t>
                      </a:r>
                      <a:endParaRPr lang="en-US" dirty="0"/>
                    </a:p>
                  </a:txBody>
                  <a:tcPr/>
                </a:tc>
              </a:tr>
              <a:tr h="477891">
                <a:tc>
                  <a:txBody>
                    <a:bodyPr/>
                    <a:lstStyle/>
                    <a:p>
                      <a:pPr marL="228600" indent="-228600"/>
                      <a:r>
                        <a:rPr lang="en-US" sz="1200" dirty="0" smtClean="0">
                          <a:latin typeface="Times New Roman" pitchFamily="18" charset="0"/>
                          <a:cs typeface="Times New Roman" pitchFamily="18" charset="0"/>
                        </a:rPr>
                        <a:t>2.  </a:t>
                      </a:r>
                      <a:r>
                        <a:rPr lang="en-US" sz="1200" kern="1200" dirty="0" smtClean="0">
                          <a:solidFill>
                            <a:schemeClr val="dk1"/>
                          </a:solidFill>
                          <a:latin typeface="Times New Roman" pitchFamily="18" charset="0"/>
                          <a:ea typeface="+mn-ea"/>
                          <a:cs typeface="Times New Roman" pitchFamily="18" charset="0"/>
                        </a:rPr>
                        <a:t>Solve mathematical problems and equations utilizing algebraic and trigonometric functions.</a:t>
                      </a:r>
                      <a:endParaRPr lang="en-US" sz="1200" dirty="0">
                        <a:latin typeface="Times New Roman" pitchFamily="18" charset="0"/>
                        <a:cs typeface="Times New Roman" pitchFamily="18" charset="0"/>
                      </a:endParaRPr>
                    </a:p>
                  </a:txBody>
                  <a:tcPr/>
                </a:tc>
                <a:tc>
                  <a:txBody>
                    <a:bodyPr/>
                    <a:lstStyle/>
                    <a:p>
                      <a:pPr marL="0" marR="0" indent="0" algn="l"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dirty="0" smtClean="0">
                          <a:latin typeface="Arial"/>
                          <a:cs typeface="Arial"/>
                        </a:rPr>
                        <a:t>▲</a:t>
                      </a:r>
                      <a:endParaRPr lang="en-US" dirty="0"/>
                    </a:p>
                  </a:txBody>
                  <a:tcPr/>
                </a:tc>
                <a:tc>
                  <a:txBody>
                    <a:bodyPr/>
                    <a:lstStyle/>
                    <a:p>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algn="ct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r>
              <a:tr h="669048">
                <a:tc>
                  <a:txBody>
                    <a:bodyPr/>
                    <a:lstStyle/>
                    <a:p>
                      <a:pPr marL="225425" indent="-225425"/>
                      <a:r>
                        <a:rPr lang="en-US" sz="1200" kern="1200" dirty="0" smtClean="0">
                          <a:solidFill>
                            <a:schemeClr val="dk1"/>
                          </a:solidFill>
                          <a:latin typeface="Times New Roman" pitchFamily="18" charset="0"/>
                          <a:ea typeface="+mn-ea"/>
                          <a:cs typeface="Times New Roman" pitchFamily="18" charset="0"/>
                        </a:rPr>
                        <a:t>3.  Demonstrate basic drafting proficiency, including the ability to use industry-standard computer software to generate 2D and 3D drawings.</a:t>
                      </a:r>
                      <a:endParaRPr lang="en-US" sz="1200" dirty="0">
                        <a:latin typeface="Times New Roman" pitchFamily="18" charset="0"/>
                        <a:cs typeface="Times New Roman" pitchFamily="18" charset="0"/>
                      </a:endParaRPr>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dirty="0" smtClean="0">
                          <a:latin typeface="Arial"/>
                          <a:cs typeface="Arial"/>
                        </a:rPr>
                        <a:t>▲</a:t>
                      </a:r>
                      <a:endParaRPr lang="en-US" dirty="0"/>
                    </a:p>
                  </a:txBody>
                  <a:tcPr/>
                </a:tc>
              </a:tr>
              <a:tr h="638287">
                <a:tc>
                  <a:txBody>
                    <a:bodyPr/>
                    <a:lstStyle/>
                    <a:p>
                      <a:pPr marL="225425" indent="-225425"/>
                      <a:r>
                        <a:rPr lang="en-US" sz="1200" kern="1200" dirty="0" smtClean="0">
                          <a:solidFill>
                            <a:schemeClr val="dk1"/>
                          </a:solidFill>
                          <a:latin typeface="Times New Roman" pitchFamily="18" charset="0"/>
                          <a:ea typeface="+mn-ea"/>
                          <a:cs typeface="Times New Roman" pitchFamily="18" charset="0"/>
                        </a:rPr>
                        <a:t>4.  Demonstrate fundamental knowledge</a:t>
                      </a:r>
                      <a:r>
                        <a:rPr lang="en-US" sz="1200" kern="1200" baseline="0" dirty="0" smtClean="0">
                          <a:solidFill>
                            <a:schemeClr val="dk1"/>
                          </a:solidFill>
                          <a:latin typeface="Times New Roman" pitchFamily="18" charset="0"/>
                          <a:ea typeface="+mn-ea"/>
                          <a:cs typeface="Times New Roman" pitchFamily="18" charset="0"/>
                        </a:rPr>
                        <a:t> of the systems and processes used to construct the built environment, including an understanding of  industry terminology.</a:t>
                      </a:r>
                      <a:endParaRPr lang="en-US" sz="1200" dirty="0">
                        <a:latin typeface="Times New Roman" pitchFamily="18" charset="0"/>
                        <a:cs typeface="Times New Roman" pitchFamily="18" charset="0"/>
                      </a:endParaRPr>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dirty="0" smtClean="0">
                          <a:latin typeface="Arial"/>
                          <a:cs typeface="Arial"/>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r>
              <a:tr h="686028">
                <a:tc>
                  <a:txBody>
                    <a:bodyPr/>
                    <a:lstStyle/>
                    <a:p>
                      <a:pPr marL="225425" indent="-225425"/>
                      <a:r>
                        <a:rPr lang="en-US" sz="1200" kern="1200" dirty="0" smtClean="0">
                          <a:solidFill>
                            <a:schemeClr val="dk1"/>
                          </a:solidFill>
                          <a:latin typeface="Times New Roman" pitchFamily="18" charset="0"/>
                          <a:ea typeface="+mn-ea"/>
                          <a:cs typeface="Times New Roman" pitchFamily="18" charset="0"/>
                        </a:rPr>
                        <a:t>5.  Demonstrate basic competency in the use of surveying data collectors, calculating angles, and field book procedures, and describe their importance in construction reconnaissance.</a:t>
                      </a:r>
                      <a:endParaRPr lang="en-US" sz="1200" dirty="0">
                        <a:latin typeface="Times New Roman" pitchFamily="18" charset="0"/>
                        <a:cs typeface="Times New Roman" pitchFamily="18" charset="0"/>
                      </a:endParaRPr>
                    </a:p>
                  </a:txBody>
                  <a:tcPr/>
                </a:tc>
                <a:tc>
                  <a:txBody>
                    <a:bodyPr/>
                    <a:lstStyle/>
                    <a:p>
                      <a:pPr algn="ctr"/>
                      <a:endParaRPr lang="en-US"/>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a:p>
                  </a:txBody>
                  <a:tcPr/>
                </a:tc>
                <a:tc>
                  <a:txBody>
                    <a:bodyPr/>
                    <a:lstStyle/>
                    <a:p>
                      <a:pPr algn="ctr"/>
                      <a:r>
                        <a:rPr lang="en-US" dirty="0" smtClean="0">
                          <a:latin typeface="Arial"/>
                          <a:cs typeface="Arial"/>
                        </a:rPr>
                        <a:t>▲</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r>
              <a:tr h="638287">
                <a:tc>
                  <a:txBody>
                    <a:bodyPr/>
                    <a:lstStyle/>
                    <a:p>
                      <a:pPr marL="225425" marR="0" lvl="0" indent="-225425" algn="l" defTabSz="1217889"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Times New Roman" pitchFamily="18" charset="0"/>
                          <a:ea typeface="+mn-ea"/>
                          <a:cs typeface="Times New Roman" pitchFamily="18" charset="0"/>
                        </a:rPr>
                        <a:t>6.  Estimate the costs for labor, materials, and equipment for a construction project using industry-standard software and procedures.</a:t>
                      </a:r>
                    </a:p>
                  </a:txBody>
                  <a:tcPr/>
                </a:tc>
                <a:tc>
                  <a:txBody>
                    <a:bodyPr/>
                    <a:lstStyle/>
                    <a:p>
                      <a:pPr algn="ctr"/>
                      <a:endParaRPr lang="en-US"/>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dirty="0"/>
                    </a:p>
                  </a:txBody>
                  <a:tcPr/>
                </a:tc>
                <a:tc>
                  <a:txBody>
                    <a:bodyPr/>
                    <a:lstStyle/>
                    <a:p>
                      <a:pPr algn="ctr"/>
                      <a:endParaRPr lang="en-US"/>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latin typeface="Arial"/>
                          <a:cs typeface="Arial"/>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r>
              <a:tr h="638287">
                <a:tc>
                  <a:txBody>
                    <a:bodyPr/>
                    <a:lstStyle/>
                    <a:p>
                      <a:pPr marL="225425" marR="0" lvl="0" indent="-225425" algn="l" defTabSz="1217889"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Times New Roman" pitchFamily="18" charset="0"/>
                          <a:ea typeface="+mn-ea"/>
                          <a:cs typeface="Times New Roman" pitchFamily="18" charset="0"/>
                        </a:rPr>
                        <a:t>7.  Develop a schedule of activities for a construction project, determine the critical path, and identify methods of compressing the completion time.</a:t>
                      </a:r>
                    </a:p>
                  </a:txBody>
                  <a:tcPr/>
                </a:tc>
                <a:tc>
                  <a:txBody>
                    <a:bodyPr/>
                    <a:lstStyle/>
                    <a:p>
                      <a:pPr algn="ctr"/>
                      <a:endParaRPr lang="en-US"/>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latin typeface="Arial"/>
                          <a:cs typeface="Arial"/>
                        </a:rPr>
                        <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r>
              <a:tr h="1010622">
                <a:tc>
                  <a:txBody>
                    <a:bodyPr/>
                    <a:lstStyle/>
                    <a:p>
                      <a:pPr marL="0" marR="0">
                        <a:lnSpc>
                          <a:spcPct val="115000"/>
                        </a:lnSpc>
                        <a:spcBef>
                          <a:spcPts val="0"/>
                        </a:spcBef>
                        <a:spcAft>
                          <a:spcPts val="0"/>
                        </a:spcAft>
                      </a:pPr>
                      <a:r>
                        <a:rPr lang="en-US" sz="1200" b="0" kern="1200" dirty="0" smtClean="0">
                          <a:solidFill>
                            <a:schemeClr val="dk1"/>
                          </a:solidFill>
                          <a:latin typeface="Times New Roman"/>
                          <a:ea typeface="+mn-ea"/>
                          <a:cs typeface="Times New Roman"/>
                        </a:rPr>
                        <a:t>8.  </a:t>
                      </a:r>
                      <a:r>
                        <a:rPr lang="en-US" sz="1200" b="0" dirty="0" smtClean="0">
                          <a:latin typeface="Times New Roman"/>
                          <a:ea typeface="Calibri"/>
                          <a:cs typeface="Times New Roman"/>
                        </a:rPr>
                        <a:t>In a work group, develop a solution to meet architectural</a:t>
                      </a:r>
                    </a:p>
                    <a:p>
                      <a:pPr marL="0" marR="0">
                        <a:lnSpc>
                          <a:spcPct val="115000"/>
                        </a:lnSpc>
                        <a:spcBef>
                          <a:spcPts val="0"/>
                        </a:spcBef>
                        <a:spcAft>
                          <a:spcPts val="0"/>
                        </a:spcAft>
                      </a:pPr>
                      <a:r>
                        <a:rPr lang="en-US" sz="1200" b="0" dirty="0" smtClean="0">
                          <a:latin typeface="Times New Roman"/>
                          <a:ea typeface="Calibri"/>
                          <a:cs typeface="Times New Roman"/>
                        </a:rPr>
                        <a:t>      programmatic</a:t>
                      </a:r>
                      <a:r>
                        <a:rPr lang="en-US" sz="1200" b="0" baseline="0" dirty="0" smtClean="0">
                          <a:latin typeface="Times New Roman"/>
                          <a:ea typeface="Calibri"/>
                          <a:cs typeface="Times New Roman"/>
                        </a:rPr>
                        <a:t> </a:t>
                      </a:r>
                      <a:r>
                        <a:rPr lang="en-US" sz="1200" b="0" dirty="0" smtClean="0">
                          <a:latin typeface="Times New Roman"/>
                          <a:ea typeface="Calibri"/>
                          <a:cs typeface="Times New Roman"/>
                        </a:rPr>
                        <a:t>requirements</a:t>
                      </a:r>
                      <a:endParaRPr lang="en-US" sz="1200" b="0" dirty="0">
                        <a:latin typeface="Times New Roman"/>
                        <a:ea typeface="Calibri"/>
                        <a:cs typeface="Times New Roman"/>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endParaRPr lang="en-US"/>
                    </a:p>
                  </a:txBody>
                  <a:tcPr/>
                </a:tc>
                <a:tc>
                  <a:txBody>
                    <a:bodyPr/>
                    <a:lstStyle/>
                    <a:p>
                      <a:pPr marL="0" marR="0" indent="0" algn="ctr" defTabSz="1217889" rtl="0" eaLnBrk="1" fontAlgn="auto" latinLnBrk="0" hangingPunct="1">
                        <a:lnSpc>
                          <a:spcPct val="100000"/>
                        </a:lnSpc>
                        <a:spcBef>
                          <a:spcPts val="0"/>
                        </a:spcBef>
                        <a:spcAft>
                          <a:spcPts val="0"/>
                        </a:spcAft>
                        <a:buClrTx/>
                        <a:buSzTx/>
                        <a:buFontTx/>
                        <a:buNone/>
                        <a:tabLst/>
                        <a:defRPr/>
                      </a:pPr>
                      <a:r>
                        <a:rPr lang="en-US" sz="2400" smtClean="0">
                          <a:latin typeface="Times New Roman" pitchFamily="18" charset="0"/>
                          <a:cs typeface="Times New Roman" pitchFamily="18" charset="0"/>
                        </a:rPr>
                        <a:t>□</a:t>
                      </a:r>
                      <a:endParaRPr lang="en-US" dirty="0" smtClean="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sz="2400" dirty="0" smtClean="0">
                          <a:latin typeface="Times New Roman" pitchFamily="18" charset="0"/>
                          <a:cs typeface="Times New Roman" pitchFamily="18" charset="0"/>
                        </a:rPr>
                        <a:t>■</a:t>
                      </a:r>
                      <a:endParaRPr lang="en-US" dirty="0"/>
                    </a:p>
                  </a:txBody>
                  <a:tcPr/>
                </a:tc>
                <a:tc>
                  <a:txBody>
                    <a:bodyPr/>
                    <a:lstStyle/>
                    <a:p>
                      <a:pPr algn="ctr"/>
                      <a:r>
                        <a:rPr lang="en-US" dirty="0" smtClean="0">
                          <a:latin typeface="Arial"/>
                          <a:cs typeface="Arial"/>
                        </a:rPr>
                        <a:t>▲</a:t>
                      </a:r>
                      <a:endParaRPr lang="en-US" dirty="0"/>
                    </a:p>
                  </a:txBody>
                  <a:tcPr/>
                </a:tc>
              </a:tr>
            </a:tbl>
          </a:graphicData>
        </a:graphic>
      </p:graphicFrame>
      <p:sp>
        <p:nvSpPr>
          <p:cNvPr id="8" name="TextBox 7"/>
          <p:cNvSpPr txBox="1"/>
          <p:nvPr/>
        </p:nvSpPr>
        <p:spPr>
          <a:xfrm>
            <a:off x="450850" y="1072217"/>
            <a:ext cx="7424725" cy="523220"/>
          </a:xfrm>
          <a:prstGeom prst="rect">
            <a:avLst/>
          </a:prstGeom>
          <a:noFill/>
        </p:spPr>
        <p:txBody>
          <a:bodyPr wrap="none" rtlCol="0">
            <a:spAutoFit/>
          </a:bodyPr>
          <a:lstStyle/>
          <a:p>
            <a:r>
              <a:rPr lang="en-US" sz="2800" i="1" dirty="0" err="1" smtClean="0">
                <a:solidFill>
                  <a:schemeClr val="accent6">
                    <a:lumMod val="20000"/>
                    <a:lumOff val="80000"/>
                  </a:schemeClr>
                </a:solidFill>
                <a:effectLst>
                  <a:outerShdw blurRad="38100" dist="38100" dir="2700000" algn="tl">
                    <a:srgbClr val="000000">
                      <a:alpha val="43137"/>
                    </a:srgbClr>
                  </a:outerShdw>
                </a:effectLst>
                <a:latin typeface="Cambria" pitchFamily="18" charset="0"/>
              </a:rPr>
              <a:t>A.S.</a:t>
            </a:r>
            <a:r>
              <a:rPr lang="en-US" sz="2800" i="1" dirty="0" smtClean="0">
                <a:solidFill>
                  <a:schemeClr val="accent6">
                    <a:lumMod val="20000"/>
                    <a:lumOff val="80000"/>
                  </a:schemeClr>
                </a:solidFill>
                <a:effectLst>
                  <a:outerShdw blurRad="38100" dist="38100" dir="2700000" algn="tl">
                    <a:srgbClr val="000000">
                      <a:alpha val="43137"/>
                    </a:srgbClr>
                  </a:outerShdw>
                </a:effectLst>
                <a:latin typeface="Cambria" pitchFamily="18" charset="0"/>
              </a:rPr>
              <a:t> Degree – Building Construction Technology</a:t>
            </a:r>
            <a:endParaRPr lang="en-US" sz="2800" i="1" dirty="0">
              <a:solidFill>
                <a:schemeClr val="accent6">
                  <a:lumMod val="20000"/>
                  <a:lumOff val="80000"/>
                </a:schemeClr>
              </a:solidFill>
              <a:effectLst>
                <a:outerShdw blurRad="38100" dist="38100" dir="2700000" algn="tl">
                  <a:srgbClr val="000000">
                    <a:alpha val="43137"/>
                  </a:srgbClr>
                </a:outerShdw>
              </a:effectLst>
              <a:latin typeface="Cambria" pitchFamily="18" charset="0"/>
            </a:endParaRPr>
          </a:p>
        </p:txBody>
      </p:sp>
      <p:sp>
        <p:nvSpPr>
          <p:cNvPr id="10" name="TextBox 9"/>
          <p:cNvSpPr txBox="1"/>
          <p:nvPr/>
        </p:nvSpPr>
        <p:spPr>
          <a:xfrm>
            <a:off x="9899650" y="1062037"/>
            <a:ext cx="2133600" cy="461665"/>
          </a:xfrm>
          <a:prstGeom prst="rect">
            <a:avLst/>
          </a:prstGeom>
          <a:noFill/>
        </p:spPr>
        <p:txBody>
          <a:bodyPr wrap="square" rtlCol="0">
            <a:spAutoFit/>
          </a:bodyPr>
          <a:lstStyle/>
          <a:p>
            <a:r>
              <a:rPr lang="en-US" sz="1200" i="1" dirty="0" smtClean="0">
                <a:solidFill>
                  <a:schemeClr val="bg1"/>
                </a:solidFill>
                <a:effectLst>
                  <a:outerShdw blurRad="38100" dist="38100" dir="2700000" algn="tl">
                    <a:srgbClr val="000000">
                      <a:alpha val="43137"/>
                    </a:srgbClr>
                  </a:outerShdw>
                </a:effectLst>
                <a:latin typeface="Cambria" pitchFamily="18" charset="0"/>
              </a:rPr>
              <a:t>Division of Architecture, Engineering, and Technology</a:t>
            </a:r>
            <a:endParaRPr lang="en-US" sz="1200" i="1" dirty="0">
              <a:solidFill>
                <a:schemeClr val="bg1"/>
              </a:solidFill>
              <a:effectLst>
                <a:outerShdw blurRad="38100" dist="38100" dir="2700000" algn="tl">
                  <a:srgbClr val="000000">
                    <a:alpha val="43137"/>
                  </a:srgbClr>
                </a:outerShdw>
              </a:effectLst>
              <a:latin typeface="Cambria" pitchFamily="18" charset="0"/>
            </a:endParaRPr>
          </a:p>
        </p:txBody>
      </p:sp>
      <p:sp>
        <p:nvSpPr>
          <p:cNvPr id="11" name="Right Arrow 10"/>
          <p:cNvSpPr/>
          <p:nvPr/>
        </p:nvSpPr>
        <p:spPr>
          <a:xfrm>
            <a:off x="4141765" y="1792249"/>
            <a:ext cx="304800" cy="381000"/>
          </a:xfrm>
          <a:prstGeom prst="rightArrow">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19076" y="3471847"/>
            <a:ext cx="393624" cy="365130"/>
          </a:xfrm>
          <a:prstGeom prst="downArrow">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70165" y="1747837"/>
            <a:ext cx="1371600" cy="457200"/>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Cambria" pitchFamily="18" charset="0"/>
              </a:rPr>
              <a:t>Courses</a:t>
            </a:r>
            <a:endParaRPr lang="en-US" b="1" dirty="0">
              <a:solidFill>
                <a:schemeClr val="bg1"/>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092" y="456655"/>
            <a:ext cx="2345234" cy="6253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094" y="678805"/>
            <a:ext cx="8077151" cy="1200329"/>
          </a:xfrm>
          <a:prstGeom prst="rect">
            <a:avLst/>
          </a:prstGeom>
          <a:noFill/>
        </p:spPr>
        <p:txBody>
          <a:bodyPr wrap="none" lIns="91440" tIns="45720" rIns="91440" bIns="45720">
            <a:spAutoFit/>
            <a:scene3d>
              <a:camera prst="isometricOffAxis1Right"/>
              <a:lightRig rig="threePt" dir="t"/>
            </a:scene3d>
          </a:bodyPr>
          <a:lstStyle/>
          <a:p>
            <a:pPr algn="ctr"/>
            <a:r>
              <a:rPr lang="en-US"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“Hands-on” Activity!</a:t>
            </a:r>
            <a:endParaRPr lang="en-U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 name="Picture 2" descr="LS00329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0041" y="354769"/>
            <a:ext cx="1792284" cy="3121256"/>
          </a:xfrm>
          <a:prstGeom prst="rect">
            <a:avLst/>
          </a:prstGeom>
        </p:spPr>
      </p:pic>
      <p:pic>
        <p:nvPicPr>
          <p:cNvPr id="4" name="Picture 3" descr="AA04968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2339" y="3055069"/>
            <a:ext cx="1871927" cy="1980220"/>
          </a:xfrm>
          <a:prstGeom prst="rect">
            <a:avLst/>
          </a:prstGeom>
        </p:spPr>
      </p:pic>
      <p:sp>
        <p:nvSpPr>
          <p:cNvPr id="5" name="TextBox 4"/>
          <p:cNvSpPr txBox="1"/>
          <p:nvPr/>
        </p:nvSpPr>
        <p:spPr>
          <a:xfrm>
            <a:off x="581038" y="3307097"/>
            <a:ext cx="8280920" cy="5016758"/>
          </a:xfrm>
          <a:prstGeom prst="rect">
            <a:avLst/>
          </a:prstGeom>
          <a:noFill/>
        </p:spPr>
        <p:txBody>
          <a:bodyPr wrap="square" rtlCol="0">
            <a:sp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Pick ONE Program Learning Outcome and map it across the courses in your curriculum</a:t>
            </a:r>
          </a:p>
          <a:p>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ALTERNATE:</a:t>
            </a:r>
          </a:p>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Pick ONE Gen Ed PLO and map it across the general education curriculum</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560748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TotalTime>
  <Words>1442</Words>
  <Application>Microsoft Office PowerPoint</Application>
  <PresentationFormat>Ledger Paper (11x17 in)</PresentationFormat>
  <Paragraphs>240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Mapping Program Learning Outcomes to Curriculum</vt:lpstr>
      <vt:lpstr>Why does this matter?</vt:lpstr>
      <vt:lpstr>How are your Program Learning Outcomes?</vt:lpstr>
      <vt:lpstr>PowerPoint Presentation</vt:lpstr>
      <vt:lpstr>PowerPoint Presentation</vt:lpstr>
      <vt:lpstr>PowerPoint Presentation</vt:lpstr>
      <vt:lpstr>Mapping Process</vt:lpstr>
      <vt:lpstr>PowerPoint Presentation</vt:lpstr>
      <vt:lpstr>PowerPoint Presentation</vt:lpstr>
      <vt:lpstr>PowerPoint Presentation</vt:lpstr>
      <vt:lpstr>PowerPoint Presentation</vt:lpstr>
      <vt:lpstr>What is a good Rubric?</vt:lpstr>
      <vt:lpstr>PowerPoint Presentation</vt:lpstr>
      <vt:lpstr>QUESTIONS?</vt:lpstr>
      <vt:lpstr>F I N</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Faculty</cp:lastModifiedBy>
  <cp:revision>66</cp:revision>
  <dcterms:created xsi:type="dcterms:W3CDTF">2009-03-31T16:50:35Z</dcterms:created>
  <dcterms:modified xsi:type="dcterms:W3CDTF">2013-06-21T14:51:44Z</dcterms:modified>
</cp:coreProperties>
</file>