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1"/>
  </p:notesMasterIdLst>
  <p:sldIdLst>
    <p:sldId id="256" r:id="rId2"/>
    <p:sldId id="258" r:id="rId3"/>
    <p:sldId id="280" r:id="rId4"/>
    <p:sldId id="257" r:id="rId5"/>
    <p:sldId id="266" r:id="rId6"/>
    <p:sldId id="263" r:id="rId7"/>
    <p:sldId id="265" r:id="rId8"/>
    <p:sldId id="277" r:id="rId9"/>
    <p:sldId id="260" r:id="rId10"/>
    <p:sldId id="264" r:id="rId11"/>
    <p:sldId id="261" r:id="rId12"/>
    <p:sldId id="267" r:id="rId13"/>
    <p:sldId id="268" r:id="rId14"/>
    <p:sldId id="262" r:id="rId15"/>
    <p:sldId id="273" r:id="rId16"/>
    <p:sldId id="281" r:id="rId17"/>
    <p:sldId id="276"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26" autoAdjust="0"/>
  </p:normalViewPr>
  <p:slideViewPr>
    <p:cSldViewPr>
      <p:cViewPr>
        <p:scale>
          <a:sx n="80" d="100"/>
          <a:sy n="80" d="100"/>
        </p:scale>
        <p:origin x="-560" y="-2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C9D9C-09B1-45B9-AFBF-AD03437D8D83}" type="doc">
      <dgm:prSet loTypeId="urn:microsoft.com/office/officeart/2005/8/layout/cycle3" loCatId="cycle" qsTypeId="urn:microsoft.com/office/officeart/2005/8/quickstyle/simple1" qsCatId="simple" csTypeId="urn:microsoft.com/office/officeart/2005/8/colors/accent0_2" csCatId="mainScheme" phldr="1"/>
      <dgm:spPr/>
      <dgm:t>
        <a:bodyPr/>
        <a:lstStyle/>
        <a:p>
          <a:endParaRPr lang="en-US"/>
        </a:p>
      </dgm:t>
    </dgm:pt>
    <dgm:pt modelId="{D71145C9-21E1-4AB7-A300-B616E5CFB547}">
      <dgm:prSet custT="1"/>
      <dgm:spPr/>
      <dgm:t>
        <a:bodyPr/>
        <a:lstStyle/>
        <a:p>
          <a:pPr rtl="0"/>
          <a:r>
            <a:rPr lang="en-US" sz="2000" b="1" dirty="0" smtClean="0"/>
            <a:t>Departmental Unit Plan; Departmental Goals</a:t>
          </a:r>
          <a:endParaRPr lang="en-US" sz="2000" b="1" dirty="0"/>
        </a:p>
      </dgm:t>
    </dgm:pt>
    <dgm:pt modelId="{3D3B6C92-2616-496F-8BDA-5614E1124236}" type="parTrans" cxnId="{F100FF41-FC57-4FBC-B15D-FB8BB3EA7526}">
      <dgm:prSet/>
      <dgm:spPr/>
      <dgm:t>
        <a:bodyPr/>
        <a:lstStyle/>
        <a:p>
          <a:endParaRPr lang="en-US"/>
        </a:p>
      </dgm:t>
    </dgm:pt>
    <dgm:pt modelId="{3F67008C-8523-4140-BF52-468D143CC9F1}" type="sibTrans" cxnId="{F100FF41-FC57-4FBC-B15D-FB8BB3EA7526}">
      <dgm:prSet/>
      <dgm:spPr/>
      <dgm:t>
        <a:bodyPr/>
        <a:lstStyle/>
        <a:p>
          <a:endParaRPr lang="en-US"/>
        </a:p>
      </dgm:t>
    </dgm:pt>
    <dgm:pt modelId="{8FCBC081-33B0-455D-9C44-A100923F8B57}">
      <dgm:prSet custT="1"/>
      <dgm:spPr/>
      <dgm:t>
        <a:bodyPr/>
        <a:lstStyle/>
        <a:p>
          <a:r>
            <a:rPr lang="en-US" sz="2000" b="1" dirty="0" smtClean="0"/>
            <a:t>Based on Shared Vision; College Strategic Plan; Data</a:t>
          </a:r>
          <a:endParaRPr lang="en-US" sz="2000" b="1" dirty="0"/>
        </a:p>
      </dgm:t>
    </dgm:pt>
    <dgm:pt modelId="{A8C649FF-BD16-4C7F-A1C3-EBB4E729D01B}" type="parTrans" cxnId="{727A9ECE-4FC1-4533-9576-BE4DCBF5FECC}">
      <dgm:prSet/>
      <dgm:spPr/>
      <dgm:t>
        <a:bodyPr/>
        <a:lstStyle/>
        <a:p>
          <a:endParaRPr lang="en-US"/>
        </a:p>
      </dgm:t>
    </dgm:pt>
    <dgm:pt modelId="{413F33F1-B3AE-42A1-952E-40E64F54D4EE}" type="sibTrans" cxnId="{727A9ECE-4FC1-4533-9576-BE4DCBF5FECC}">
      <dgm:prSet/>
      <dgm:spPr/>
      <dgm:t>
        <a:bodyPr/>
        <a:lstStyle/>
        <a:p>
          <a:endParaRPr lang="en-US"/>
        </a:p>
      </dgm:t>
    </dgm:pt>
    <dgm:pt modelId="{2F394886-4A54-4F24-886A-DFE61E6540FB}">
      <dgm:prSet custT="1"/>
      <dgm:spPr/>
      <dgm:t>
        <a:bodyPr/>
        <a:lstStyle/>
        <a:p>
          <a:r>
            <a:rPr lang="en-US" sz="2000" b="1" dirty="0" smtClean="0"/>
            <a:t>Assess, Review, Report, and Plan Again</a:t>
          </a:r>
          <a:endParaRPr lang="en-US" sz="2000" b="1" dirty="0"/>
        </a:p>
      </dgm:t>
    </dgm:pt>
    <dgm:pt modelId="{188687C0-2292-4952-BEC1-25053F1A6561}" type="parTrans" cxnId="{75C4581B-F955-4F21-A3DA-2B092975458C}">
      <dgm:prSet/>
      <dgm:spPr/>
      <dgm:t>
        <a:bodyPr/>
        <a:lstStyle/>
        <a:p>
          <a:endParaRPr lang="en-US"/>
        </a:p>
      </dgm:t>
    </dgm:pt>
    <dgm:pt modelId="{19192A0D-A0C7-41CA-9BAB-DD4EC79859D5}" type="sibTrans" cxnId="{75C4581B-F955-4F21-A3DA-2B092975458C}">
      <dgm:prSet/>
      <dgm:spPr/>
      <dgm:t>
        <a:bodyPr/>
        <a:lstStyle/>
        <a:p>
          <a:endParaRPr lang="en-US"/>
        </a:p>
      </dgm:t>
    </dgm:pt>
    <dgm:pt modelId="{969F2F9D-FE4F-4215-9BCA-3BC2B0942C48}">
      <dgm:prSet custT="1"/>
      <dgm:spPr/>
      <dgm:t>
        <a:bodyPr/>
        <a:lstStyle/>
        <a:p>
          <a:pPr rtl="0"/>
          <a:r>
            <a:rPr lang="en-US" sz="2000" b="1" dirty="0" smtClean="0"/>
            <a:t>Individual Staff Developmental Plans and Objectives</a:t>
          </a:r>
          <a:endParaRPr lang="en-US" sz="2000" b="1" dirty="0"/>
        </a:p>
      </dgm:t>
    </dgm:pt>
    <dgm:pt modelId="{BBCE7FFD-5DEF-49C0-84B0-AD2F7368DDE4}" type="parTrans" cxnId="{85D99405-EA08-473F-8B3D-33CA9808F9BA}">
      <dgm:prSet/>
      <dgm:spPr/>
      <dgm:t>
        <a:bodyPr/>
        <a:lstStyle/>
        <a:p>
          <a:endParaRPr lang="en-US"/>
        </a:p>
      </dgm:t>
    </dgm:pt>
    <dgm:pt modelId="{3BF7D6E3-7524-48F5-A8C0-64C75FE4C129}" type="sibTrans" cxnId="{85D99405-EA08-473F-8B3D-33CA9808F9BA}">
      <dgm:prSet/>
      <dgm:spPr/>
      <dgm:t>
        <a:bodyPr/>
        <a:lstStyle/>
        <a:p>
          <a:endParaRPr lang="en-US"/>
        </a:p>
      </dgm:t>
    </dgm:pt>
    <dgm:pt modelId="{79F7A4A2-7160-4F1A-AFCE-0DFA109C0714}">
      <dgm:prSet custT="1"/>
      <dgm:spPr/>
      <dgm:t>
        <a:bodyPr/>
        <a:lstStyle/>
        <a:p>
          <a:r>
            <a:rPr lang="en-US" sz="2000" b="1" dirty="0" smtClean="0"/>
            <a:t>Student Affairs Division Plans</a:t>
          </a:r>
          <a:endParaRPr lang="en-US" sz="2000" b="1" dirty="0"/>
        </a:p>
      </dgm:t>
    </dgm:pt>
    <dgm:pt modelId="{FF2BAF23-2D96-423E-B8BF-760286246BF2}" type="parTrans" cxnId="{CFD438E7-201B-4F32-A581-CA9DFBE5155D}">
      <dgm:prSet/>
      <dgm:spPr/>
      <dgm:t>
        <a:bodyPr/>
        <a:lstStyle/>
        <a:p>
          <a:endParaRPr lang="en-US"/>
        </a:p>
      </dgm:t>
    </dgm:pt>
    <dgm:pt modelId="{83C75A9F-4ECA-4389-8FD0-194324F2C460}" type="sibTrans" cxnId="{CFD438E7-201B-4F32-A581-CA9DFBE5155D}">
      <dgm:prSet/>
      <dgm:spPr/>
      <dgm:t>
        <a:bodyPr/>
        <a:lstStyle/>
        <a:p>
          <a:endParaRPr lang="en-US"/>
        </a:p>
      </dgm:t>
    </dgm:pt>
    <dgm:pt modelId="{2C380051-1DCE-401D-8413-17AC130B3C74}" type="pres">
      <dgm:prSet presAssocID="{EEAC9D9C-09B1-45B9-AFBF-AD03437D8D83}" presName="Name0" presStyleCnt="0">
        <dgm:presLayoutVars>
          <dgm:dir/>
          <dgm:resizeHandles val="exact"/>
        </dgm:presLayoutVars>
      </dgm:prSet>
      <dgm:spPr/>
      <dgm:t>
        <a:bodyPr/>
        <a:lstStyle/>
        <a:p>
          <a:endParaRPr lang="en-US"/>
        </a:p>
      </dgm:t>
    </dgm:pt>
    <dgm:pt modelId="{D254D06A-3432-4A96-B528-90E0D0FA45DA}" type="pres">
      <dgm:prSet presAssocID="{EEAC9D9C-09B1-45B9-AFBF-AD03437D8D83}" presName="cycle" presStyleCnt="0"/>
      <dgm:spPr/>
    </dgm:pt>
    <dgm:pt modelId="{B65B4BDC-973C-42E7-84AA-B0A73CEB9DA5}" type="pres">
      <dgm:prSet presAssocID="{8FCBC081-33B0-455D-9C44-A100923F8B57}" presName="nodeFirstNode" presStyleLbl="node1" presStyleIdx="0" presStyleCnt="5">
        <dgm:presLayoutVars>
          <dgm:bulletEnabled val="1"/>
        </dgm:presLayoutVars>
      </dgm:prSet>
      <dgm:spPr/>
      <dgm:t>
        <a:bodyPr/>
        <a:lstStyle/>
        <a:p>
          <a:endParaRPr lang="en-US"/>
        </a:p>
      </dgm:t>
    </dgm:pt>
    <dgm:pt modelId="{77CF39CF-B0E5-4B1A-A20D-6AD335562716}" type="pres">
      <dgm:prSet presAssocID="{413F33F1-B3AE-42A1-952E-40E64F54D4EE}" presName="sibTransFirstNode" presStyleLbl="bgShp" presStyleIdx="0" presStyleCnt="1"/>
      <dgm:spPr/>
      <dgm:t>
        <a:bodyPr/>
        <a:lstStyle/>
        <a:p>
          <a:endParaRPr lang="en-US"/>
        </a:p>
      </dgm:t>
    </dgm:pt>
    <dgm:pt modelId="{99B54054-C104-48D0-AF86-1119649B7544}" type="pres">
      <dgm:prSet presAssocID="{79F7A4A2-7160-4F1A-AFCE-0DFA109C0714}" presName="nodeFollowingNodes" presStyleLbl="node1" presStyleIdx="1" presStyleCnt="5" custRadScaleRad="100014" custRadScaleInc="835">
        <dgm:presLayoutVars>
          <dgm:bulletEnabled val="1"/>
        </dgm:presLayoutVars>
      </dgm:prSet>
      <dgm:spPr/>
      <dgm:t>
        <a:bodyPr/>
        <a:lstStyle/>
        <a:p>
          <a:endParaRPr lang="en-US"/>
        </a:p>
      </dgm:t>
    </dgm:pt>
    <dgm:pt modelId="{7B86BA81-93B7-4D9D-9A69-EE7AFC69F9F8}" type="pres">
      <dgm:prSet presAssocID="{D71145C9-21E1-4AB7-A300-B616E5CFB547}" presName="nodeFollowingNodes" presStyleLbl="node1" presStyleIdx="2" presStyleCnt="5" custRadScaleRad="101745" custRadScaleInc="-39808">
        <dgm:presLayoutVars>
          <dgm:bulletEnabled val="1"/>
        </dgm:presLayoutVars>
      </dgm:prSet>
      <dgm:spPr/>
      <dgm:t>
        <a:bodyPr/>
        <a:lstStyle/>
        <a:p>
          <a:endParaRPr lang="en-US"/>
        </a:p>
      </dgm:t>
    </dgm:pt>
    <dgm:pt modelId="{5FBE2945-A684-49B8-BDAA-B7363124E79D}" type="pres">
      <dgm:prSet presAssocID="{969F2F9D-FE4F-4215-9BCA-3BC2B0942C48}" presName="nodeFollowingNodes" presStyleLbl="node1" presStyleIdx="3" presStyleCnt="5" custRadScaleRad="97391" custRadScaleInc="28563">
        <dgm:presLayoutVars>
          <dgm:bulletEnabled val="1"/>
        </dgm:presLayoutVars>
      </dgm:prSet>
      <dgm:spPr/>
      <dgm:t>
        <a:bodyPr/>
        <a:lstStyle/>
        <a:p>
          <a:endParaRPr lang="en-US"/>
        </a:p>
      </dgm:t>
    </dgm:pt>
    <dgm:pt modelId="{0572AB42-7D83-47AA-8B5E-243ADA12199E}" type="pres">
      <dgm:prSet presAssocID="{2F394886-4A54-4F24-886A-DFE61E6540FB}" presName="nodeFollowingNodes" presStyleLbl="node1" presStyleIdx="4" presStyleCnt="5" custRadScaleRad="97428" custRadScaleInc="-35">
        <dgm:presLayoutVars>
          <dgm:bulletEnabled val="1"/>
        </dgm:presLayoutVars>
      </dgm:prSet>
      <dgm:spPr/>
      <dgm:t>
        <a:bodyPr/>
        <a:lstStyle/>
        <a:p>
          <a:endParaRPr lang="en-US"/>
        </a:p>
      </dgm:t>
    </dgm:pt>
  </dgm:ptLst>
  <dgm:cxnLst>
    <dgm:cxn modelId="{75C4581B-F955-4F21-A3DA-2B092975458C}" srcId="{EEAC9D9C-09B1-45B9-AFBF-AD03437D8D83}" destId="{2F394886-4A54-4F24-886A-DFE61E6540FB}" srcOrd="4" destOrd="0" parTransId="{188687C0-2292-4952-BEC1-25053F1A6561}" sibTransId="{19192A0D-A0C7-41CA-9BAB-DD4EC79859D5}"/>
    <dgm:cxn modelId="{8CA420C1-84D5-44DD-8283-6AFB86264C37}" type="presOf" srcId="{2F394886-4A54-4F24-886A-DFE61E6540FB}" destId="{0572AB42-7D83-47AA-8B5E-243ADA12199E}" srcOrd="0" destOrd="0" presId="urn:microsoft.com/office/officeart/2005/8/layout/cycle3"/>
    <dgm:cxn modelId="{F39791B1-872A-430E-9E05-691673175109}" type="presOf" srcId="{413F33F1-B3AE-42A1-952E-40E64F54D4EE}" destId="{77CF39CF-B0E5-4B1A-A20D-6AD335562716}" srcOrd="0" destOrd="0" presId="urn:microsoft.com/office/officeart/2005/8/layout/cycle3"/>
    <dgm:cxn modelId="{55F5A583-52E4-4319-9FB4-9A46F0B1B5E1}" type="presOf" srcId="{D71145C9-21E1-4AB7-A300-B616E5CFB547}" destId="{7B86BA81-93B7-4D9D-9A69-EE7AFC69F9F8}" srcOrd="0" destOrd="0" presId="urn:microsoft.com/office/officeart/2005/8/layout/cycle3"/>
    <dgm:cxn modelId="{26646274-2000-4A42-9B7D-A1FE688DA122}" type="presOf" srcId="{8FCBC081-33B0-455D-9C44-A100923F8B57}" destId="{B65B4BDC-973C-42E7-84AA-B0A73CEB9DA5}" srcOrd="0" destOrd="0" presId="urn:microsoft.com/office/officeart/2005/8/layout/cycle3"/>
    <dgm:cxn modelId="{727A9ECE-4FC1-4533-9576-BE4DCBF5FECC}" srcId="{EEAC9D9C-09B1-45B9-AFBF-AD03437D8D83}" destId="{8FCBC081-33B0-455D-9C44-A100923F8B57}" srcOrd="0" destOrd="0" parTransId="{A8C649FF-BD16-4C7F-A1C3-EBB4E729D01B}" sibTransId="{413F33F1-B3AE-42A1-952E-40E64F54D4EE}"/>
    <dgm:cxn modelId="{85D99405-EA08-473F-8B3D-33CA9808F9BA}" srcId="{EEAC9D9C-09B1-45B9-AFBF-AD03437D8D83}" destId="{969F2F9D-FE4F-4215-9BCA-3BC2B0942C48}" srcOrd="3" destOrd="0" parTransId="{BBCE7FFD-5DEF-49C0-84B0-AD2F7368DDE4}" sibTransId="{3BF7D6E3-7524-48F5-A8C0-64C75FE4C129}"/>
    <dgm:cxn modelId="{20286850-BCD3-4910-B083-70295B2E2BC4}" type="presOf" srcId="{EEAC9D9C-09B1-45B9-AFBF-AD03437D8D83}" destId="{2C380051-1DCE-401D-8413-17AC130B3C74}" srcOrd="0" destOrd="0" presId="urn:microsoft.com/office/officeart/2005/8/layout/cycle3"/>
    <dgm:cxn modelId="{FC6BEDF7-EAEE-46A1-BBC8-13AC5B0F7574}" type="presOf" srcId="{969F2F9D-FE4F-4215-9BCA-3BC2B0942C48}" destId="{5FBE2945-A684-49B8-BDAA-B7363124E79D}" srcOrd="0" destOrd="0" presId="urn:microsoft.com/office/officeart/2005/8/layout/cycle3"/>
    <dgm:cxn modelId="{F100FF41-FC57-4FBC-B15D-FB8BB3EA7526}" srcId="{EEAC9D9C-09B1-45B9-AFBF-AD03437D8D83}" destId="{D71145C9-21E1-4AB7-A300-B616E5CFB547}" srcOrd="2" destOrd="0" parTransId="{3D3B6C92-2616-496F-8BDA-5614E1124236}" sibTransId="{3F67008C-8523-4140-BF52-468D143CC9F1}"/>
    <dgm:cxn modelId="{2F149572-AEC0-4409-9309-7A9C2A93983A}" type="presOf" srcId="{79F7A4A2-7160-4F1A-AFCE-0DFA109C0714}" destId="{99B54054-C104-48D0-AF86-1119649B7544}" srcOrd="0" destOrd="0" presId="urn:microsoft.com/office/officeart/2005/8/layout/cycle3"/>
    <dgm:cxn modelId="{CFD438E7-201B-4F32-A581-CA9DFBE5155D}" srcId="{EEAC9D9C-09B1-45B9-AFBF-AD03437D8D83}" destId="{79F7A4A2-7160-4F1A-AFCE-0DFA109C0714}" srcOrd="1" destOrd="0" parTransId="{FF2BAF23-2D96-423E-B8BF-760286246BF2}" sibTransId="{83C75A9F-4ECA-4389-8FD0-194324F2C460}"/>
    <dgm:cxn modelId="{416A02D2-C252-40E1-A865-97C9701775A9}" type="presParOf" srcId="{2C380051-1DCE-401D-8413-17AC130B3C74}" destId="{D254D06A-3432-4A96-B528-90E0D0FA45DA}" srcOrd="0" destOrd="0" presId="urn:microsoft.com/office/officeart/2005/8/layout/cycle3"/>
    <dgm:cxn modelId="{A89B4B95-C0D2-414A-8A97-80BC1A25F741}" type="presParOf" srcId="{D254D06A-3432-4A96-B528-90E0D0FA45DA}" destId="{B65B4BDC-973C-42E7-84AA-B0A73CEB9DA5}" srcOrd="0" destOrd="0" presId="urn:microsoft.com/office/officeart/2005/8/layout/cycle3"/>
    <dgm:cxn modelId="{4E26689A-55D5-4858-9C5F-74E0AC6EA59A}" type="presParOf" srcId="{D254D06A-3432-4A96-B528-90E0D0FA45DA}" destId="{77CF39CF-B0E5-4B1A-A20D-6AD335562716}" srcOrd="1" destOrd="0" presId="urn:microsoft.com/office/officeart/2005/8/layout/cycle3"/>
    <dgm:cxn modelId="{DB4B0DFA-E8C1-4857-B06A-9203295B2CA3}" type="presParOf" srcId="{D254D06A-3432-4A96-B528-90E0D0FA45DA}" destId="{99B54054-C104-48D0-AF86-1119649B7544}" srcOrd="2" destOrd="0" presId="urn:microsoft.com/office/officeart/2005/8/layout/cycle3"/>
    <dgm:cxn modelId="{FB1F4ED8-BB56-4D9C-A7ED-B4C3E024AB0F}" type="presParOf" srcId="{D254D06A-3432-4A96-B528-90E0D0FA45DA}" destId="{7B86BA81-93B7-4D9D-9A69-EE7AFC69F9F8}" srcOrd="3" destOrd="0" presId="urn:microsoft.com/office/officeart/2005/8/layout/cycle3"/>
    <dgm:cxn modelId="{752406A6-349F-445E-B377-29AECC5E424B}" type="presParOf" srcId="{D254D06A-3432-4A96-B528-90E0D0FA45DA}" destId="{5FBE2945-A684-49B8-BDAA-B7363124E79D}" srcOrd="4" destOrd="0" presId="urn:microsoft.com/office/officeart/2005/8/layout/cycle3"/>
    <dgm:cxn modelId="{F1E58D67-42B5-4EB6-859F-B94538E68953}" type="presParOf" srcId="{D254D06A-3432-4A96-B528-90E0D0FA45DA}" destId="{0572AB42-7D83-47AA-8B5E-243ADA12199E}"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6D576D-4AFB-4457-BBA5-80149FC68A63}" type="doc">
      <dgm:prSet loTypeId="urn:microsoft.com/office/officeart/2005/8/layout/hProcess9" loCatId="process" qsTypeId="urn:microsoft.com/office/officeart/2005/8/quickstyle/simple1" qsCatId="simple" csTypeId="urn:microsoft.com/office/officeart/2005/8/colors/accent5_2" csCatId="accent5" phldr="1"/>
      <dgm:spPr/>
      <dgm:t>
        <a:bodyPr/>
        <a:lstStyle/>
        <a:p>
          <a:endParaRPr lang="en-US"/>
        </a:p>
      </dgm:t>
    </dgm:pt>
    <dgm:pt modelId="{5C749FFC-58D0-4FEC-9FAA-E2E3664EA583}">
      <dgm:prSet/>
      <dgm:spPr/>
      <dgm:t>
        <a:bodyPr/>
        <a:lstStyle/>
        <a:p>
          <a:pPr rtl="0"/>
          <a:r>
            <a:rPr lang="en-US" dirty="0" smtClean="0"/>
            <a:t>Data drives decisions</a:t>
          </a:r>
          <a:endParaRPr lang="en-US" dirty="0"/>
        </a:p>
      </dgm:t>
    </dgm:pt>
    <dgm:pt modelId="{6E013B57-A2F6-4B5F-8F94-27DB892E41AF}" type="parTrans" cxnId="{8F6A5407-9C40-4A45-AEBE-6AE01A72E5DD}">
      <dgm:prSet/>
      <dgm:spPr/>
      <dgm:t>
        <a:bodyPr/>
        <a:lstStyle/>
        <a:p>
          <a:endParaRPr lang="en-US"/>
        </a:p>
      </dgm:t>
    </dgm:pt>
    <dgm:pt modelId="{A03518F5-D598-4E9A-A11E-977A21E20D7D}" type="sibTrans" cxnId="{8F6A5407-9C40-4A45-AEBE-6AE01A72E5DD}">
      <dgm:prSet/>
      <dgm:spPr/>
      <dgm:t>
        <a:bodyPr/>
        <a:lstStyle/>
        <a:p>
          <a:endParaRPr lang="en-US"/>
        </a:p>
      </dgm:t>
    </dgm:pt>
    <dgm:pt modelId="{5182142F-9D14-46AF-8C3F-91CB387C1D71}">
      <dgm:prSet/>
      <dgm:spPr/>
      <dgm:t>
        <a:bodyPr/>
        <a:lstStyle/>
        <a:p>
          <a:pPr rtl="0"/>
          <a:r>
            <a:rPr lang="en-US" smtClean="0"/>
            <a:t>And revisions</a:t>
          </a:r>
          <a:endParaRPr lang="en-US"/>
        </a:p>
      </dgm:t>
    </dgm:pt>
    <dgm:pt modelId="{64D50848-C144-4DCC-961C-CE4961DFA39A}" type="parTrans" cxnId="{1ADCCB5D-6DB9-492C-B60B-7589448404B2}">
      <dgm:prSet/>
      <dgm:spPr/>
      <dgm:t>
        <a:bodyPr/>
        <a:lstStyle/>
        <a:p>
          <a:endParaRPr lang="en-US"/>
        </a:p>
      </dgm:t>
    </dgm:pt>
    <dgm:pt modelId="{52A3B186-E230-4DEA-B9B5-426BB6CF73A5}" type="sibTrans" cxnId="{1ADCCB5D-6DB9-492C-B60B-7589448404B2}">
      <dgm:prSet/>
      <dgm:spPr/>
      <dgm:t>
        <a:bodyPr/>
        <a:lstStyle/>
        <a:p>
          <a:endParaRPr lang="en-US"/>
        </a:p>
      </dgm:t>
    </dgm:pt>
    <dgm:pt modelId="{0A968438-1117-40CD-8236-2962FC5F8458}" type="pres">
      <dgm:prSet presAssocID="{946D576D-4AFB-4457-BBA5-80149FC68A63}" presName="CompostProcess" presStyleCnt="0">
        <dgm:presLayoutVars>
          <dgm:dir/>
          <dgm:resizeHandles val="exact"/>
        </dgm:presLayoutVars>
      </dgm:prSet>
      <dgm:spPr/>
      <dgm:t>
        <a:bodyPr/>
        <a:lstStyle/>
        <a:p>
          <a:endParaRPr lang="en-US"/>
        </a:p>
      </dgm:t>
    </dgm:pt>
    <dgm:pt modelId="{EE34304A-3872-42AF-9101-03F98AC52B23}" type="pres">
      <dgm:prSet presAssocID="{946D576D-4AFB-4457-BBA5-80149FC68A63}" presName="arrow" presStyleLbl="bgShp" presStyleIdx="0" presStyleCnt="1"/>
      <dgm:spPr/>
    </dgm:pt>
    <dgm:pt modelId="{A6228C5B-634F-4AF5-964E-51F5A8FEFF53}" type="pres">
      <dgm:prSet presAssocID="{946D576D-4AFB-4457-BBA5-80149FC68A63}" presName="linearProcess" presStyleCnt="0"/>
      <dgm:spPr/>
    </dgm:pt>
    <dgm:pt modelId="{6006F3E9-2608-440F-B790-B8A20BBCD951}" type="pres">
      <dgm:prSet presAssocID="{5C749FFC-58D0-4FEC-9FAA-E2E3664EA583}" presName="textNode" presStyleLbl="node1" presStyleIdx="0" presStyleCnt="2">
        <dgm:presLayoutVars>
          <dgm:bulletEnabled val="1"/>
        </dgm:presLayoutVars>
      </dgm:prSet>
      <dgm:spPr/>
      <dgm:t>
        <a:bodyPr/>
        <a:lstStyle/>
        <a:p>
          <a:endParaRPr lang="en-US"/>
        </a:p>
      </dgm:t>
    </dgm:pt>
    <dgm:pt modelId="{8B19BBD3-31AB-4593-A96C-0F32434C9826}" type="pres">
      <dgm:prSet presAssocID="{A03518F5-D598-4E9A-A11E-977A21E20D7D}" presName="sibTrans" presStyleCnt="0"/>
      <dgm:spPr/>
    </dgm:pt>
    <dgm:pt modelId="{DCFC238F-2092-44F2-B3FA-7F39144E704D}" type="pres">
      <dgm:prSet presAssocID="{5182142F-9D14-46AF-8C3F-91CB387C1D71}" presName="textNode" presStyleLbl="node1" presStyleIdx="1" presStyleCnt="2">
        <dgm:presLayoutVars>
          <dgm:bulletEnabled val="1"/>
        </dgm:presLayoutVars>
      </dgm:prSet>
      <dgm:spPr/>
      <dgm:t>
        <a:bodyPr/>
        <a:lstStyle/>
        <a:p>
          <a:endParaRPr lang="en-US"/>
        </a:p>
      </dgm:t>
    </dgm:pt>
  </dgm:ptLst>
  <dgm:cxnLst>
    <dgm:cxn modelId="{D2B3B61B-F527-4FF8-8B0E-7799208C4E7A}" type="presOf" srcId="{946D576D-4AFB-4457-BBA5-80149FC68A63}" destId="{0A968438-1117-40CD-8236-2962FC5F8458}" srcOrd="0" destOrd="0" presId="urn:microsoft.com/office/officeart/2005/8/layout/hProcess9"/>
    <dgm:cxn modelId="{2682ADBD-B39F-4819-867E-F8A9A3667275}" type="presOf" srcId="{5182142F-9D14-46AF-8C3F-91CB387C1D71}" destId="{DCFC238F-2092-44F2-B3FA-7F39144E704D}" srcOrd="0" destOrd="0" presId="urn:microsoft.com/office/officeart/2005/8/layout/hProcess9"/>
    <dgm:cxn modelId="{8F6A5407-9C40-4A45-AEBE-6AE01A72E5DD}" srcId="{946D576D-4AFB-4457-BBA5-80149FC68A63}" destId="{5C749FFC-58D0-4FEC-9FAA-E2E3664EA583}" srcOrd="0" destOrd="0" parTransId="{6E013B57-A2F6-4B5F-8F94-27DB892E41AF}" sibTransId="{A03518F5-D598-4E9A-A11E-977A21E20D7D}"/>
    <dgm:cxn modelId="{1ADCCB5D-6DB9-492C-B60B-7589448404B2}" srcId="{946D576D-4AFB-4457-BBA5-80149FC68A63}" destId="{5182142F-9D14-46AF-8C3F-91CB387C1D71}" srcOrd="1" destOrd="0" parTransId="{64D50848-C144-4DCC-961C-CE4961DFA39A}" sibTransId="{52A3B186-E230-4DEA-B9B5-426BB6CF73A5}"/>
    <dgm:cxn modelId="{607BA2CE-6107-4522-A4E6-D2CB24400B5C}" type="presOf" srcId="{5C749FFC-58D0-4FEC-9FAA-E2E3664EA583}" destId="{6006F3E9-2608-440F-B790-B8A20BBCD951}" srcOrd="0" destOrd="0" presId="urn:microsoft.com/office/officeart/2005/8/layout/hProcess9"/>
    <dgm:cxn modelId="{64C263CB-54BA-458C-B166-E0D56905A6E5}" type="presParOf" srcId="{0A968438-1117-40CD-8236-2962FC5F8458}" destId="{EE34304A-3872-42AF-9101-03F98AC52B23}" srcOrd="0" destOrd="0" presId="urn:microsoft.com/office/officeart/2005/8/layout/hProcess9"/>
    <dgm:cxn modelId="{F2E67A62-4A38-48D2-821E-DBC6C56E36E1}" type="presParOf" srcId="{0A968438-1117-40CD-8236-2962FC5F8458}" destId="{A6228C5B-634F-4AF5-964E-51F5A8FEFF53}" srcOrd="1" destOrd="0" presId="urn:microsoft.com/office/officeart/2005/8/layout/hProcess9"/>
    <dgm:cxn modelId="{DB16D287-3B3A-4F01-9570-DCE1F10E9D6E}" type="presParOf" srcId="{A6228C5B-634F-4AF5-964E-51F5A8FEFF53}" destId="{6006F3E9-2608-440F-B790-B8A20BBCD951}" srcOrd="0" destOrd="0" presId="urn:microsoft.com/office/officeart/2005/8/layout/hProcess9"/>
    <dgm:cxn modelId="{9C2C1C66-BDB4-43DD-8A93-F239DAC05E26}" type="presParOf" srcId="{A6228C5B-634F-4AF5-964E-51F5A8FEFF53}" destId="{8B19BBD3-31AB-4593-A96C-0F32434C9826}" srcOrd="1" destOrd="0" presId="urn:microsoft.com/office/officeart/2005/8/layout/hProcess9"/>
    <dgm:cxn modelId="{0004A4C8-B6AC-4AC2-928D-B69FA3955009}" type="presParOf" srcId="{A6228C5B-634F-4AF5-964E-51F5A8FEFF53}" destId="{DCFC238F-2092-44F2-B3FA-7F39144E704D}"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F39CF-B0E5-4B1A-A20D-6AD335562716}">
      <dsp:nvSpPr>
        <dsp:cNvPr id="0" name=""/>
        <dsp:cNvSpPr/>
      </dsp:nvSpPr>
      <dsp:spPr>
        <a:xfrm>
          <a:off x="1387014" y="-27467"/>
          <a:ext cx="4845971" cy="4845971"/>
        </a:xfrm>
        <a:prstGeom prst="circularArrow">
          <a:avLst>
            <a:gd name="adj1" fmla="val 5544"/>
            <a:gd name="adj2" fmla="val 330680"/>
            <a:gd name="adj3" fmla="val 13779278"/>
            <a:gd name="adj4" fmla="val 17383924"/>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5B4BDC-973C-42E7-84AA-B0A73CEB9DA5}">
      <dsp:nvSpPr>
        <dsp:cNvPr id="0" name=""/>
        <dsp:cNvSpPr/>
      </dsp:nvSpPr>
      <dsp:spPr>
        <a:xfrm>
          <a:off x="2677045" y="2744"/>
          <a:ext cx="2265908" cy="113295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Based on Shared Vision; College Strategic Plan; Data</a:t>
          </a:r>
          <a:endParaRPr lang="en-US" sz="2000" b="1" kern="1200" dirty="0"/>
        </a:p>
      </dsp:txBody>
      <dsp:txXfrm>
        <a:off x="2732351" y="58050"/>
        <a:ext cx="2155296" cy="1022342"/>
      </dsp:txXfrm>
    </dsp:sp>
    <dsp:sp modelId="{99B54054-C104-48D0-AF86-1119649B7544}">
      <dsp:nvSpPr>
        <dsp:cNvPr id="0" name=""/>
        <dsp:cNvSpPr/>
      </dsp:nvSpPr>
      <dsp:spPr>
        <a:xfrm>
          <a:off x="4648200" y="1447792"/>
          <a:ext cx="2265908" cy="113295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Student Affairs Division Plans</a:t>
          </a:r>
          <a:endParaRPr lang="en-US" sz="2000" b="1" kern="1200" dirty="0"/>
        </a:p>
      </dsp:txBody>
      <dsp:txXfrm>
        <a:off x="4703506" y="1503098"/>
        <a:ext cx="2155296" cy="1022342"/>
      </dsp:txXfrm>
    </dsp:sp>
    <dsp:sp modelId="{7B86BA81-93B7-4D9D-9A69-EE7AFC69F9F8}">
      <dsp:nvSpPr>
        <dsp:cNvPr id="0" name=""/>
        <dsp:cNvSpPr/>
      </dsp:nvSpPr>
      <dsp:spPr>
        <a:xfrm>
          <a:off x="4495810" y="3124202"/>
          <a:ext cx="2265908" cy="113295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Departmental Unit Plan; Departmental Goals</a:t>
          </a:r>
          <a:endParaRPr lang="en-US" sz="2000" b="1" kern="1200" dirty="0"/>
        </a:p>
      </dsp:txBody>
      <dsp:txXfrm>
        <a:off x="4551116" y="3179508"/>
        <a:ext cx="2155296" cy="1022342"/>
      </dsp:txXfrm>
    </dsp:sp>
    <dsp:sp modelId="{5FBE2945-A684-49B8-BDAA-B7363124E79D}">
      <dsp:nvSpPr>
        <dsp:cNvPr id="0" name=""/>
        <dsp:cNvSpPr/>
      </dsp:nvSpPr>
      <dsp:spPr>
        <a:xfrm>
          <a:off x="1066806" y="3276599"/>
          <a:ext cx="2265908" cy="113295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Individual Staff Developmental Plans and Objectives</a:t>
          </a:r>
          <a:endParaRPr lang="en-US" sz="2000" b="1" kern="1200" dirty="0"/>
        </a:p>
      </dsp:txBody>
      <dsp:txXfrm>
        <a:off x="1122112" y="3331905"/>
        <a:ext cx="2155296" cy="1022342"/>
      </dsp:txXfrm>
    </dsp:sp>
    <dsp:sp modelId="{0572AB42-7D83-47AA-8B5E-243ADA12199E}">
      <dsp:nvSpPr>
        <dsp:cNvPr id="0" name=""/>
        <dsp:cNvSpPr/>
      </dsp:nvSpPr>
      <dsp:spPr>
        <a:xfrm>
          <a:off x="761997" y="1447796"/>
          <a:ext cx="2265908" cy="113295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Assess, Review, Report, and Plan Again</a:t>
          </a:r>
          <a:endParaRPr lang="en-US" sz="2000" b="1" kern="1200" dirty="0"/>
        </a:p>
      </dsp:txBody>
      <dsp:txXfrm>
        <a:off x="817303" y="1503102"/>
        <a:ext cx="2155296" cy="1022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B448B-9E03-4B94-B84E-3C48C73B5245}" type="datetimeFigureOut">
              <a:rPr lang="en-US" smtClean="0"/>
              <a:t>6/25/2013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F608C-7C78-4B04-8218-06988029EFE6}" type="slidenum">
              <a:rPr lang="en-US" smtClean="0"/>
              <a:t>‹#›</a:t>
            </a:fld>
            <a:endParaRPr lang="en-US"/>
          </a:p>
        </p:txBody>
      </p:sp>
    </p:spTree>
    <p:extLst>
      <p:ext uri="{BB962C8B-B14F-4D97-AF65-F5344CB8AC3E}">
        <p14:creationId xmlns:p14="http://schemas.microsoft.com/office/powerpoint/2010/main" val="287817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learning organization</a:t>
            </a:r>
          </a:p>
          <a:p>
            <a:endParaRPr lang="en-US" dirty="0" smtClean="0"/>
          </a:p>
          <a:p>
            <a:r>
              <a:rPr lang="en-US" dirty="0" smtClean="0"/>
              <a:t>According to Peter </a:t>
            </a:r>
            <a:r>
              <a:rPr lang="en-US" dirty="0" err="1" smtClean="0"/>
              <a:t>Senge</a:t>
            </a:r>
            <a:r>
              <a:rPr lang="en-US" dirty="0" smtClean="0"/>
              <a:t> (1990: 3)  learning organizations are:</a:t>
            </a:r>
          </a:p>
          <a:p>
            <a:endParaRPr lang="en-US" dirty="0" smtClean="0"/>
          </a:p>
          <a:p>
            <a:r>
              <a:rPr lang="en-US" dirty="0" smtClean="0"/>
              <a:t>…organizations where people continually expand their capacity to create the results they truly desire, where new and expansive patterns of thinking are nurtured, where collective aspiration is set free, and where people are continually learning to see the whole together.</a:t>
            </a:r>
          </a:p>
        </p:txBody>
      </p:sp>
      <p:sp>
        <p:nvSpPr>
          <p:cNvPr id="4" name="Slide Number Placeholder 3"/>
          <p:cNvSpPr>
            <a:spLocks noGrp="1"/>
          </p:cNvSpPr>
          <p:nvPr>
            <p:ph type="sldNum" sz="quarter" idx="10"/>
          </p:nvPr>
        </p:nvSpPr>
        <p:spPr/>
        <p:txBody>
          <a:bodyPr/>
          <a:lstStyle/>
          <a:p>
            <a:fld id="{527F608C-7C78-4B04-8218-06988029EFE6}" type="slidenum">
              <a:rPr lang="en-US" smtClean="0"/>
              <a:t>3</a:t>
            </a:fld>
            <a:endParaRPr lang="en-US"/>
          </a:p>
        </p:txBody>
      </p:sp>
    </p:spTree>
    <p:extLst>
      <p:ext uri="{BB962C8B-B14F-4D97-AF65-F5344CB8AC3E}">
        <p14:creationId xmlns:p14="http://schemas.microsoft.com/office/powerpoint/2010/main" val="917401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Minimal effectiveness from our</a:t>
            </a:r>
            <a:r>
              <a:rPr lang="en-US" baseline="0" dirty="0" smtClean="0"/>
              <a:t> efforts. So refocus the efforts. </a:t>
            </a:r>
            <a:endParaRPr lang="en-US" dirty="0"/>
          </a:p>
        </p:txBody>
      </p:sp>
      <p:sp>
        <p:nvSpPr>
          <p:cNvPr id="4" name="Slide Number Placeholder 3"/>
          <p:cNvSpPr>
            <a:spLocks noGrp="1"/>
          </p:cNvSpPr>
          <p:nvPr>
            <p:ph type="sldNum" sz="quarter" idx="10"/>
          </p:nvPr>
        </p:nvSpPr>
        <p:spPr/>
        <p:txBody>
          <a:bodyPr/>
          <a:lstStyle/>
          <a:p>
            <a:fld id="{527F608C-7C78-4B04-8218-06988029EFE6}" type="slidenum">
              <a:rPr lang="en-US" smtClean="0"/>
              <a:t>14</a:t>
            </a:fld>
            <a:endParaRPr lang="en-US"/>
          </a:p>
        </p:txBody>
      </p:sp>
    </p:spTree>
    <p:extLst>
      <p:ext uri="{BB962C8B-B14F-4D97-AF65-F5344CB8AC3E}">
        <p14:creationId xmlns:p14="http://schemas.microsoft.com/office/powerpoint/2010/main" val="1449242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 we back up and make decisions</a:t>
            </a:r>
            <a:r>
              <a:rPr lang="en-US" baseline="0" dirty="0" smtClean="0"/>
              <a:t> based on those data we collected. </a:t>
            </a:r>
            <a:endParaRPr lang="en-US" dirty="0"/>
          </a:p>
        </p:txBody>
      </p:sp>
      <p:sp>
        <p:nvSpPr>
          <p:cNvPr id="4" name="Slide Number Placeholder 3"/>
          <p:cNvSpPr>
            <a:spLocks noGrp="1"/>
          </p:cNvSpPr>
          <p:nvPr>
            <p:ph type="sldNum" sz="quarter" idx="10"/>
          </p:nvPr>
        </p:nvSpPr>
        <p:spPr/>
        <p:txBody>
          <a:bodyPr/>
          <a:lstStyle/>
          <a:p>
            <a:fld id="{527F608C-7C78-4B04-8218-06988029EFE6}" type="slidenum">
              <a:rPr lang="en-US" smtClean="0"/>
              <a:t>15</a:t>
            </a:fld>
            <a:endParaRPr lang="en-US"/>
          </a:p>
        </p:txBody>
      </p:sp>
    </p:spTree>
    <p:extLst>
      <p:ext uri="{BB962C8B-B14F-4D97-AF65-F5344CB8AC3E}">
        <p14:creationId xmlns:p14="http://schemas.microsoft.com/office/powerpoint/2010/main" val="147371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measures of effectiveness, students’ experience</a:t>
            </a:r>
            <a:r>
              <a:rPr lang="en-US" baseline="0" dirty="0" smtClean="0"/>
              <a:t> and learning assessment</a:t>
            </a:r>
          </a:p>
          <a:p>
            <a:r>
              <a:rPr lang="en-US" baseline="0" dirty="0" smtClean="0"/>
              <a:t>While it is more clean to measure whether or not a student can solve a quadratic equation, measuring the effectiveness of a Financial Literacy program may be more “messy”. </a:t>
            </a:r>
            <a:endParaRPr lang="en-US" dirty="0"/>
          </a:p>
        </p:txBody>
      </p:sp>
      <p:sp>
        <p:nvSpPr>
          <p:cNvPr id="4" name="Slide Number Placeholder 3"/>
          <p:cNvSpPr>
            <a:spLocks noGrp="1"/>
          </p:cNvSpPr>
          <p:nvPr>
            <p:ph type="sldNum" sz="quarter" idx="10"/>
          </p:nvPr>
        </p:nvSpPr>
        <p:spPr/>
        <p:txBody>
          <a:bodyPr/>
          <a:lstStyle/>
          <a:p>
            <a:fld id="{527F608C-7C78-4B04-8218-06988029EFE6}" type="slidenum">
              <a:rPr lang="en-US" smtClean="0"/>
              <a:t>4</a:t>
            </a:fld>
            <a:endParaRPr lang="en-US"/>
          </a:p>
        </p:txBody>
      </p:sp>
    </p:spTree>
    <p:extLst>
      <p:ext uri="{BB962C8B-B14F-4D97-AF65-F5344CB8AC3E}">
        <p14:creationId xmlns:p14="http://schemas.microsoft.com/office/powerpoint/2010/main" val="4027870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Cascading:</a:t>
            </a:r>
            <a:r>
              <a:rPr lang="en-US" baseline="0" dirty="0" smtClean="0"/>
              <a:t> </a:t>
            </a:r>
            <a:r>
              <a:rPr lang="en-US" dirty="0" smtClean="0"/>
              <a:t>annual student affairs retreat to discuss overall division plans for the next year which flows from the </a:t>
            </a:r>
            <a:r>
              <a:rPr lang="en-US" dirty="0" err="1" smtClean="0"/>
              <a:t>collegewide</a:t>
            </a:r>
            <a:r>
              <a:rPr lang="en-US" dirty="0" smtClean="0"/>
              <a:t> plans.</a:t>
            </a:r>
            <a:endParaRPr lang="en-US" dirty="0"/>
          </a:p>
        </p:txBody>
      </p:sp>
      <p:sp>
        <p:nvSpPr>
          <p:cNvPr id="4" name="Slide Number Placeholder 3"/>
          <p:cNvSpPr>
            <a:spLocks noGrp="1"/>
          </p:cNvSpPr>
          <p:nvPr>
            <p:ph type="sldNum" sz="quarter" idx="10"/>
          </p:nvPr>
        </p:nvSpPr>
        <p:spPr/>
        <p:txBody>
          <a:bodyPr/>
          <a:lstStyle/>
          <a:p>
            <a:fld id="{527F608C-7C78-4B04-8218-06988029EFE6}" type="slidenum">
              <a:rPr lang="en-US" smtClean="0"/>
              <a:t>5</a:t>
            </a:fld>
            <a:endParaRPr lang="en-US"/>
          </a:p>
        </p:txBody>
      </p:sp>
    </p:spTree>
    <p:extLst>
      <p:ext uri="{BB962C8B-B14F-4D97-AF65-F5344CB8AC3E}">
        <p14:creationId xmlns:p14="http://schemas.microsoft.com/office/powerpoint/2010/main" val="333522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the 2012 retreat’s focus on developing the assessment tool, Student Survey. SMART goals and alignment of measurement with the objective.</a:t>
            </a:r>
          </a:p>
          <a:p>
            <a:r>
              <a:rPr lang="en-US" baseline="0" dirty="0" smtClean="0"/>
              <a:t>2013 retreat analyzed data from student survey, gateway courses, and OSD retention and graduation data </a:t>
            </a:r>
          </a:p>
        </p:txBody>
      </p:sp>
      <p:sp>
        <p:nvSpPr>
          <p:cNvPr id="4" name="Slide Number Placeholder 3"/>
          <p:cNvSpPr>
            <a:spLocks noGrp="1"/>
          </p:cNvSpPr>
          <p:nvPr>
            <p:ph type="sldNum" sz="quarter" idx="10"/>
          </p:nvPr>
        </p:nvSpPr>
        <p:spPr/>
        <p:txBody>
          <a:bodyPr/>
          <a:lstStyle/>
          <a:p>
            <a:fld id="{527F608C-7C78-4B04-8218-06988029EFE6}" type="slidenum">
              <a:rPr lang="en-US" smtClean="0"/>
              <a:t>7</a:t>
            </a:fld>
            <a:endParaRPr lang="en-US"/>
          </a:p>
        </p:txBody>
      </p:sp>
    </p:spTree>
    <p:extLst>
      <p:ext uri="{BB962C8B-B14F-4D97-AF65-F5344CB8AC3E}">
        <p14:creationId xmlns:p14="http://schemas.microsoft.com/office/powerpoint/2010/main" val="264756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F608C-7C78-4B04-8218-06988029EFE6}" type="slidenum">
              <a:rPr lang="en-US" smtClean="0"/>
              <a:t>8</a:t>
            </a:fld>
            <a:endParaRPr lang="en-US"/>
          </a:p>
        </p:txBody>
      </p:sp>
    </p:spTree>
    <p:extLst>
      <p:ext uri="{BB962C8B-B14F-4D97-AF65-F5344CB8AC3E}">
        <p14:creationId xmlns:p14="http://schemas.microsoft.com/office/powerpoint/2010/main" val="208568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 planned</a:t>
            </a:r>
            <a:r>
              <a:rPr lang="en-US" baseline="0" dirty="0" smtClean="0"/>
              <a:t> to develop the website because I thought that was the most utilized portal to our services. However…. We found faculty were our biggest advocates. </a:t>
            </a:r>
            <a:endParaRPr lang="en-US" dirty="0"/>
          </a:p>
        </p:txBody>
      </p:sp>
      <p:sp>
        <p:nvSpPr>
          <p:cNvPr id="4" name="Slide Number Placeholder 3"/>
          <p:cNvSpPr>
            <a:spLocks noGrp="1"/>
          </p:cNvSpPr>
          <p:nvPr>
            <p:ph type="sldNum" sz="quarter" idx="10"/>
          </p:nvPr>
        </p:nvSpPr>
        <p:spPr/>
        <p:txBody>
          <a:bodyPr/>
          <a:lstStyle/>
          <a:p>
            <a:fld id="{527F608C-7C78-4B04-8218-06988029EFE6}" type="slidenum">
              <a:rPr lang="en-US" smtClean="0"/>
              <a:t>9</a:t>
            </a:fld>
            <a:endParaRPr lang="en-US"/>
          </a:p>
        </p:txBody>
      </p:sp>
    </p:spTree>
    <p:extLst>
      <p:ext uri="{BB962C8B-B14F-4D97-AF65-F5344CB8AC3E}">
        <p14:creationId xmlns:p14="http://schemas.microsoft.com/office/powerpoint/2010/main" val="210921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F608C-7C78-4B04-8218-06988029EFE6}" type="slidenum">
              <a:rPr lang="en-US" smtClean="0"/>
              <a:t>11</a:t>
            </a:fld>
            <a:endParaRPr lang="en-US"/>
          </a:p>
        </p:txBody>
      </p:sp>
    </p:spTree>
    <p:extLst>
      <p:ext uri="{BB962C8B-B14F-4D97-AF65-F5344CB8AC3E}">
        <p14:creationId xmlns:p14="http://schemas.microsoft.com/office/powerpoint/2010/main" val="347114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Cascading objectives- staff assistant used this 2.1. to create</a:t>
            </a:r>
            <a:r>
              <a:rPr lang="en-US" baseline="0" dirty="0" smtClean="0"/>
              <a:t> her own PDP goal of develop a bookmark to hand to faculty regarding the online faculty resource guide. The Director and other staff built their PDP objectives from Unit Goals.</a:t>
            </a:r>
            <a:endParaRPr lang="en-US" dirty="0"/>
          </a:p>
        </p:txBody>
      </p:sp>
      <p:sp>
        <p:nvSpPr>
          <p:cNvPr id="4" name="Slide Number Placeholder 3"/>
          <p:cNvSpPr>
            <a:spLocks noGrp="1"/>
          </p:cNvSpPr>
          <p:nvPr>
            <p:ph type="sldNum" sz="quarter" idx="10"/>
          </p:nvPr>
        </p:nvSpPr>
        <p:spPr/>
        <p:txBody>
          <a:bodyPr/>
          <a:lstStyle/>
          <a:p>
            <a:fld id="{527F608C-7C78-4B04-8218-06988029EFE6}" type="slidenum">
              <a:rPr lang="en-US" smtClean="0"/>
              <a:t>12</a:t>
            </a:fld>
            <a:endParaRPr lang="en-US"/>
          </a:p>
        </p:txBody>
      </p:sp>
    </p:spTree>
    <p:extLst>
      <p:ext uri="{BB962C8B-B14F-4D97-AF65-F5344CB8AC3E}">
        <p14:creationId xmlns:p14="http://schemas.microsoft.com/office/powerpoint/2010/main" val="1745264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was learned from the assessment results? What changes will you make in your initiative for the year to come?</a:t>
            </a:r>
            <a:endParaRPr lang="en-US" dirty="0"/>
          </a:p>
        </p:txBody>
      </p:sp>
      <p:sp>
        <p:nvSpPr>
          <p:cNvPr id="4" name="Slide Number Placeholder 3"/>
          <p:cNvSpPr>
            <a:spLocks noGrp="1"/>
          </p:cNvSpPr>
          <p:nvPr>
            <p:ph type="sldNum" sz="quarter" idx="10"/>
          </p:nvPr>
        </p:nvSpPr>
        <p:spPr/>
        <p:txBody>
          <a:bodyPr/>
          <a:lstStyle/>
          <a:p>
            <a:fld id="{527F608C-7C78-4B04-8218-06988029EFE6}" type="slidenum">
              <a:rPr lang="en-US" smtClean="0"/>
              <a:t>13</a:t>
            </a:fld>
            <a:endParaRPr lang="en-US"/>
          </a:p>
        </p:txBody>
      </p:sp>
    </p:spTree>
    <p:extLst>
      <p:ext uri="{BB962C8B-B14F-4D97-AF65-F5344CB8AC3E}">
        <p14:creationId xmlns:p14="http://schemas.microsoft.com/office/powerpoint/2010/main" val="370148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2724E0-85BD-4C91-8BA2-1AA593487E2B}" type="datetimeFigureOut">
              <a:rPr lang="en-US" smtClean="0"/>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2A0F3-EE7D-4A49-A417-805CE9A58C96}" type="slidenum">
              <a:rPr lang="en-US" smtClean="0"/>
              <a:t>‹#›</a:t>
            </a:fld>
            <a:endParaRPr lang="en-US"/>
          </a:p>
        </p:txBody>
      </p:sp>
    </p:spTree>
    <p:extLst>
      <p:ext uri="{BB962C8B-B14F-4D97-AF65-F5344CB8AC3E}">
        <p14:creationId xmlns:p14="http://schemas.microsoft.com/office/powerpoint/2010/main" val="379356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724E0-85BD-4C91-8BA2-1AA593487E2B}" type="datetimeFigureOut">
              <a:rPr lang="en-US" smtClean="0"/>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6096-48DE-4E3E-B875-0FE97A93BA94}" type="slidenum">
              <a:rPr lang="en-US" smtClean="0"/>
              <a:pPr/>
              <a:t>‹#›</a:t>
            </a:fld>
            <a:endParaRPr lang="en-US"/>
          </a:p>
        </p:txBody>
      </p:sp>
    </p:spTree>
    <p:extLst>
      <p:ext uri="{BB962C8B-B14F-4D97-AF65-F5344CB8AC3E}">
        <p14:creationId xmlns:p14="http://schemas.microsoft.com/office/powerpoint/2010/main" val="145809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724E0-85BD-4C91-8BA2-1AA593487E2B}" type="datetimeFigureOut">
              <a:rPr lang="en-US" smtClean="0"/>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6096-48DE-4E3E-B875-0FE97A93BA94}" type="slidenum">
              <a:rPr lang="en-US" smtClean="0"/>
              <a:pPr/>
              <a:t>‹#›</a:t>
            </a:fld>
            <a:endParaRPr lang="en-US"/>
          </a:p>
        </p:txBody>
      </p:sp>
    </p:spTree>
    <p:extLst>
      <p:ext uri="{BB962C8B-B14F-4D97-AF65-F5344CB8AC3E}">
        <p14:creationId xmlns:p14="http://schemas.microsoft.com/office/powerpoint/2010/main" val="4223755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4800600"/>
            <a:ext cx="6858000" cy="566738"/>
          </a:xfrm>
        </p:spPr>
        <p:txBody>
          <a:bodyPr anchor="b"/>
          <a:lstStyle>
            <a:lvl1pPr algn="l">
              <a:defRPr sz="2000" b="1"/>
            </a:lvl1pPr>
          </a:lstStyle>
          <a:p>
            <a:r>
              <a:rPr lang="en-US" dirty="0" smtClean="0"/>
              <a:t>Click to edit title</a:t>
            </a:r>
            <a:endParaRPr lang="en-US" dirty="0"/>
          </a:p>
        </p:txBody>
      </p:sp>
      <p:sp>
        <p:nvSpPr>
          <p:cNvPr id="4" name="Text Placeholder 3"/>
          <p:cNvSpPr>
            <a:spLocks noGrp="1"/>
          </p:cNvSpPr>
          <p:nvPr>
            <p:ph type="body" sz="half" idx="2" hasCustomPrompt="1"/>
          </p:nvPr>
        </p:nvSpPr>
        <p:spPr>
          <a:xfrm>
            <a:off x="1143000" y="5422900"/>
            <a:ext cx="6858000" cy="45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6" name="Content Placeholder 5"/>
          <p:cNvSpPr>
            <a:spLocks noGrp="1"/>
          </p:cNvSpPr>
          <p:nvPr>
            <p:ph sz="quarter" idx="10"/>
          </p:nvPr>
        </p:nvSpPr>
        <p:spPr>
          <a:xfrm>
            <a:off x="1143000" y="685800"/>
            <a:ext cx="6858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542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724E0-85BD-4C91-8BA2-1AA593487E2B}" type="datetimeFigureOut">
              <a:rPr lang="en-US" smtClean="0"/>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2A0F3-EE7D-4A49-A417-805CE9A58C96}" type="slidenum">
              <a:rPr lang="en-US" smtClean="0"/>
              <a:t>‹#›</a:t>
            </a:fld>
            <a:endParaRPr lang="en-US"/>
          </a:p>
        </p:txBody>
      </p:sp>
    </p:spTree>
    <p:extLst>
      <p:ext uri="{BB962C8B-B14F-4D97-AF65-F5344CB8AC3E}">
        <p14:creationId xmlns:p14="http://schemas.microsoft.com/office/powerpoint/2010/main" val="135193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724E0-85BD-4C91-8BA2-1AA593487E2B}" type="datetimeFigureOut">
              <a:rPr lang="en-US" smtClean="0"/>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6096-48DE-4E3E-B875-0FE97A93BA94}" type="slidenum">
              <a:rPr lang="en-US" smtClean="0"/>
              <a:pPr/>
              <a:t>‹#›</a:t>
            </a:fld>
            <a:endParaRPr lang="en-US"/>
          </a:p>
        </p:txBody>
      </p:sp>
    </p:spTree>
    <p:extLst>
      <p:ext uri="{BB962C8B-B14F-4D97-AF65-F5344CB8AC3E}">
        <p14:creationId xmlns:p14="http://schemas.microsoft.com/office/powerpoint/2010/main" val="299477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2724E0-85BD-4C91-8BA2-1AA593487E2B}" type="datetimeFigureOut">
              <a:rPr lang="en-US" smtClean="0"/>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2A0F3-EE7D-4A49-A417-805CE9A58C96}" type="slidenum">
              <a:rPr lang="en-US" smtClean="0"/>
              <a:t>‹#›</a:t>
            </a:fld>
            <a:endParaRPr lang="en-US"/>
          </a:p>
        </p:txBody>
      </p:sp>
    </p:spTree>
    <p:extLst>
      <p:ext uri="{BB962C8B-B14F-4D97-AF65-F5344CB8AC3E}">
        <p14:creationId xmlns:p14="http://schemas.microsoft.com/office/powerpoint/2010/main" val="397415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2724E0-85BD-4C91-8BA2-1AA593487E2B}" type="datetimeFigureOut">
              <a:rPr lang="en-US" smtClean="0"/>
              <a:t>6/25/2013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76096-48DE-4E3E-B875-0FE97A93BA94}" type="slidenum">
              <a:rPr lang="en-US" smtClean="0"/>
              <a:pPr/>
              <a:t>‹#›</a:t>
            </a:fld>
            <a:endParaRPr lang="en-US"/>
          </a:p>
        </p:txBody>
      </p:sp>
    </p:spTree>
    <p:extLst>
      <p:ext uri="{BB962C8B-B14F-4D97-AF65-F5344CB8AC3E}">
        <p14:creationId xmlns:p14="http://schemas.microsoft.com/office/powerpoint/2010/main" val="283540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2724E0-85BD-4C91-8BA2-1AA593487E2B}" type="datetimeFigureOut">
              <a:rPr lang="en-US" smtClean="0"/>
              <a:t>6/25/2013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76096-48DE-4E3E-B875-0FE97A93BA94}" type="slidenum">
              <a:rPr lang="en-US" smtClean="0"/>
              <a:pPr/>
              <a:t>‹#›</a:t>
            </a:fld>
            <a:endParaRPr lang="en-US"/>
          </a:p>
        </p:txBody>
      </p:sp>
    </p:spTree>
    <p:extLst>
      <p:ext uri="{BB962C8B-B14F-4D97-AF65-F5344CB8AC3E}">
        <p14:creationId xmlns:p14="http://schemas.microsoft.com/office/powerpoint/2010/main" val="24146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724E0-85BD-4C91-8BA2-1AA593487E2B}" type="datetimeFigureOut">
              <a:rPr lang="en-US" smtClean="0"/>
              <a:t>6/25/2013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2A0F3-EE7D-4A49-A417-805CE9A58C96}" type="slidenum">
              <a:rPr lang="en-US" smtClean="0"/>
              <a:t>‹#›</a:t>
            </a:fld>
            <a:endParaRPr lang="en-US"/>
          </a:p>
        </p:txBody>
      </p:sp>
    </p:spTree>
    <p:extLst>
      <p:ext uri="{BB962C8B-B14F-4D97-AF65-F5344CB8AC3E}">
        <p14:creationId xmlns:p14="http://schemas.microsoft.com/office/powerpoint/2010/main" val="405018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724E0-85BD-4C91-8BA2-1AA593487E2B}" type="datetimeFigureOut">
              <a:rPr lang="en-US" smtClean="0"/>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2A0F3-EE7D-4A49-A417-805CE9A58C96}" type="slidenum">
              <a:rPr lang="en-US" smtClean="0"/>
              <a:t>‹#›</a:t>
            </a:fld>
            <a:endParaRPr lang="en-US"/>
          </a:p>
        </p:txBody>
      </p:sp>
    </p:spTree>
    <p:extLst>
      <p:ext uri="{BB962C8B-B14F-4D97-AF65-F5344CB8AC3E}">
        <p14:creationId xmlns:p14="http://schemas.microsoft.com/office/powerpoint/2010/main" val="14954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724E0-85BD-4C91-8BA2-1AA593487E2B}" type="datetimeFigureOut">
              <a:rPr lang="en-US" smtClean="0"/>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2A0F3-EE7D-4A49-A417-805CE9A58C96}" type="slidenum">
              <a:rPr lang="en-US" smtClean="0"/>
              <a:t>‹#›</a:t>
            </a:fld>
            <a:endParaRPr lang="en-US"/>
          </a:p>
        </p:txBody>
      </p:sp>
    </p:spTree>
    <p:extLst>
      <p:ext uri="{BB962C8B-B14F-4D97-AF65-F5344CB8AC3E}">
        <p14:creationId xmlns:p14="http://schemas.microsoft.com/office/powerpoint/2010/main" val="399771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724E0-85BD-4C91-8BA2-1AA593487E2B}" type="datetimeFigureOut">
              <a:rPr lang="en-US" smtClean="0"/>
              <a:t>6/25/2013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76096-48DE-4E3E-B875-0FE97A93BA94}" type="slidenum">
              <a:rPr lang="en-US" smtClean="0"/>
              <a:pPr/>
              <a:t>‹#›</a:t>
            </a:fld>
            <a:endParaRPr lang="en-US"/>
          </a:p>
        </p:txBody>
      </p:sp>
    </p:spTree>
    <p:extLst>
      <p:ext uri="{BB962C8B-B14F-4D97-AF65-F5344CB8AC3E}">
        <p14:creationId xmlns:p14="http://schemas.microsoft.com/office/powerpoint/2010/main" val="60012392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valenciacollege.edu/studentaffairs/assessmentPlan.cfm"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hyperlink" Target="http://valenciacollege.edu/ournextbigidea/qep.cfm" TargetMode="External"/><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hyperlink" Target="http://valenciacollege.edu/academic-affairs/institutional-effectiveness-planning/strategic-plan/documents/StrategicPlanBrochur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dirty="0"/>
              <a:t>Division Action Plans in Student </a:t>
            </a:r>
            <a:r>
              <a:rPr lang="en-US" dirty="0" smtClean="0"/>
              <a:t>Affairs</a:t>
            </a:r>
            <a:endParaRPr lang="en-US" dirty="0"/>
          </a:p>
        </p:txBody>
      </p:sp>
      <p:sp>
        <p:nvSpPr>
          <p:cNvPr id="3" name="Subtitle 2"/>
          <p:cNvSpPr>
            <a:spLocks noGrp="1"/>
          </p:cNvSpPr>
          <p:nvPr>
            <p:ph type="subTitle" idx="1"/>
          </p:nvPr>
        </p:nvSpPr>
        <p:spPr>
          <a:xfrm>
            <a:off x="1905000" y="2590800"/>
            <a:ext cx="6400800" cy="1752600"/>
          </a:xfrm>
        </p:spPr>
        <p:txBody>
          <a:bodyPr/>
          <a:lstStyle/>
          <a:p>
            <a:r>
              <a:rPr lang="en-US" dirty="0"/>
              <a:t>Putting Student Learning First</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Decisions made by data</a:t>
            </a:r>
            <a:endParaRPr lang="en-US" sz="4000" dirty="0"/>
          </a:p>
        </p:txBody>
      </p:sp>
      <p:sp>
        <p:nvSpPr>
          <p:cNvPr id="4" name="Content Placeholder 3"/>
          <p:cNvSpPr>
            <a:spLocks noGrp="1"/>
          </p:cNvSpPr>
          <p:nvPr>
            <p:ph sz="quarter" idx="10"/>
          </p:nvPr>
        </p:nvSpPr>
        <p:spPr>
          <a:xfrm>
            <a:off x="762000" y="609600"/>
            <a:ext cx="6858000" cy="4038600"/>
          </a:xfrm>
        </p:spPr>
        <p:txBody>
          <a:bodyPr>
            <a:normAutofit lnSpcReduction="10000"/>
          </a:bodyPr>
          <a:lstStyle/>
          <a:p>
            <a:r>
              <a:rPr lang="en-US" dirty="0" smtClean="0"/>
              <a:t>A common response (26%) was that students learned about OSD from a professor, often identified by name or discipline.</a:t>
            </a:r>
          </a:p>
          <a:p>
            <a:r>
              <a:rPr lang="en-US" dirty="0" smtClean="0"/>
              <a:t>Based on these data we set a new goal for the following year… to reach out and strengthen our communication to faculty. </a:t>
            </a:r>
            <a:endParaRPr lang="en-US" dirty="0"/>
          </a:p>
        </p:txBody>
      </p:sp>
    </p:spTree>
    <p:extLst>
      <p:ext uri="{BB962C8B-B14F-4D97-AF65-F5344CB8AC3E}">
        <p14:creationId xmlns:p14="http://schemas.microsoft.com/office/powerpoint/2010/main" val="2893895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6858000" cy="812800"/>
          </a:xfrm>
        </p:spPr>
        <p:txBody>
          <a:bodyPr/>
          <a:lstStyle/>
          <a:p>
            <a:r>
              <a:rPr lang="en-US" sz="2800" dirty="0" smtClean="0"/>
              <a:t>2012-2013 Departmental Plan</a:t>
            </a:r>
            <a:endParaRPr lang="en-US" sz="2800" dirty="0"/>
          </a:p>
        </p:txBody>
      </p:sp>
      <p:sp>
        <p:nvSpPr>
          <p:cNvPr id="5" name="Content Placeholder 4"/>
          <p:cNvSpPr>
            <a:spLocks noGrp="1"/>
          </p:cNvSpPr>
          <p:nvPr>
            <p:ph sz="half" idx="1"/>
          </p:nvPr>
        </p:nvSpPr>
        <p:spPr>
          <a:xfrm>
            <a:off x="457200" y="1600200"/>
            <a:ext cx="7315200" cy="4525963"/>
          </a:xfrm>
        </p:spPr>
        <p:txBody>
          <a:bodyPr/>
          <a:lstStyle/>
          <a:p>
            <a:r>
              <a:rPr lang="en-US" dirty="0" smtClean="0"/>
              <a:t>Based on the data from the 2011-12 Student Survey we established the goal for the next year’s plan</a:t>
            </a:r>
          </a:p>
          <a:p>
            <a:pPr lvl="1"/>
            <a:r>
              <a:rPr lang="en-US" dirty="0" smtClean="0"/>
              <a:t>In order to increase student’s access to our services we set a goal to strengthen communication with faculty</a:t>
            </a:r>
            <a:endParaRPr lang="en-US" dirty="0"/>
          </a:p>
          <a:p>
            <a:pPr lvl="1"/>
            <a:r>
              <a:rPr lang="en-US" dirty="0" smtClean="0"/>
              <a:t>Faculty Resource Guidelines/ Bookmark</a:t>
            </a:r>
          </a:p>
          <a:p>
            <a:pPr lvl="1"/>
            <a:r>
              <a:rPr lang="en-US" dirty="0" smtClean="0"/>
              <a:t>Submit Articles to the Faculty Newsletter</a:t>
            </a:r>
          </a:p>
          <a:p>
            <a:pPr lvl="1"/>
            <a:r>
              <a:rPr lang="en-US" dirty="0" smtClean="0"/>
              <a:t>Have greater presence in Open House/Faculty Welcome Back opportunities</a:t>
            </a:r>
            <a:endParaRPr lang="en-US" dirty="0"/>
          </a:p>
        </p:txBody>
      </p:sp>
    </p:spTree>
    <p:extLst>
      <p:ext uri="{BB962C8B-B14F-4D97-AF65-F5344CB8AC3E}">
        <p14:creationId xmlns:p14="http://schemas.microsoft.com/office/powerpoint/2010/main" val="2756864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99" y="457200"/>
            <a:ext cx="809866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458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3" y="457200"/>
            <a:ext cx="885083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987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2012-2013 Faculty Survey</a:t>
            </a:r>
            <a:endParaRPr lang="en-US" dirty="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47992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991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r>
              <a:rPr lang="en-US" sz="3600" dirty="0" smtClean="0"/>
              <a:t>Review, Report, and Revise</a:t>
            </a:r>
            <a:r>
              <a:rPr lang="en-US" sz="2400" dirty="0" smtClean="0"/>
              <a:t/>
            </a:r>
            <a:br>
              <a:rPr lang="en-US" sz="2400" dirty="0" smtClean="0"/>
            </a:br>
            <a:r>
              <a:rPr lang="en-US" dirty="0" smtClean="0"/>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89211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2036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89945000"/>
              </p:ext>
            </p:extLst>
          </p:nvPr>
        </p:nvGraphicFramePr>
        <p:xfrm>
          <a:off x="228600" y="228600"/>
          <a:ext cx="8686800" cy="6398536"/>
        </p:xfrm>
        <a:graphic>
          <a:graphicData uri="http://schemas.openxmlformats.org/drawingml/2006/table">
            <a:tbl>
              <a:tblPr firstRow="1" firstCol="1" lastRow="1" lastCol="1" bandRow="1" bandCol="1"/>
              <a:tblGrid>
                <a:gridCol w="1806254"/>
                <a:gridCol w="6880546"/>
              </a:tblGrid>
              <a:tr h="157756">
                <a:tc>
                  <a:txBody>
                    <a:bodyPr/>
                    <a:lstStyle/>
                    <a:p>
                      <a:pPr marL="0" marR="0" algn="ctr">
                        <a:spcBef>
                          <a:spcPts val="0"/>
                        </a:spcBef>
                        <a:spcAft>
                          <a:spcPts val="0"/>
                        </a:spcAft>
                      </a:pPr>
                      <a:r>
                        <a:rPr lang="en-US" sz="700" b="1" dirty="0">
                          <a:effectLst/>
                          <a:latin typeface="Times New Roman"/>
                          <a:ea typeface="Times New Roman"/>
                        </a:rPr>
                        <a:t> </a:t>
                      </a:r>
                      <a:endParaRPr lang="en-US" sz="800" dirty="0">
                        <a:effectLst/>
                        <a:latin typeface="Times New Roman"/>
                        <a:ea typeface="Times New Roman"/>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a:effectLst/>
                          <a:latin typeface="Times New Roman"/>
                          <a:ea typeface="Times New Roman"/>
                        </a:rPr>
                        <a:t>Plan</a:t>
                      </a:r>
                      <a:endParaRPr lang="en-US" sz="800">
                        <a:effectLst/>
                        <a:latin typeface="Times New Roman"/>
                        <a:ea typeface="Times New Roman"/>
                      </a:endParaRP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8782">
                <a:tc>
                  <a:txBody>
                    <a:bodyPr/>
                    <a:lstStyle/>
                    <a:p>
                      <a:pPr marL="0" marR="0">
                        <a:spcBef>
                          <a:spcPts val="0"/>
                        </a:spcBef>
                        <a:spcAft>
                          <a:spcPts val="0"/>
                        </a:spcAft>
                      </a:pPr>
                      <a:r>
                        <a:rPr lang="en-US" sz="1050" b="1" dirty="0">
                          <a:effectLst/>
                          <a:latin typeface="Times New Roman"/>
                          <a:ea typeface="Times New Roman"/>
                        </a:rPr>
                        <a:t>1. Goal-</a:t>
                      </a:r>
                      <a:r>
                        <a:rPr lang="en-US" sz="1050" dirty="0">
                          <a:effectLst/>
                          <a:latin typeface="Times New Roman"/>
                          <a:ea typeface="Times New Roman"/>
                        </a:rPr>
                        <a:t>principal purpose of plan (include how this relates to serving students or increasing student success or supporting </a:t>
                      </a:r>
                      <a:r>
                        <a:rPr lang="en-US" sz="1050" dirty="0" err="1">
                          <a:effectLst/>
                          <a:latin typeface="Times New Roman"/>
                          <a:ea typeface="Times New Roman"/>
                        </a:rPr>
                        <a:t>LifeMap</a:t>
                      </a:r>
                      <a:r>
                        <a:rPr lang="en-US" sz="1050" dirty="0">
                          <a:effectLst/>
                          <a:latin typeface="Times New Roman"/>
                          <a:ea typeface="Times New Roman"/>
                        </a:rPr>
                        <a:t>) </a:t>
                      </a: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050" dirty="0">
                          <a:effectLst/>
                          <a:latin typeface="Times New Roman"/>
                          <a:ea typeface="Times New Roman"/>
                        </a:rPr>
                        <a:t>Building upon feedback from staff and faculty survey, the OSD strives to increase retention and graduation of students registered with the OSD through enhanced advising and targeted communication strategies. </a:t>
                      </a: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4150">
                <a:tc>
                  <a:txBody>
                    <a:bodyPr/>
                    <a:lstStyle/>
                    <a:p>
                      <a:pPr marL="0" marR="0">
                        <a:spcBef>
                          <a:spcPts val="0"/>
                        </a:spcBef>
                        <a:spcAft>
                          <a:spcPts val="0"/>
                        </a:spcAft>
                      </a:pPr>
                      <a:r>
                        <a:rPr lang="en-US" sz="1050" b="1" dirty="0">
                          <a:effectLst/>
                          <a:latin typeface="Times New Roman"/>
                          <a:ea typeface="Times New Roman"/>
                        </a:rPr>
                        <a:t>2. Objectives-</a:t>
                      </a:r>
                      <a:r>
                        <a:rPr lang="en-US" sz="1050" dirty="0">
                          <a:effectLst/>
                          <a:latin typeface="Times New Roman"/>
                          <a:ea typeface="Times New Roman"/>
                        </a:rPr>
                        <a:t>what will be accomplished and measured</a:t>
                      </a: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smtClean="0">
                          <a:effectLst/>
                          <a:latin typeface="Times New Roman"/>
                          <a:ea typeface="Times New Roman"/>
                        </a:rPr>
                        <a:t>1. OSD </a:t>
                      </a:r>
                      <a:r>
                        <a:rPr lang="en-US" sz="1050" dirty="0">
                          <a:effectLst/>
                          <a:latin typeface="Times New Roman"/>
                          <a:ea typeface="Times New Roman"/>
                        </a:rPr>
                        <a:t>will develop an intentional plan for advising based on </a:t>
                      </a:r>
                      <a:r>
                        <a:rPr lang="en-US" sz="1050" dirty="0" err="1">
                          <a:effectLst/>
                          <a:latin typeface="Times New Roman"/>
                          <a:ea typeface="Times New Roman"/>
                        </a:rPr>
                        <a:t>LifeMap</a:t>
                      </a:r>
                      <a:r>
                        <a:rPr lang="en-US" sz="1050" dirty="0">
                          <a:effectLst/>
                          <a:latin typeface="Times New Roman"/>
                          <a:ea typeface="Times New Roman"/>
                        </a:rPr>
                        <a:t> and Proactive advising models; this will include a curriculum for the initial advising session and a communication plan for case management follow-up. </a:t>
                      </a:r>
                    </a:p>
                    <a:p>
                      <a:pPr marL="0" marR="0">
                        <a:spcBef>
                          <a:spcPts val="0"/>
                        </a:spcBef>
                        <a:spcAft>
                          <a:spcPts val="0"/>
                        </a:spcAft>
                      </a:pPr>
                      <a:r>
                        <a:rPr lang="en-US" sz="1050" dirty="0" smtClean="0">
                          <a:effectLst/>
                          <a:latin typeface="Times New Roman"/>
                          <a:ea typeface="Times New Roman"/>
                        </a:rPr>
                        <a:t>2. OSD </a:t>
                      </a:r>
                      <a:r>
                        <a:rPr lang="en-US" sz="1050" dirty="0">
                          <a:effectLst/>
                          <a:latin typeface="Times New Roman"/>
                          <a:ea typeface="Times New Roman"/>
                        </a:rPr>
                        <a:t>will research, develop, and/or implement more integrated software to improve access for students and to enhance the advising experience.</a:t>
                      </a:r>
                    </a:p>
                    <a:p>
                      <a:pPr marL="0" marR="0">
                        <a:spcBef>
                          <a:spcPts val="0"/>
                        </a:spcBef>
                        <a:spcAft>
                          <a:spcPts val="0"/>
                        </a:spcAft>
                      </a:pPr>
                      <a:r>
                        <a:rPr lang="en-US" sz="1050" dirty="0" smtClean="0">
                          <a:effectLst/>
                          <a:latin typeface="Times New Roman"/>
                          <a:ea typeface="Times New Roman"/>
                        </a:rPr>
                        <a:t>3. OSD </a:t>
                      </a:r>
                      <a:r>
                        <a:rPr lang="en-US" sz="1050" dirty="0">
                          <a:effectLst/>
                          <a:latin typeface="Times New Roman"/>
                          <a:ea typeface="Times New Roman"/>
                        </a:rPr>
                        <a:t>will increase communication with faculty and staff regarding safety issues, classroom accommodations, and OSD resources.  </a:t>
                      </a:r>
                    </a:p>
                    <a:p>
                      <a:pPr marL="342900" marR="0" lvl="0" indent="-342900">
                        <a:spcBef>
                          <a:spcPts val="0"/>
                        </a:spcBef>
                        <a:spcAft>
                          <a:spcPts val="0"/>
                        </a:spcAft>
                        <a:buFont typeface="Symbol"/>
                        <a:buChar char=""/>
                      </a:pPr>
                      <a:r>
                        <a:rPr lang="en-US" sz="1050" dirty="0">
                          <a:effectLst/>
                          <a:latin typeface="Times New Roman"/>
                          <a:ea typeface="Times New Roman"/>
                        </a:rPr>
                        <a:t>Write</a:t>
                      </a:r>
                      <a:r>
                        <a:rPr lang="en-US" sz="1050" u="sng" dirty="0">
                          <a:solidFill>
                            <a:srgbClr val="008080"/>
                          </a:solidFill>
                          <a:effectLst/>
                          <a:latin typeface="Times New Roman"/>
                          <a:ea typeface="Times New Roman"/>
                        </a:rPr>
                        <a:t> </a:t>
                      </a:r>
                      <a:r>
                        <a:rPr lang="en-US" sz="1050" dirty="0">
                          <a:effectLst/>
                          <a:latin typeface="Times New Roman"/>
                          <a:ea typeface="Times New Roman"/>
                        </a:rPr>
                        <a:t>at least 3 articles for the Security offices college wide. </a:t>
                      </a:r>
                    </a:p>
                    <a:p>
                      <a:pPr marL="342900" marR="0" lvl="0" indent="-342900">
                        <a:spcBef>
                          <a:spcPts val="0"/>
                        </a:spcBef>
                        <a:spcAft>
                          <a:spcPts val="0"/>
                        </a:spcAft>
                        <a:buFont typeface="Symbol"/>
                        <a:buChar char=""/>
                      </a:pPr>
                      <a:r>
                        <a:rPr lang="en-US" sz="1050" dirty="0">
                          <a:effectLst/>
                          <a:latin typeface="Times New Roman"/>
                          <a:ea typeface="Times New Roman"/>
                        </a:rPr>
                        <a:t>Continue a project to include faculty in the accommodation of interpreted tests. </a:t>
                      </a:r>
                    </a:p>
                    <a:p>
                      <a:pPr marL="342900" marR="0" lvl="0" indent="-342900">
                        <a:spcBef>
                          <a:spcPts val="0"/>
                        </a:spcBef>
                        <a:spcAft>
                          <a:spcPts val="0"/>
                        </a:spcAft>
                        <a:buFont typeface="Symbol"/>
                        <a:buChar char=""/>
                      </a:pPr>
                      <a:r>
                        <a:rPr lang="en-US" sz="1050" dirty="0">
                          <a:effectLst/>
                          <a:latin typeface="Times New Roman"/>
                          <a:ea typeface="Times New Roman"/>
                        </a:rPr>
                        <a:t>Pilot a program to increase communication of the need for accommodations (NTI) for selected students. </a:t>
                      </a: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834">
                <a:tc>
                  <a:txBody>
                    <a:bodyPr/>
                    <a:lstStyle/>
                    <a:p>
                      <a:pPr marL="0" marR="0">
                        <a:spcBef>
                          <a:spcPts val="0"/>
                        </a:spcBef>
                        <a:spcAft>
                          <a:spcPts val="0"/>
                        </a:spcAft>
                      </a:pPr>
                      <a:r>
                        <a:rPr lang="en-US" sz="1050" b="1">
                          <a:effectLst/>
                          <a:latin typeface="Times New Roman"/>
                          <a:ea typeface="Times New Roman"/>
                        </a:rPr>
                        <a:t>3. Measures and Findings –</a:t>
                      </a:r>
                      <a:r>
                        <a:rPr lang="en-US" sz="1050">
                          <a:effectLst/>
                          <a:latin typeface="Times New Roman"/>
                          <a:ea typeface="Times New Roman"/>
                        </a:rPr>
                        <a:t> How specifically measures will be conducted. How will we know the objective has been achieved?</a:t>
                      </a: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effectLst/>
                          <a:latin typeface="Times New Roman"/>
                          <a:ea typeface="Times New Roman"/>
                        </a:rPr>
                        <a:t>To establish a baseline, I have requested data from the IR regarding retention and graduation rates for students also registered with the Office for Students with Disabilities. While the success and impact of the objectives above may take more than one year to measure, we will continue to track the data.</a:t>
                      </a:r>
                    </a:p>
                    <a:p>
                      <a:pPr marL="342900" marR="0" lvl="0" indent="-342900">
                        <a:spcBef>
                          <a:spcPts val="0"/>
                        </a:spcBef>
                        <a:spcAft>
                          <a:spcPts val="0"/>
                        </a:spcAft>
                        <a:buFont typeface="+mj-lt"/>
                        <a:buAutoNum type="arabicPeriod"/>
                      </a:pPr>
                      <a:r>
                        <a:rPr lang="en-US" sz="1050" dirty="0">
                          <a:effectLst/>
                          <a:latin typeface="Times New Roman"/>
                          <a:ea typeface="Times New Roman"/>
                        </a:rPr>
                        <a:t>Our proactive advising model will be evaluated via a student services pre and post assessment regarding student’s satisfaction with the advising available in the OSD. </a:t>
                      </a:r>
                    </a:p>
                    <a:p>
                      <a:pPr marL="342900" marR="0" lvl="0" indent="-342900">
                        <a:spcBef>
                          <a:spcPts val="0"/>
                        </a:spcBef>
                        <a:spcAft>
                          <a:spcPts val="0"/>
                        </a:spcAft>
                        <a:buFont typeface="+mj-lt"/>
                        <a:buAutoNum type="arabicPeriod"/>
                      </a:pPr>
                      <a:r>
                        <a:rPr lang="en-US" sz="1050" dirty="0">
                          <a:effectLst/>
                          <a:latin typeface="Times New Roman"/>
                          <a:ea typeface="Times New Roman"/>
                        </a:rPr>
                        <a:t>OSD will research the in-house Valencia Visits as well as other software advising systems that might be available to us to determine a most effective tool for the advising/OSD process. Once implemented, the OSD will elicit feedback from the OSD advisors regarding the effectiveness and usefulness of the new system. </a:t>
                      </a:r>
                    </a:p>
                    <a:p>
                      <a:pPr marL="342900" marR="0" lvl="0" indent="-342900">
                        <a:spcBef>
                          <a:spcPts val="0"/>
                        </a:spcBef>
                        <a:spcAft>
                          <a:spcPts val="0"/>
                        </a:spcAft>
                        <a:buFont typeface="+mj-lt"/>
                        <a:buAutoNum type="arabicPeriod"/>
                      </a:pPr>
                      <a:r>
                        <a:rPr lang="en-US" sz="1050" dirty="0">
                          <a:effectLst/>
                          <a:latin typeface="Times New Roman"/>
                          <a:ea typeface="Times New Roman"/>
                        </a:rPr>
                        <a:t>OSD increased communication will be measured by faculty and staff feedback. The faculty survey will be resent to a select group of faculty and staff who have been our targeted audience. These selected respondents will be representatives from each of the projects: Security, Faculty with students who are Deaf, and students who request to have their faculty notified via email.  This objective will be achieved when respondents indicate that the improved communication helped them to serve students more effectively. </a:t>
                      </a: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078">
                <a:tc>
                  <a:txBody>
                    <a:bodyPr/>
                    <a:lstStyle/>
                    <a:p>
                      <a:pPr marL="0" marR="0">
                        <a:spcBef>
                          <a:spcPts val="0"/>
                        </a:spcBef>
                        <a:spcAft>
                          <a:spcPts val="0"/>
                        </a:spcAft>
                      </a:pPr>
                      <a:r>
                        <a:rPr lang="en-US" sz="1050" b="1">
                          <a:effectLst/>
                          <a:latin typeface="Times New Roman"/>
                          <a:ea typeface="Times New Roman"/>
                        </a:rPr>
                        <a:t>4. Action Plan – </a:t>
                      </a:r>
                      <a:r>
                        <a:rPr lang="en-US" sz="1050">
                          <a:effectLst/>
                          <a:latin typeface="Times New Roman"/>
                          <a:ea typeface="Times New Roman"/>
                        </a:rPr>
                        <a:t>what is the implementation plan?  </a:t>
                      </a: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b="1" dirty="0">
                          <a:effectLst/>
                          <a:latin typeface="Times New Roman"/>
                          <a:ea typeface="Times New Roman"/>
                        </a:rPr>
                        <a:t>1. a.</a:t>
                      </a:r>
                      <a:r>
                        <a:rPr lang="en-US" sz="1050" dirty="0">
                          <a:effectLst/>
                          <a:latin typeface="Times New Roman"/>
                          <a:ea typeface="Times New Roman"/>
                        </a:rPr>
                        <a:t> The coordinators have been tasked with developing a curriculum  for intake and registration based on the developmental Life Map advising philosophy.</a:t>
                      </a:r>
                      <a:r>
                        <a:rPr lang="en-US" sz="1050" b="1" dirty="0">
                          <a:effectLst/>
                          <a:latin typeface="Times New Roman"/>
                          <a:ea typeface="Times New Roman"/>
                        </a:rPr>
                        <a:t> </a:t>
                      </a:r>
                      <a:r>
                        <a:rPr lang="en-US" sz="1050" dirty="0">
                          <a:effectLst/>
                          <a:latin typeface="Times New Roman"/>
                          <a:ea typeface="Times New Roman"/>
                        </a:rPr>
                        <a:t>This curriculum will be a tool used by the advisor during the intake process. </a:t>
                      </a:r>
                    </a:p>
                    <a:p>
                      <a:pPr marL="0" marR="0">
                        <a:spcBef>
                          <a:spcPts val="0"/>
                        </a:spcBef>
                        <a:spcAft>
                          <a:spcPts val="0"/>
                        </a:spcAft>
                      </a:pPr>
                      <a:r>
                        <a:rPr lang="en-US" sz="1050" dirty="0">
                          <a:effectLst/>
                          <a:latin typeface="Times New Roman"/>
                          <a:ea typeface="Times New Roman"/>
                        </a:rPr>
                        <a:t>b. OSD will develop a communication plan to assist students through crucial points in the semester. Relative email templates will also  be developed and sent to students according to the communication plan. </a:t>
                      </a:r>
                    </a:p>
                    <a:p>
                      <a:pPr marL="0" marR="0">
                        <a:spcBef>
                          <a:spcPts val="0"/>
                        </a:spcBef>
                        <a:spcAft>
                          <a:spcPts val="0"/>
                        </a:spcAft>
                      </a:pPr>
                      <a:r>
                        <a:rPr lang="en-US" sz="1050" dirty="0">
                          <a:effectLst/>
                          <a:latin typeface="Times New Roman"/>
                          <a:ea typeface="Times New Roman"/>
                        </a:rPr>
                        <a:t>2. OSD staff will research various software options to determine what the most effective tool is for the OSD advising process. The research and selection process will be complete by the end of the planning year and necessary funds and/or purchase will be made the following year in consultation with the Office for Information Technology. </a:t>
                      </a:r>
                    </a:p>
                    <a:p>
                      <a:pPr marL="0" marR="0">
                        <a:spcBef>
                          <a:spcPts val="0"/>
                        </a:spcBef>
                        <a:spcAft>
                          <a:spcPts val="0"/>
                        </a:spcAft>
                      </a:pPr>
                      <a:r>
                        <a:rPr lang="en-US" sz="1050" dirty="0">
                          <a:effectLst/>
                          <a:latin typeface="Times New Roman"/>
                          <a:ea typeface="Times New Roman"/>
                        </a:rPr>
                        <a:t>3.a.  OSD staff will provide three informational articles to the offices of Security regarding students with disabilities.  </a:t>
                      </a:r>
                    </a:p>
                    <a:p>
                      <a:pPr marL="0" marR="0">
                        <a:spcBef>
                          <a:spcPts val="0"/>
                        </a:spcBef>
                        <a:spcAft>
                          <a:spcPts val="0"/>
                        </a:spcAft>
                      </a:pPr>
                      <a:r>
                        <a:rPr lang="en-US" sz="1050" dirty="0">
                          <a:effectLst/>
                          <a:latin typeface="Times New Roman"/>
                          <a:ea typeface="Times New Roman"/>
                        </a:rPr>
                        <a:t>b. The Assistant Director will implement the faculty communication piece regarding interpreted testing. She will also gather feedback from students and faculty regarding the implemented process. </a:t>
                      </a:r>
                    </a:p>
                    <a:p>
                      <a:pPr marL="0" marR="0">
                        <a:spcBef>
                          <a:spcPts val="0"/>
                        </a:spcBef>
                        <a:spcAft>
                          <a:spcPts val="0"/>
                        </a:spcAft>
                      </a:pPr>
                      <a:r>
                        <a:rPr lang="en-US" sz="1050" dirty="0">
                          <a:effectLst/>
                          <a:latin typeface="Times New Roman"/>
                          <a:ea typeface="Times New Roman"/>
                        </a:rPr>
                        <a:t>c. OSD staff will pilot a program to increase communication of the need for accommodations (NTI) for selected students by emailing faculty for selected voluntary students. </a:t>
                      </a:r>
                    </a:p>
                  </a:txBody>
                  <a:tcPr marL="46183" marR="46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3364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786766824"/>
              </p:ext>
            </p:extLst>
          </p:nvPr>
        </p:nvGraphicFramePr>
        <p:xfrm>
          <a:off x="-47501" y="-243618"/>
          <a:ext cx="9191501" cy="7101618"/>
        </p:xfrm>
        <a:graphic>
          <a:graphicData uri="http://schemas.openxmlformats.org/presentationml/2006/ole">
            <mc:AlternateContent xmlns:mc="http://schemas.openxmlformats.org/markup-compatibility/2006">
              <mc:Choice xmlns:v="urn:schemas-microsoft-com:vml" Requires="v">
                <p:oleObj spid="_x0000_s11289" name="Acrobat Document" r:id="rId3" imgW="7543665" imgH="5829194" progId="AcroExch.Document.7">
                  <p:embed/>
                </p:oleObj>
              </mc:Choice>
              <mc:Fallback>
                <p:oleObj name="Acrobat Document" r:id="rId3" imgW="7543665" imgH="5829194" progId="AcroExch.Document.7">
                  <p:embed/>
                  <p:pic>
                    <p:nvPicPr>
                      <p:cNvPr id="0" name=""/>
                      <p:cNvPicPr/>
                      <p:nvPr/>
                    </p:nvPicPr>
                    <p:blipFill>
                      <a:blip r:embed="rId4"/>
                      <a:stretch>
                        <a:fillRect/>
                      </a:stretch>
                    </p:blipFill>
                    <p:spPr>
                      <a:xfrm>
                        <a:off x="-47501" y="-243618"/>
                        <a:ext cx="9191501" cy="7101618"/>
                      </a:xfrm>
                      <a:prstGeom prst="rect">
                        <a:avLst/>
                      </a:prstGeom>
                    </p:spPr>
                  </p:pic>
                </p:oleObj>
              </mc:Fallback>
            </mc:AlternateContent>
          </a:graphicData>
        </a:graphic>
      </p:graphicFrame>
    </p:spTree>
    <p:extLst>
      <p:ext uri="{BB962C8B-B14F-4D97-AF65-F5344CB8AC3E}">
        <p14:creationId xmlns:p14="http://schemas.microsoft.com/office/powerpoint/2010/main" val="198657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8196" y="1600200"/>
            <a:ext cx="692760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11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304800"/>
            <a:ext cx="8970065" cy="4953000"/>
          </a:xfrm>
        </p:spPr>
      </p:pic>
      <p:sp>
        <p:nvSpPr>
          <p:cNvPr id="2" name="Title 1"/>
          <p:cNvSpPr>
            <a:spLocks noGrp="1"/>
          </p:cNvSpPr>
          <p:nvPr>
            <p:ph type="title"/>
          </p:nvPr>
        </p:nvSpPr>
        <p:spPr/>
        <p:txBody>
          <a:bodyPr/>
          <a:lstStyle/>
          <a:p>
            <a:r>
              <a:rPr lang="en-US" dirty="0" smtClean="0"/>
              <a:t>Questions and Thanks!</a:t>
            </a:r>
            <a:endParaRPr lang="en-US" dirty="0"/>
          </a:p>
        </p:txBody>
      </p:sp>
      <p:sp>
        <p:nvSpPr>
          <p:cNvPr id="7" name="Footer Placeholder 6"/>
          <p:cNvSpPr>
            <a:spLocks noGrp="1"/>
          </p:cNvSpPr>
          <p:nvPr>
            <p:ph type="ftr" sz="quarter" idx="11"/>
          </p:nvPr>
        </p:nvSpPr>
        <p:spPr>
          <a:xfrm>
            <a:off x="1295400" y="5791200"/>
            <a:ext cx="6172200" cy="930275"/>
          </a:xfrm>
        </p:spPr>
        <p:txBody>
          <a:bodyPr/>
          <a:lstStyle/>
          <a:p>
            <a:r>
              <a:rPr lang="en-US" sz="1600" dirty="0" smtClean="0">
                <a:solidFill>
                  <a:schemeClr val="tx1"/>
                </a:solidFill>
              </a:rPr>
              <a:t>Deb Larew, </a:t>
            </a:r>
            <a:r>
              <a:rPr lang="en-US" sz="1600" dirty="0" err="1" smtClean="0">
                <a:solidFill>
                  <a:schemeClr val="tx1"/>
                </a:solidFill>
              </a:rPr>
              <a:t>Ed.D</a:t>
            </a:r>
            <a:r>
              <a:rPr lang="en-US" sz="1600" dirty="0" smtClean="0">
                <a:solidFill>
                  <a:schemeClr val="tx1"/>
                </a:solidFill>
              </a:rPr>
              <a:t>. </a:t>
            </a:r>
          </a:p>
          <a:p>
            <a:r>
              <a:rPr lang="en-US" sz="1600" dirty="0" smtClean="0">
                <a:solidFill>
                  <a:schemeClr val="tx1"/>
                </a:solidFill>
              </a:rPr>
              <a:t>Office for Students </a:t>
            </a:r>
            <a:endParaRPr lang="en-US" sz="1600" dirty="0">
              <a:solidFill>
                <a:schemeClr val="tx1"/>
              </a:solidFill>
            </a:endParaRPr>
          </a:p>
        </p:txBody>
      </p:sp>
    </p:spTree>
    <p:extLst>
      <p:ext uri="{BB962C8B-B14F-4D97-AF65-F5344CB8AC3E}">
        <p14:creationId xmlns:p14="http://schemas.microsoft.com/office/powerpoint/2010/main" val="2388200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Agenda</a:t>
            </a:r>
            <a:endParaRPr lang="en-US" sz="3200" dirty="0"/>
          </a:p>
        </p:txBody>
      </p:sp>
      <p:sp>
        <p:nvSpPr>
          <p:cNvPr id="8" name="Content Placeholder 7"/>
          <p:cNvSpPr>
            <a:spLocks noGrp="1"/>
          </p:cNvSpPr>
          <p:nvPr>
            <p:ph idx="1"/>
          </p:nvPr>
        </p:nvSpPr>
        <p:spPr>
          <a:xfrm>
            <a:off x="2590800" y="609600"/>
            <a:ext cx="5111750" cy="5853113"/>
          </a:xfrm>
        </p:spPr>
        <p:txBody>
          <a:bodyPr/>
          <a:lstStyle/>
          <a:p>
            <a:r>
              <a:rPr lang="en-US" sz="2400" dirty="0" smtClean="0"/>
              <a:t>Student Affairs Assessment Plan; Measurement of Students’ Experience and Learning</a:t>
            </a:r>
          </a:p>
          <a:p>
            <a:endParaRPr lang="en-US" sz="2400" dirty="0" smtClean="0"/>
          </a:p>
          <a:p>
            <a:r>
              <a:rPr lang="en-US" sz="2400" dirty="0" smtClean="0"/>
              <a:t>Departmental Unit Plans</a:t>
            </a:r>
          </a:p>
          <a:p>
            <a:pPr lvl="1"/>
            <a:r>
              <a:rPr lang="en-US" sz="2400" dirty="0" smtClean="0"/>
              <a:t>Annual Staff Objectives</a:t>
            </a:r>
          </a:p>
          <a:p>
            <a:pPr lvl="1"/>
            <a:r>
              <a:rPr lang="en-US" sz="2400" dirty="0" smtClean="0"/>
              <a:t>Data Collection</a:t>
            </a:r>
          </a:p>
          <a:p>
            <a:pPr lvl="1"/>
            <a:r>
              <a:rPr lang="en-US" sz="2400" dirty="0" smtClean="0"/>
              <a:t>Review, Report and Revise</a:t>
            </a:r>
            <a:endParaRPr lang="en-US" sz="2400" dirty="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Assessment; A “</a:t>
            </a:r>
            <a:r>
              <a:rPr lang="en-US" i="1" dirty="0" smtClean="0"/>
              <a:t>new definition</a:t>
            </a:r>
            <a:r>
              <a:rPr lang="en-US" dirty="0" smtClean="0"/>
              <a:t>”</a:t>
            </a:r>
            <a:endParaRPr lang="en-US" dirty="0"/>
          </a:p>
        </p:txBody>
      </p:sp>
      <p:sp>
        <p:nvSpPr>
          <p:cNvPr id="3" name="Content Placeholder 2"/>
          <p:cNvSpPr>
            <a:spLocks noGrp="1"/>
          </p:cNvSpPr>
          <p:nvPr>
            <p:ph idx="1"/>
          </p:nvPr>
        </p:nvSpPr>
        <p:spPr>
          <a:xfrm>
            <a:off x="381000" y="1981200"/>
            <a:ext cx="8229600" cy="4525963"/>
          </a:xfrm>
        </p:spPr>
        <p:txBody>
          <a:bodyPr>
            <a:normAutofit/>
          </a:bodyPr>
          <a:lstStyle/>
          <a:p>
            <a:r>
              <a:rPr lang="en-US" i="1" dirty="0" smtClean="0">
                <a:latin typeface="Bodoni MT" pitchFamily="18" charset="0"/>
                <a:cs typeface="Arial" pitchFamily="34" charset="0"/>
              </a:rPr>
              <a:t>The gathering of information about results, the comparison of those results with the results of the past, and the open discussion of the meaning of those results, the ways they have been gathered and their implications.</a:t>
            </a:r>
          </a:p>
          <a:p>
            <a:endParaRPr lang="en-US" i="1" dirty="0">
              <a:latin typeface="Bodoni MT" pitchFamily="18" charset="0"/>
              <a:cs typeface="Arial" pitchFamily="34" charset="0"/>
            </a:endParaRPr>
          </a:p>
          <a:p>
            <a:pPr marL="0" indent="0">
              <a:buNone/>
            </a:pPr>
            <a:endParaRPr lang="en-US" i="1" dirty="0" smtClean="0">
              <a:latin typeface="Bodoni MT" pitchFamily="18" charset="0"/>
              <a:cs typeface="Arial" pitchFamily="34" charset="0"/>
            </a:endParaRPr>
          </a:p>
          <a:p>
            <a:r>
              <a:rPr lang="en-US" sz="2000" i="1" dirty="0" smtClean="0"/>
              <a:t>The Dance of Change; the Challenges to Sustaining Momentum in Learning Organizations,  Peter </a:t>
            </a:r>
            <a:r>
              <a:rPr lang="en-US" sz="2000" i="1" dirty="0" err="1" smtClean="0"/>
              <a:t>Senge</a:t>
            </a:r>
            <a:r>
              <a:rPr lang="en-US" sz="2000" i="1" dirty="0" smtClean="0"/>
              <a:t> </a:t>
            </a:r>
            <a:endParaRPr lang="en-US" sz="2000" i="1" dirty="0"/>
          </a:p>
          <a:p>
            <a:endParaRPr lang="en-US" i="1" dirty="0"/>
          </a:p>
        </p:txBody>
      </p:sp>
    </p:spTree>
    <p:extLst>
      <p:ext uri="{BB962C8B-B14F-4D97-AF65-F5344CB8AC3E}">
        <p14:creationId xmlns:p14="http://schemas.microsoft.com/office/powerpoint/2010/main" val="3077084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Affairs Assessment Plan</a:t>
            </a:r>
            <a:endParaRPr lang="en-US" dirty="0"/>
          </a:p>
        </p:txBody>
      </p:sp>
      <p:sp>
        <p:nvSpPr>
          <p:cNvPr id="3" name="Text Placeholder 2"/>
          <p:cNvSpPr>
            <a:spLocks noGrp="1"/>
          </p:cNvSpPr>
          <p:nvPr>
            <p:ph idx="1"/>
          </p:nvPr>
        </p:nvSpPr>
        <p:spPr>
          <a:xfrm>
            <a:off x="838200" y="1524000"/>
            <a:ext cx="7620000" cy="3505200"/>
          </a:xfrm>
        </p:spPr>
        <p:txBody>
          <a:bodyPr>
            <a:normAutofit/>
          </a:bodyPr>
          <a:lstStyle/>
          <a:p>
            <a:pPr marL="0" indent="0">
              <a:buNone/>
            </a:pPr>
            <a:r>
              <a:rPr lang="en-US" sz="2000" dirty="0" smtClean="0"/>
              <a:t>Due to the breadth and depth of the work of “student affairs”, it is useful to consider assessment/evaluation from three different perspectives. Each type of assessment needs a timeline and a cycle that is reasonable to balance the work and its continual improvement. </a:t>
            </a:r>
          </a:p>
          <a:p>
            <a:pPr marL="0" indent="0">
              <a:buNone/>
            </a:pPr>
            <a:endParaRPr lang="en-US" sz="2000" dirty="0" smtClean="0"/>
          </a:p>
          <a:p>
            <a:r>
              <a:rPr lang="en-US" sz="2000" dirty="0" smtClean="0"/>
              <a:t>Measures </a:t>
            </a:r>
            <a:r>
              <a:rPr lang="en-US" sz="2000" dirty="0"/>
              <a:t>of </a:t>
            </a:r>
            <a:r>
              <a:rPr lang="en-US" sz="2000" dirty="0" smtClean="0"/>
              <a:t>effectiveness and efficiency</a:t>
            </a:r>
          </a:p>
          <a:p>
            <a:r>
              <a:rPr lang="en-US" sz="2000" dirty="0" smtClean="0"/>
              <a:t>Measures of students’ experiences</a:t>
            </a:r>
          </a:p>
          <a:p>
            <a:r>
              <a:rPr lang="en-US" sz="2000" dirty="0" smtClean="0"/>
              <a:t>Learning Assessments (Students and staff)</a:t>
            </a:r>
          </a:p>
          <a:p>
            <a:r>
              <a:rPr lang="en-US" sz="2000" dirty="0" smtClean="0">
                <a:hlinkClick r:id="rId4"/>
              </a:rPr>
              <a:t>http</a:t>
            </a:r>
            <a:r>
              <a:rPr lang="en-US" sz="2000" dirty="0">
                <a:hlinkClick r:id="rId4"/>
              </a:rPr>
              <a:t>://</a:t>
            </a:r>
            <a:r>
              <a:rPr lang="en-US" sz="2000" dirty="0" smtClean="0">
                <a:hlinkClick r:id="rId4"/>
              </a:rPr>
              <a:t>valenciacollege.edu/studentaffairs/assessmentPlan.cfm</a:t>
            </a:r>
            <a:endParaRPr lang="en-US" sz="2000" dirty="0" smtClean="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6858000" cy="812800"/>
          </a:xfrm>
        </p:spPr>
        <p:txBody>
          <a:bodyPr>
            <a:normAutofit fontScale="90000"/>
          </a:bodyPr>
          <a:lstStyle/>
          <a:p>
            <a:r>
              <a:rPr lang="en-US" dirty="0" smtClean="0"/>
              <a:t>Student Affairs </a:t>
            </a:r>
            <a:br>
              <a:rPr lang="en-US" dirty="0" smtClean="0"/>
            </a:br>
            <a:r>
              <a:rPr lang="en-US" dirty="0" smtClean="0"/>
              <a:t>Assessment Cycle</a:t>
            </a:r>
            <a:endParaRPr lang="en-US"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785628732"/>
              </p:ext>
            </p:extLst>
          </p:nvPr>
        </p:nvGraphicFramePr>
        <p:xfrm>
          <a:off x="685800" y="1600200"/>
          <a:ext cx="76200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5543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6858000" cy="812800"/>
          </a:xfrm>
        </p:spPr>
        <p:txBody>
          <a:bodyPr/>
          <a:lstStyle/>
          <a:p>
            <a:r>
              <a:rPr lang="en-US" dirty="0" smtClean="0"/>
              <a:t>Assessment Cycle</a:t>
            </a:r>
            <a:endParaRPr lang="en-US" dirty="0"/>
          </a:p>
        </p:txBody>
      </p:sp>
      <p:sp>
        <p:nvSpPr>
          <p:cNvPr id="4" name="Content Placeholder 3"/>
          <p:cNvSpPr>
            <a:spLocks noGrp="1"/>
          </p:cNvSpPr>
          <p:nvPr>
            <p:ph sz="half" idx="1"/>
          </p:nvPr>
        </p:nvSpPr>
        <p:spPr>
          <a:xfrm>
            <a:off x="1143000" y="1828800"/>
            <a:ext cx="6477000" cy="3848101"/>
          </a:xfrm>
        </p:spPr>
        <p:txBody>
          <a:bodyPr>
            <a:normAutofit/>
          </a:bodyPr>
          <a:lstStyle/>
          <a:p>
            <a:pPr marL="0" indent="0">
              <a:buNone/>
            </a:pPr>
            <a:r>
              <a:rPr lang="en-US" sz="3200" dirty="0" smtClean="0"/>
              <a:t>Our Guiding Principles</a:t>
            </a:r>
          </a:p>
          <a:p>
            <a:pPr marL="0" indent="0">
              <a:buNone/>
            </a:pPr>
            <a:r>
              <a:rPr lang="en-US" sz="3200" dirty="0" smtClean="0"/>
              <a:t>The Big Ideas:</a:t>
            </a:r>
          </a:p>
          <a:p>
            <a:pPr marL="0" indent="0">
              <a:buNone/>
            </a:pPr>
            <a:r>
              <a:rPr lang="en-US" sz="2000" dirty="0">
                <a:hlinkClick r:id="rId3"/>
              </a:rPr>
              <a:t>http://</a:t>
            </a:r>
            <a:r>
              <a:rPr lang="en-US" sz="2000" dirty="0" smtClean="0">
                <a:hlinkClick r:id="rId3"/>
              </a:rPr>
              <a:t>valenciacollege.edu/ournextbigidea/qep.cfm</a:t>
            </a:r>
            <a:endParaRPr lang="en-US" sz="2000" dirty="0" smtClean="0"/>
          </a:p>
          <a:p>
            <a:pPr marL="0" indent="0">
              <a:buNone/>
            </a:pPr>
            <a:r>
              <a:rPr lang="en-US" sz="3200" dirty="0" smtClean="0"/>
              <a:t>Strategic Plans</a:t>
            </a:r>
          </a:p>
          <a:p>
            <a:pPr marL="0" indent="0">
              <a:buNone/>
            </a:pPr>
            <a:r>
              <a:rPr lang="en-US" sz="2100" dirty="0">
                <a:hlinkClick r:id="rId4"/>
              </a:rPr>
              <a:t>http://valenciacollege.edu/academic-affairs/institutional-effectiveness-planning/strategic-plan/documents/StrategicPlanBrochure.pdf</a:t>
            </a:r>
            <a:endParaRPr lang="en-US" sz="2100" dirty="0"/>
          </a:p>
          <a:p>
            <a:pPr marL="0" indent="0">
              <a:buNone/>
            </a:pPr>
            <a:endParaRPr lang="en-US" sz="3200" dirty="0" smtClean="0"/>
          </a:p>
          <a:p>
            <a:pPr marL="0" indent="0">
              <a:buNone/>
            </a:pPr>
            <a:endParaRPr lang="en-US" sz="3200" dirty="0"/>
          </a:p>
        </p:txBody>
      </p:sp>
    </p:spTree>
    <p:extLst>
      <p:ext uri="{BB962C8B-B14F-4D97-AF65-F5344CB8AC3E}">
        <p14:creationId xmlns:p14="http://schemas.microsoft.com/office/powerpoint/2010/main" val="2986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6858000" cy="812800"/>
          </a:xfrm>
        </p:spPr>
        <p:txBody>
          <a:bodyPr>
            <a:normAutofit fontScale="90000"/>
          </a:bodyPr>
          <a:lstStyle/>
          <a:p>
            <a:r>
              <a:rPr lang="en-US" b="1" dirty="0" smtClean="0"/>
              <a:t>Our Department:</a:t>
            </a:r>
            <a:br>
              <a:rPr lang="en-US" b="1" dirty="0" smtClean="0"/>
            </a:br>
            <a:r>
              <a:rPr lang="en-US" b="1" dirty="0" smtClean="0"/>
              <a:t>Planning and Working Together</a:t>
            </a:r>
            <a:endParaRPr lang="en-US" b="1" dirty="0"/>
          </a:p>
        </p:txBody>
      </p:sp>
      <p:sp>
        <p:nvSpPr>
          <p:cNvPr id="3" name="Content Placeholder 2"/>
          <p:cNvSpPr>
            <a:spLocks noGrp="1"/>
          </p:cNvSpPr>
          <p:nvPr>
            <p:ph sz="half" idx="1"/>
          </p:nvPr>
        </p:nvSpPr>
        <p:spPr>
          <a:xfrm>
            <a:off x="762000" y="1981200"/>
            <a:ext cx="6629400" cy="3924300"/>
          </a:xfrm>
        </p:spPr>
        <p:txBody>
          <a:bodyPr>
            <a:normAutofit/>
          </a:bodyPr>
          <a:lstStyle/>
          <a:p>
            <a:pPr marL="0" indent="0">
              <a:buNone/>
            </a:pPr>
            <a:r>
              <a:rPr lang="en-US" sz="3200" dirty="0" smtClean="0"/>
              <a:t>Collaborative planning and work session:</a:t>
            </a:r>
          </a:p>
          <a:p>
            <a:pPr marL="0" indent="0">
              <a:buNone/>
            </a:pPr>
            <a:r>
              <a:rPr lang="en-US" sz="3200" dirty="0" smtClean="0"/>
              <a:t>What were we trying to do?</a:t>
            </a:r>
          </a:p>
          <a:p>
            <a:pPr marL="0" indent="0">
              <a:buNone/>
            </a:pPr>
            <a:r>
              <a:rPr lang="en-US" sz="3200" dirty="0" smtClean="0"/>
              <a:t>How will we know that it’s complete?</a:t>
            </a:r>
          </a:p>
          <a:p>
            <a:pPr marL="0" indent="0">
              <a:buNone/>
            </a:pPr>
            <a:r>
              <a:rPr lang="en-US" sz="3200" dirty="0" smtClean="0"/>
              <a:t>From the data, where do we still see work to do? </a:t>
            </a:r>
          </a:p>
          <a:p>
            <a:pPr marL="0" indent="0">
              <a:buNone/>
            </a:pPr>
            <a:r>
              <a:rPr lang="en-US" sz="3200" dirty="0" smtClean="0"/>
              <a:t>Begin again….</a:t>
            </a:r>
            <a:endParaRPr lang="en-US" sz="3200" dirty="0"/>
          </a:p>
        </p:txBody>
      </p:sp>
    </p:spTree>
    <p:extLst>
      <p:ext uri="{BB962C8B-B14F-4D97-AF65-F5344CB8AC3E}">
        <p14:creationId xmlns:p14="http://schemas.microsoft.com/office/powerpoint/2010/main" val="2649376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05800" cy="838200"/>
          </a:xfrm>
        </p:spPr>
        <p:txBody>
          <a:bodyPr>
            <a:normAutofit fontScale="90000"/>
          </a:bodyPr>
          <a:lstStyle/>
          <a:p>
            <a:r>
              <a:rPr lang="en-US" dirty="0" smtClean="0"/>
              <a:t>It all depends on how you look at it!</a:t>
            </a:r>
            <a:endParaRPr lang="en-US" dirty="0"/>
          </a:p>
        </p:txBody>
      </p:sp>
      <p:sp>
        <p:nvSpPr>
          <p:cNvPr id="3" name="Content Placeholder 2"/>
          <p:cNvSpPr>
            <a:spLocks noGrp="1"/>
          </p:cNvSpPr>
          <p:nvPr>
            <p:ph sz="quarter" idx="1"/>
          </p:nvPr>
        </p:nvSpPr>
        <p:spPr/>
        <p:txBody>
          <a:bodyPr/>
          <a:lstStyle/>
          <a:p>
            <a:pPr lvl="1"/>
            <a:endParaRPr lang="en-US" dirty="0" smtClean="0"/>
          </a:p>
          <a:p>
            <a:pPr lvl="1"/>
            <a:r>
              <a:rPr lang="en-US" dirty="0" smtClean="0"/>
              <a:t>Build the assessment to get the </a:t>
            </a:r>
            <a:r>
              <a:rPr lang="en-US" i="1" dirty="0" smtClean="0"/>
              <a:t>information</a:t>
            </a:r>
            <a:r>
              <a:rPr lang="en-US" dirty="0" smtClean="0"/>
              <a:t> you want, not necessarily the </a:t>
            </a:r>
            <a:r>
              <a:rPr lang="en-US" i="1" dirty="0" smtClean="0"/>
              <a:t>answers</a:t>
            </a:r>
            <a:r>
              <a:rPr lang="en-US" dirty="0" smtClean="0"/>
              <a:t> you want.</a:t>
            </a:r>
          </a:p>
          <a:p>
            <a:pPr lvl="1"/>
            <a:endParaRPr lang="en-US" dirty="0"/>
          </a:p>
        </p:txBody>
      </p:sp>
      <p:pic>
        <p:nvPicPr>
          <p:cNvPr id="3074" name="Picture 2" descr="C:\Documents and Settings\dlarew.LOCALVALENCIA\Local Settings\Temporary Internet Files\Content.IE5\01L1W0MY\MC900188075[1].wmf"/>
          <p:cNvPicPr>
            <a:picLocks noChangeAspect="1" noChangeArrowheads="1"/>
          </p:cNvPicPr>
          <p:nvPr/>
        </p:nvPicPr>
        <p:blipFill>
          <a:blip r:embed="rId3" cstate="print"/>
          <a:srcRect/>
          <a:stretch>
            <a:fillRect/>
          </a:stretch>
        </p:blipFill>
        <p:spPr bwMode="auto">
          <a:xfrm>
            <a:off x="838200" y="3200400"/>
            <a:ext cx="3124200" cy="3124200"/>
          </a:xfrm>
          <a:prstGeom prst="rect">
            <a:avLst/>
          </a:prstGeom>
          <a:noFill/>
        </p:spPr>
      </p:pic>
      <p:pic>
        <p:nvPicPr>
          <p:cNvPr id="3075" name="Picture 3" descr="C:\Documents and Settings\dlarew.LOCALVALENCIA\Local Settings\Temporary Internet Files\Content.IE5\9J8KLE6E\MC900188073[1].wmf"/>
          <p:cNvPicPr>
            <a:picLocks noChangeAspect="1" noChangeArrowheads="1"/>
          </p:cNvPicPr>
          <p:nvPr/>
        </p:nvPicPr>
        <p:blipFill>
          <a:blip r:embed="rId4" cstate="print"/>
          <a:srcRect/>
          <a:stretch>
            <a:fillRect/>
          </a:stretch>
        </p:blipFill>
        <p:spPr bwMode="auto">
          <a:xfrm>
            <a:off x="4876800" y="3276600"/>
            <a:ext cx="3202015" cy="3200400"/>
          </a:xfrm>
          <a:prstGeom prst="rect">
            <a:avLst/>
          </a:prstGeom>
          <a:noFill/>
        </p:spPr>
      </p:pic>
    </p:spTree>
    <p:extLst>
      <p:ext uri="{BB962C8B-B14F-4D97-AF65-F5344CB8AC3E}">
        <p14:creationId xmlns:p14="http://schemas.microsoft.com/office/powerpoint/2010/main" val="558118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876364527"/>
              </p:ext>
            </p:extLst>
          </p:nvPr>
        </p:nvGraphicFramePr>
        <p:xfrm>
          <a:off x="533400" y="2514600"/>
          <a:ext cx="7478486" cy="2464834"/>
        </p:xfrm>
        <a:graphic>
          <a:graphicData uri="http://schemas.openxmlformats.org/presentationml/2006/ole">
            <mc:AlternateContent xmlns:mc="http://schemas.openxmlformats.org/markup-compatibility/2006">
              <mc:Choice xmlns:v="urn:schemas-microsoft-com:vml" Requires="v">
                <p:oleObj spid="_x0000_s3101" name="Document" r:id="rId6" imgW="6079273" imgH="2003627" progId="Word.Document.12">
                  <p:embed/>
                </p:oleObj>
              </mc:Choice>
              <mc:Fallback>
                <p:oleObj name="Document" r:id="rId6" imgW="6079273" imgH="2003627" progId="Word.Document.12">
                  <p:embed/>
                  <p:pic>
                    <p:nvPicPr>
                      <p:cNvPr id="0" name=""/>
                      <p:cNvPicPr/>
                      <p:nvPr/>
                    </p:nvPicPr>
                    <p:blipFill>
                      <a:blip r:embed="rId7"/>
                      <a:stretch>
                        <a:fillRect/>
                      </a:stretch>
                    </p:blipFill>
                    <p:spPr>
                      <a:xfrm>
                        <a:off x="533400" y="2514600"/>
                        <a:ext cx="7478486" cy="2464834"/>
                      </a:xfrm>
                      <a:prstGeom prst="rect">
                        <a:avLst/>
                      </a:prstGeom>
                    </p:spPr>
                  </p:pic>
                </p:oleObj>
              </mc:Fallback>
            </mc:AlternateContent>
          </a:graphicData>
        </a:graphic>
      </p:graphicFrame>
      <p:sp>
        <p:nvSpPr>
          <p:cNvPr id="2" name="Title 1"/>
          <p:cNvSpPr>
            <a:spLocks noGrp="1"/>
          </p:cNvSpPr>
          <p:nvPr>
            <p:ph type="title"/>
          </p:nvPr>
        </p:nvSpPr>
        <p:spPr/>
        <p:txBody>
          <a:bodyPr>
            <a:normAutofit fontScale="90000"/>
          </a:bodyPr>
          <a:lstStyle/>
          <a:p>
            <a:r>
              <a:rPr lang="en-US" sz="3600" dirty="0" smtClean="0"/>
              <a:t>2011-2012 Survey </a:t>
            </a:r>
            <a:endParaRPr lang="en-US" sz="3600" dirty="0"/>
          </a:p>
        </p:txBody>
      </p:sp>
      <p:sp>
        <p:nvSpPr>
          <p:cNvPr id="3" name="Text Placeholder 2"/>
          <p:cNvSpPr>
            <a:spLocks noGrp="1"/>
          </p:cNvSpPr>
          <p:nvPr>
            <p:ph type="body" sz="half" idx="2"/>
          </p:nvPr>
        </p:nvSpPr>
        <p:spPr/>
        <p:txBody>
          <a:bodyPr>
            <a:noAutofit/>
          </a:bodyPr>
          <a:lstStyle/>
          <a:p>
            <a:r>
              <a:rPr lang="en-US" sz="2800" dirty="0" smtClean="0"/>
              <a:t>Student Survey</a:t>
            </a:r>
            <a:endParaRPr lang="en-US" sz="2800" dirty="0"/>
          </a:p>
        </p:txBody>
      </p:sp>
      <p:sp>
        <p:nvSpPr>
          <p:cNvPr id="6" name="TextBox 5"/>
          <p:cNvSpPr txBox="1"/>
          <p:nvPr/>
        </p:nvSpPr>
        <p:spPr>
          <a:xfrm>
            <a:off x="685800" y="533400"/>
            <a:ext cx="6553200" cy="1815882"/>
          </a:xfrm>
          <a:prstGeom prst="rect">
            <a:avLst/>
          </a:prstGeom>
          <a:noFill/>
        </p:spPr>
        <p:txBody>
          <a:bodyPr wrap="square" rtlCol="0">
            <a:spAutoFit/>
          </a:bodyPr>
          <a:lstStyle/>
          <a:p>
            <a:r>
              <a:rPr lang="en-US" sz="2800" dirty="0" smtClean="0"/>
              <a:t>Students’ self report regarding how they found our </a:t>
            </a:r>
            <a:r>
              <a:rPr lang="en-US" sz="2800" dirty="0"/>
              <a:t>office. </a:t>
            </a:r>
            <a:r>
              <a:rPr lang="en-US" sz="2800" smtClean="0"/>
              <a:t>72 </a:t>
            </a:r>
            <a:r>
              <a:rPr lang="en-US" sz="2800" dirty="0"/>
              <a:t>students indicated that they found the OSD through “other” means.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1094</TotalTime>
  <Words>1410</Words>
  <Application>Microsoft Office PowerPoint</Application>
  <PresentationFormat>On-screen Show (4:3)</PresentationFormat>
  <Paragraphs>113</Paragraphs>
  <Slides>19</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Office Theme</vt:lpstr>
      <vt:lpstr>Document</vt:lpstr>
      <vt:lpstr>Acrobat Document</vt:lpstr>
      <vt:lpstr>Division Action Plans in Student Affairs</vt:lpstr>
      <vt:lpstr>Agenda</vt:lpstr>
      <vt:lpstr>Assessment; A “new definition”</vt:lpstr>
      <vt:lpstr>Student Affairs Assessment Plan</vt:lpstr>
      <vt:lpstr>Student Affairs  Assessment Cycle</vt:lpstr>
      <vt:lpstr>Assessment Cycle</vt:lpstr>
      <vt:lpstr>Our Department: Planning and Working Together</vt:lpstr>
      <vt:lpstr>It all depends on how you look at it!</vt:lpstr>
      <vt:lpstr>2011-2012 Survey </vt:lpstr>
      <vt:lpstr>Decisions made by data</vt:lpstr>
      <vt:lpstr>2012-2013 Departmental Plan</vt:lpstr>
      <vt:lpstr>PowerPoint Presentation</vt:lpstr>
      <vt:lpstr>PowerPoint Presentation</vt:lpstr>
      <vt:lpstr>2012-2013 Faculty Survey</vt:lpstr>
      <vt:lpstr>Review, Report, and Revise  </vt:lpstr>
      <vt:lpstr>PowerPoint Presentation</vt:lpstr>
      <vt:lpstr>PowerPoint Presentation</vt:lpstr>
      <vt:lpstr>Summary</vt:lpstr>
      <vt:lpstr>Questions and Thanks!</vt:lpstr>
    </vt:vector>
  </TitlesOfParts>
  <Company>Valencia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client</dc:creator>
  <cp:lastModifiedBy>Deborah Larew</cp:lastModifiedBy>
  <cp:revision>53</cp:revision>
  <dcterms:created xsi:type="dcterms:W3CDTF">2011-09-28T15:40:21Z</dcterms:created>
  <dcterms:modified xsi:type="dcterms:W3CDTF">2013-06-25T18:16:06Z</dcterms:modified>
</cp:coreProperties>
</file>