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Default Extension="wdp" ContentType="image/vnd.ms-photo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3" r:id="rId2"/>
    <p:sldId id="264" r:id="rId3"/>
    <p:sldId id="270" r:id="rId4"/>
    <p:sldId id="265" r:id="rId5"/>
    <p:sldId id="272" r:id="rId6"/>
    <p:sldId id="271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71FFC1-90FE-1246-9BC4-D129B29491C6}" type="datetimeFigureOut">
              <a:rPr lang="en-US" smtClean="0"/>
              <a:pPr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B32907-16E4-F84E-A98F-558717905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2012-2013 Speech Program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074555"/>
            <a:ext cx="8001000" cy="5334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38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9876512"/>
              </p:ext>
            </p:extLst>
          </p:nvPr>
        </p:nvGraphicFramePr>
        <p:xfrm>
          <a:off x="423375" y="327377"/>
          <a:ext cx="8301851" cy="6244876"/>
        </p:xfrm>
        <a:graphic>
          <a:graphicData uri="http://schemas.openxmlformats.org/drawingml/2006/table">
            <a:tbl>
              <a:tblPr/>
              <a:tblGrid>
                <a:gridCol w="2119800"/>
                <a:gridCol w="924212"/>
                <a:gridCol w="1120091"/>
                <a:gridCol w="1014671"/>
                <a:gridCol w="1041026"/>
                <a:gridCol w="1067380"/>
                <a:gridCol w="1014671"/>
              </a:tblGrid>
              <a:tr h="111994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latin typeface="Arial"/>
                        </a:rPr>
                        <a:t>Central Message</a:t>
                      </a:r>
                      <a:endParaRPr lang="en-US" sz="32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Non 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Arial"/>
                        </a:rPr>
                        <a:t>1294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1216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No Response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153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11.8%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88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7.2%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NOT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EXPLICITLY   STATED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1.5%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2.7%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Arial"/>
                        </a:rPr>
                        <a:t>BASICALLY UNDERSTANDABLE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162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12.5%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17.3%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CLEAR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AND CONSISTENT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531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41.0%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74.20</a:t>
                      </a:r>
                      <a:r>
                        <a:rPr lang="en-US" sz="18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467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38.4%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72.80</a:t>
                      </a:r>
                      <a:r>
                        <a:rPr lang="en-US" sz="18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40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latin typeface="Arial"/>
                        </a:rPr>
                        <a:t> COMPELLING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429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33.2%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418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34.4%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698402"/>
              </p:ext>
            </p:extLst>
          </p:nvPr>
        </p:nvGraphicFramePr>
        <p:xfrm>
          <a:off x="423376" y="441705"/>
          <a:ext cx="8177700" cy="6297225"/>
        </p:xfrm>
        <a:graphic>
          <a:graphicData uri="http://schemas.openxmlformats.org/drawingml/2006/table">
            <a:tbl>
              <a:tblPr/>
              <a:tblGrid>
                <a:gridCol w="1934090"/>
                <a:gridCol w="1064400"/>
                <a:gridCol w="1103340"/>
                <a:gridCol w="999497"/>
                <a:gridCol w="1025458"/>
                <a:gridCol w="1051418"/>
                <a:gridCol w="999497"/>
              </a:tblGrid>
              <a:tr h="111563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latin typeface="Arial"/>
                        </a:rPr>
                        <a:t>Supporting Materials</a:t>
                      </a:r>
                      <a:endParaRPr lang="en-US" sz="32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Non 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Arial"/>
                        </a:rPr>
                        <a:t>1294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1216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No Response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143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11.1%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86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7.1%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MINIMALLY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68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5.3%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108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8.9%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PARTIALLY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300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23.2%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209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17.3%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GENERALLY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392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30.3%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60.5%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395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32.5%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66.9%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476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latin typeface="Arial"/>
                        </a:rPr>
                        <a:t> SIGNIFICANTLY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391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30.2%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418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34.4%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5431425"/>
              </p:ext>
            </p:extLst>
          </p:nvPr>
        </p:nvGraphicFramePr>
        <p:xfrm>
          <a:off x="423375" y="355978"/>
          <a:ext cx="8301851" cy="6373438"/>
        </p:xfrm>
        <a:graphic>
          <a:graphicData uri="http://schemas.openxmlformats.org/drawingml/2006/table">
            <a:tbl>
              <a:tblPr/>
              <a:tblGrid>
                <a:gridCol w="1963453"/>
                <a:gridCol w="1080559"/>
                <a:gridCol w="1120091"/>
                <a:gridCol w="1014671"/>
                <a:gridCol w="1041026"/>
                <a:gridCol w="1067380"/>
                <a:gridCol w="1014671"/>
              </a:tblGrid>
              <a:tr h="112167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latin typeface="Arial"/>
                        </a:rPr>
                        <a:t>Language Choices</a:t>
                      </a:r>
                      <a:endParaRPr lang="en-US" sz="32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Non 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Arial"/>
                        </a:rPr>
                        <a:t>1294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1216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No Response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127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9.8%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75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6.2%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MINIMALLY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1.5%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1.8%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PARTIALLY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184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14.2%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214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17.6%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GENERALLY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624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48.2%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74.4%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548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45.1%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74.5%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latin typeface="Arial"/>
                        </a:rPr>
                        <a:t> SIGNIFICANTLY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339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26.2%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357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29.4%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4903819"/>
              </p:ext>
            </p:extLst>
          </p:nvPr>
        </p:nvGraphicFramePr>
        <p:xfrm>
          <a:off x="423375" y="441705"/>
          <a:ext cx="8477738" cy="6044818"/>
        </p:xfrm>
        <a:graphic>
          <a:graphicData uri="http://schemas.openxmlformats.org/drawingml/2006/table">
            <a:tbl>
              <a:tblPr/>
              <a:tblGrid>
                <a:gridCol w="2176950"/>
                <a:gridCol w="925855"/>
                <a:gridCol w="1145036"/>
                <a:gridCol w="1037268"/>
                <a:gridCol w="1064210"/>
                <a:gridCol w="1091151"/>
                <a:gridCol w="1037268"/>
              </a:tblGrid>
              <a:tr h="10530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latin typeface="Arial"/>
                        </a:rPr>
                        <a:t>Delivery</a:t>
                      </a:r>
                      <a:r>
                        <a:rPr lang="en-US" sz="3200" b="1" i="0" u="none" strike="noStrike" baseline="0" dirty="0" smtClean="0">
                          <a:latin typeface="Arial"/>
                        </a:rPr>
                        <a:t> Techniques</a:t>
                      </a:r>
                      <a:endParaRPr lang="en-US" sz="32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Non 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Arial"/>
                        </a:rPr>
                        <a:t>1294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1216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No Response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122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9.4%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75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6.5%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baseline="0" dirty="0" smtClean="0">
                          <a:latin typeface="Arial"/>
                        </a:rPr>
                        <a:t>UNCOMFORTABLE</a:t>
                      </a:r>
                      <a:endParaRPr lang="en-US" sz="17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78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6.0%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3.8%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latin typeface="Arial"/>
                        </a:rPr>
                        <a:t> TENTATIVE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271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20.9%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214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21.6%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 COMFORTABLE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497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38.4%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63.6%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548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42.7%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68.1%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239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latin typeface="Arial"/>
                        </a:rPr>
                        <a:t> POLISHED AND CONFIDENT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326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25.2%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357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25.4%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4995710"/>
              </p:ext>
            </p:extLst>
          </p:nvPr>
        </p:nvGraphicFramePr>
        <p:xfrm>
          <a:off x="569660" y="442912"/>
          <a:ext cx="8224801" cy="5493200"/>
        </p:xfrm>
        <a:graphic>
          <a:graphicData uri="http://schemas.openxmlformats.org/drawingml/2006/table">
            <a:tbl>
              <a:tblPr/>
              <a:tblGrid>
                <a:gridCol w="5784633"/>
                <a:gridCol w="2440168"/>
              </a:tblGrid>
              <a:tr h="9143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400" b="1" i="0" u="none" strike="noStrike">
                          <a:latin typeface="Arial"/>
                        </a:rPr>
                        <a:t>Summary (Level 3 or Higher)</a:t>
                      </a:r>
                    </a:p>
                  </a:txBody>
                  <a:tcPr marL="10639" marR="10639" marT="10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latin typeface="Arial"/>
                        </a:rPr>
                        <a:t> Organizational Pattern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latin typeface="Arial"/>
                        </a:rPr>
                        <a:t>73.90%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latin typeface="Arial"/>
                        </a:rPr>
                        <a:t> Central Message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latin typeface="Arial"/>
                        </a:rPr>
                        <a:t>73.50%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latin typeface="Arial"/>
                        </a:rPr>
                        <a:t> Supporting Materials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latin typeface="Arial"/>
                        </a:rPr>
                        <a:t>63.70%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latin typeface="Arial"/>
                        </a:rPr>
                        <a:t> Language Choices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latin typeface="Arial"/>
                        </a:rPr>
                        <a:t>74.50%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latin typeface="Arial"/>
                        </a:rPr>
                        <a:t> Delivery Techniques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latin typeface="Arial"/>
                        </a:rPr>
                        <a:t>65.90%</a:t>
                      </a:r>
                    </a:p>
                  </a:txBody>
                  <a:tcPr marL="10639" marR="10639" marT="10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Outcomes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365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 Outcomes: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 smtClean="0"/>
              <a:t>Speech rubric established for cross-discipline use</a:t>
            </a:r>
          </a:p>
          <a:p>
            <a:pPr lvl="1"/>
            <a:r>
              <a:rPr lang="en-US" sz="3200" dirty="0" smtClean="0"/>
              <a:t>Affirms speech faculty assessment leveling</a:t>
            </a:r>
          </a:p>
          <a:p>
            <a:r>
              <a:rPr lang="en-US" sz="3600" dirty="0" smtClean="0"/>
              <a:t>Next Steps:</a:t>
            </a:r>
          </a:p>
          <a:p>
            <a:pPr lvl="1"/>
            <a:r>
              <a:rPr lang="en-US" sz="2400" dirty="0" smtClean="0"/>
              <a:t>Create supporting materials intervention tool to improve student learning</a:t>
            </a:r>
          </a:p>
          <a:p>
            <a:pPr lvl="1"/>
            <a:r>
              <a:rPr lang="en-US" sz="2400" dirty="0" smtClean="0"/>
              <a:t>Assess student use of supporting materials in heaviest weighted speech</a:t>
            </a:r>
          </a:p>
          <a:p>
            <a:pPr lvl="1"/>
            <a:endParaRPr lang="en-US" sz="24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531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083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/>
              </a:rPr>
              <a:t>2012 – 2013 Valencia </a:t>
            </a:r>
            <a:r>
              <a:rPr lang="en-US" sz="4000" b="1" dirty="0">
                <a:effectLst/>
              </a:rPr>
              <a:t>College Speech Assessment Program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200" b="1" dirty="0" smtClean="0"/>
              <a:t>Objective</a:t>
            </a:r>
            <a:r>
              <a:rPr lang="en-US" sz="3200" b="1" dirty="0"/>
              <a:t>:</a:t>
            </a:r>
            <a:r>
              <a:rPr lang="en-US" sz="3200" dirty="0"/>
              <a:t> To gather a college-wide collection of student oral presentation data from all speech faculty to establish a rubric that can be used for any oral communication discipline.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00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Program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 Purpose of Data Collection: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Meet college-wide </a:t>
            </a:r>
            <a:r>
              <a:rPr lang="en-US" sz="3200" dirty="0">
                <a:solidFill>
                  <a:schemeClr val="tx1"/>
                </a:solidFill>
              </a:rPr>
              <a:t>Institutional Assessment (Program Learning Outcomes Assessment) goals 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Continue </a:t>
            </a:r>
            <a:r>
              <a:rPr lang="en-US" sz="3200" dirty="0">
                <a:solidFill>
                  <a:schemeClr val="tx1"/>
                </a:solidFill>
              </a:rPr>
              <a:t>providing evidence of student learning</a:t>
            </a:r>
            <a:r>
              <a:rPr lang="en-US" sz="3200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32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Program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Process for Gathering Data: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cross all 4 campuses  </a:t>
            </a:r>
            <a:endParaRPr lang="en-US" sz="3200" dirty="0"/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cross all class sections</a:t>
            </a:r>
          </a:p>
          <a:p>
            <a:pPr marL="914400" lvl="2" indent="0">
              <a:buNone/>
            </a:pPr>
            <a:r>
              <a:rPr lang="en-US" sz="2800" dirty="0" smtClean="0"/>
              <a:t>(</a:t>
            </a:r>
            <a:r>
              <a:rPr lang="en-US" sz="2800" i="1" dirty="0"/>
              <a:t>in class/ online/ hybrid</a:t>
            </a:r>
            <a:r>
              <a:rPr lang="en-US" sz="2800" dirty="0" smtClean="0"/>
              <a:t>)</a:t>
            </a:r>
            <a:r>
              <a:rPr lang="en-US" sz="3000" dirty="0" smtClean="0"/>
              <a:t> </a:t>
            </a:r>
          </a:p>
          <a:p>
            <a:pPr lvl="1"/>
            <a:r>
              <a:rPr lang="en-US" sz="3200" dirty="0" smtClean="0"/>
              <a:t>Used heaviest weighted speeches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180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Program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 Criteria measured by rubric: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 smtClean="0"/>
              <a:t>Organizational Pattern</a:t>
            </a:r>
          </a:p>
          <a:p>
            <a:pPr lvl="1"/>
            <a:r>
              <a:rPr lang="en-US" sz="3200" dirty="0" smtClean="0"/>
              <a:t>Central Message</a:t>
            </a:r>
          </a:p>
          <a:p>
            <a:pPr lvl="1"/>
            <a:r>
              <a:rPr lang="en-US" sz="3200" dirty="0" smtClean="0"/>
              <a:t>Supporting Materials</a:t>
            </a:r>
          </a:p>
          <a:p>
            <a:pPr lvl="1"/>
            <a:r>
              <a:rPr lang="en-US" sz="3200" dirty="0" smtClean="0"/>
              <a:t>Language Choice</a:t>
            </a:r>
          </a:p>
          <a:p>
            <a:pPr lvl="1"/>
            <a:r>
              <a:rPr lang="en-US" sz="3200" dirty="0" smtClean="0"/>
              <a:t>Delivery Techniques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461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Program Process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71518" y="1600200"/>
            <a:ext cx="3800964" cy="4525963"/>
          </a:xfrm>
          <a:ln w="6350">
            <a:solidFill>
              <a:schemeClr val="tx1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5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Program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9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Levels of Accomplishment:</a:t>
            </a:r>
            <a:r>
              <a:rPr lang="en-US" sz="3600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colorTemperature colorTemp="11200"/>
                    </a14:imgEffect>
                    <a14:imgEffect>
                      <a14:saturation sat="225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1672" y="3522313"/>
            <a:ext cx="8686800" cy="154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97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Program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Results Overview: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 smtClean="0"/>
              <a:t>Approximately 2,500 </a:t>
            </a:r>
            <a:r>
              <a:rPr lang="en-US" sz="3200" dirty="0" err="1" smtClean="0"/>
              <a:t>Scantrons</a:t>
            </a:r>
            <a:r>
              <a:rPr lang="en-US" sz="3200" dirty="0" smtClean="0"/>
              <a:t> were returned</a:t>
            </a:r>
          </a:p>
          <a:p>
            <a:pPr lvl="1"/>
            <a:r>
              <a:rPr lang="en-US" sz="3200" dirty="0" smtClean="0"/>
              <a:t>Approximately 60% faculty response rate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2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856079"/>
              </p:ext>
            </p:extLst>
          </p:nvPr>
        </p:nvGraphicFramePr>
        <p:xfrm>
          <a:off x="666045" y="400050"/>
          <a:ext cx="8059181" cy="6227425"/>
        </p:xfrm>
        <a:graphic>
          <a:graphicData uri="http://schemas.openxmlformats.org/drawingml/2006/table">
            <a:tbl>
              <a:tblPr/>
              <a:tblGrid>
                <a:gridCol w="1906059"/>
                <a:gridCol w="1048973"/>
                <a:gridCol w="1087350"/>
                <a:gridCol w="985012"/>
                <a:gridCol w="1010596"/>
                <a:gridCol w="1036179"/>
                <a:gridCol w="985012"/>
              </a:tblGrid>
              <a:tr h="112871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latin typeface="Arial"/>
                        </a:rPr>
                        <a:t>Organizational Pattern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Non 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latin typeface="Arial"/>
                        </a:rPr>
                        <a:t>Adjunct Faculty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Count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 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1294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1216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No Response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176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13.6%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122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10.0%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MINIMALLY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2.2%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3.3%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PARTIALLY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145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11.2%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144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11.8%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GENERALLY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440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34.0%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72.9%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437</a:t>
                      </a: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35.9%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Arial"/>
                        </a:rPr>
                        <a:t>74.8%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37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latin typeface="Arial"/>
                        </a:rPr>
                        <a:t>  SIGNIFICANTLY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504</a:t>
                      </a: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38.9%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Arial"/>
                        </a:rPr>
                        <a:t>473</a:t>
                      </a:r>
                    </a:p>
                  </a:txBody>
                  <a:tcPr marL="9676" marR="9676" marT="9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Arial"/>
                        </a:rPr>
                        <a:t>38.9%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676" marR="9676" marT="9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149</TotalTime>
  <Words>602</Words>
  <Application>Microsoft Macintosh PowerPoint</Application>
  <PresentationFormat>On-screen Show (4:3)</PresentationFormat>
  <Paragraphs>297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Decatur</vt:lpstr>
      <vt:lpstr>2012-2013 Speech Program  </vt:lpstr>
      <vt:lpstr>2012 – 2013 Valencia College Speech Assessment Program </vt:lpstr>
      <vt:lpstr>Assessment Program Process</vt:lpstr>
      <vt:lpstr>Assessment Program Process</vt:lpstr>
      <vt:lpstr>Assessment Program Process</vt:lpstr>
      <vt:lpstr>Assessment Program Process</vt:lpstr>
      <vt:lpstr>Assessment Program Process</vt:lpstr>
      <vt:lpstr>Assessment Program Process</vt:lpstr>
      <vt:lpstr>Slide 9</vt:lpstr>
      <vt:lpstr>Slide 10</vt:lpstr>
      <vt:lpstr>Slide 11</vt:lpstr>
      <vt:lpstr>Slide 12</vt:lpstr>
      <vt:lpstr>Slide 13</vt:lpstr>
      <vt:lpstr>Slide 14</vt:lpstr>
      <vt:lpstr>Assessment Outcomes &amp;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 Tan</dc:creator>
  <cp:lastModifiedBy>Tina Tan</cp:lastModifiedBy>
  <cp:revision>22</cp:revision>
  <dcterms:created xsi:type="dcterms:W3CDTF">2013-06-21T13:02:29Z</dcterms:created>
  <dcterms:modified xsi:type="dcterms:W3CDTF">2013-06-21T13:03:01Z</dcterms:modified>
</cp:coreProperties>
</file>