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42"/>
  </p:notesMasterIdLst>
  <p:handoutMasterIdLst>
    <p:handoutMasterId r:id="rId43"/>
  </p:handoutMasterIdLst>
  <p:sldIdLst>
    <p:sldId id="256" r:id="rId3"/>
    <p:sldId id="276" r:id="rId4"/>
    <p:sldId id="277" r:id="rId5"/>
    <p:sldId id="289" r:id="rId6"/>
    <p:sldId id="281" r:id="rId7"/>
    <p:sldId id="290" r:id="rId8"/>
    <p:sldId id="301" r:id="rId9"/>
    <p:sldId id="282" r:id="rId10"/>
    <p:sldId id="286" r:id="rId11"/>
    <p:sldId id="285" r:id="rId12"/>
    <p:sldId id="293" r:id="rId13"/>
    <p:sldId id="294" r:id="rId14"/>
    <p:sldId id="297" r:id="rId15"/>
    <p:sldId id="321" r:id="rId16"/>
    <p:sldId id="302" r:id="rId17"/>
    <p:sldId id="303" r:id="rId18"/>
    <p:sldId id="322" r:id="rId19"/>
    <p:sldId id="305" r:id="rId20"/>
    <p:sldId id="311" r:id="rId21"/>
    <p:sldId id="312" r:id="rId22"/>
    <p:sldId id="314" r:id="rId23"/>
    <p:sldId id="323" r:id="rId24"/>
    <p:sldId id="324" r:id="rId25"/>
    <p:sldId id="325" r:id="rId26"/>
    <p:sldId id="328" r:id="rId27"/>
    <p:sldId id="327" r:id="rId28"/>
    <p:sldId id="331" r:id="rId29"/>
    <p:sldId id="329" r:id="rId30"/>
    <p:sldId id="332" r:id="rId31"/>
    <p:sldId id="333" r:id="rId32"/>
    <p:sldId id="334" r:id="rId33"/>
    <p:sldId id="335" r:id="rId34"/>
    <p:sldId id="336" r:id="rId35"/>
    <p:sldId id="337" r:id="rId36"/>
    <p:sldId id="338" r:id="rId37"/>
    <p:sldId id="339" r:id="rId38"/>
    <p:sldId id="288" r:id="rId39"/>
    <p:sldId id="273" r:id="rId40"/>
    <p:sldId id="340" r:id="rId4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ACC6"/>
    <a:srgbClr val="0033CC"/>
    <a:srgbClr val="003399"/>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87" autoAdjust="0"/>
  </p:normalViewPr>
  <p:slideViewPr>
    <p:cSldViewPr showGuides="1">
      <p:cViewPr varScale="1">
        <p:scale>
          <a:sx n="70" d="100"/>
          <a:sy n="70" d="100"/>
        </p:scale>
        <p:origin x="-1164" y="-96"/>
      </p:cViewPr>
      <p:guideLst>
        <p:guide orient="horz" pos="2160"/>
        <p:guide orient="horz" pos="864"/>
        <p:guide orient="horz" pos="3984"/>
        <p:guide pos="2880"/>
      </p:guideLst>
    </p:cSldViewPr>
  </p:slideViewPr>
  <p:notesTextViewPr>
    <p:cViewPr>
      <p:scale>
        <a:sx n="1" d="1"/>
        <a:sy n="1" d="1"/>
      </p:scale>
      <p:origin x="0" y="0"/>
    </p:cViewPr>
  </p:notesTextViewPr>
  <p:notesViewPr>
    <p:cSldViewPr>
      <p:cViewPr varScale="1">
        <p:scale>
          <a:sx n="63" d="100"/>
          <a:sy n="63" d="100"/>
        </p:scale>
        <p:origin x="-2796" y="-126"/>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920" tIns="47960" rIns="95920" bIns="47960"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920" tIns="47960" rIns="95920" bIns="47960" rtlCol="0"/>
          <a:lstStyle>
            <a:lvl1pPr algn="r">
              <a:defRPr sz="1300"/>
            </a:lvl1pPr>
          </a:lstStyle>
          <a:p>
            <a:fld id="{7AE02899-C855-44D3-BC15-6C634E7D3F18}" type="datetimeFigureOut">
              <a:rPr lang="en-US" smtClean="0"/>
              <a:t>6/19/2013</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920" tIns="47960" rIns="95920" bIns="47960"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920" tIns="47960" rIns="95920" bIns="47960" rtlCol="0" anchor="b"/>
          <a:lstStyle>
            <a:lvl1pPr algn="r">
              <a:defRPr sz="1300"/>
            </a:lvl1pPr>
          </a:lstStyle>
          <a:p>
            <a:fld id="{13D6D62F-033C-4AD0-890E-ACA5B80B4BFC}" type="slidenum">
              <a:rPr lang="en-US" smtClean="0"/>
              <a:t>‹#›</a:t>
            </a:fld>
            <a:endParaRPr lang="en-US" dirty="0"/>
          </a:p>
        </p:txBody>
      </p:sp>
    </p:spTree>
    <p:extLst>
      <p:ext uri="{BB962C8B-B14F-4D97-AF65-F5344CB8AC3E}">
        <p14:creationId xmlns:p14="http://schemas.microsoft.com/office/powerpoint/2010/main" val="2646479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920" tIns="47960" rIns="95920" bIns="47960"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920" tIns="47960" rIns="95920" bIns="47960" rtlCol="0"/>
          <a:lstStyle>
            <a:lvl1pPr algn="r">
              <a:defRPr sz="1300"/>
            </a:lvl1pPr>
          </a:lstStyle>
          <a:p>
            <a:fld id="{2117AFDA-A2A6-4710-B58E-E058CC3EF692}" type="datetimeFigureOut">
              <a:rPr lang="en-US" smtClean="0"/>
              <a:t>6/19/2013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5920" tIns="47960" rIns="95920" bIns="47960"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920" tIns="47960" rIns="95920" bIns="4796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5920" tIns="47960" rIns="95920" bIns="47960"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920" tIns="47960" rIns="95920" bIns="47960" rtlCol="0" anchor="b"/>
          <a:lstStyle>
            <a:lvl1pPr algn="r">
              <a:defRPr sz="1300"/>
            </a:lvl1pPr>
          </a:lstStyle>
          <a:p>
            <a:fld id="{50A4C18E-325B-4787-AF7E-6CBBA729D017}" type="slidenum">
              <a:rPr lang="en-US" smtClean="0"/>
              <a:t>‹#›</a:t>
            </a:fld>
            <a:endParaRPr lang="en-US" dirty="0"/>
          </a:p>
        </p:txBody>
      </p:sp>
    </p:spTree>
    <p:extLst>
      <p:ext uri="{BB962C8B-B14F-4D97-AF65-F5344CB8AC3E}">
        <p14:creationId xmlns:p14="http://schemas.microsoft.com/office/powerpoint/2010/main" val="391131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1</a:t>
            </a:fld>
            <a:endParaRPr lang="en-US" dirty="0"/>
          </a:p>
        </p:txBody>
      </p:sp>
    </p:spTree>
    <p:extLst>
      <p:ext uri="{BB962C8B-B14F-4D97-AF65-F5344CB8AC3E}">
        <p14:creationId xmlns:p14="http://schemas.microsoft.com/office/powerpoint/2010/main" val="1466411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10</a:t>
            </a:fld>
            <a:endParaRPr lang="en-US" dirty="0"/>
          </a:p>
        </p:txBody>
      </p:sp>
    </p:spTree>
    <p:extLst>
      <p:ext uri="{BB962C8B-B14F-4D97-AF65-F5344CB8AC3E}">
        <p14:creationId xmlns:p14="http://schemas.microsoft.com/office/powerpoint/2010/main" val="3908577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Originally had 11 outcomes, which were antiquated</a:t>
            </a:r>
            <a:r>
              <a:rPr lang="en-US" baseline="0" dirty="0" smtClean="0"/>
              <a:t> and not all were measurable. For instance, Life Long Learning – unable to measure demonstration of this goal prior to program completion. SPC based the new outcomes on the State general education goals.</a:t>
            </a:r>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11</a:t>
            </a:fld>
            <a:endParaRPr lang="en-US" dirty="0"/>
          </a:p>
        </p:txBody>
      </p:sp>
    </p:spTree>
    <p:extLst>
      <p:ext uri="{BB962C8B-B14F-4D97-AF65-F5344CB8AC3E}">
        <p14:creationId xmlns:p14="http://schemas.microsoft.com/office/powerpoint/2010/main" val="4188620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12</a:t>
            </a:fld>
            <a:endParaRPr lang="en-US" dirty="0"/>
          </a:p>
        </p:txBody>
      </p:sp>
    </p:spTree>
    <p:extLst>
      <p:ext uri="{BB962C8B-B14F-4D97-AF65-F5344CB8AC3E}">
        <p14:creationId xmlns:p14="http://schemas.microsoft.com/office/powerpoint/2010/main" val="2594926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13</a:t>
            </a:fld>
            <a:endParaRPr lang="en-US" dirty="0"/>
          </a:p>
        </p:txBody>
      </p:sp>
    </p:spTree>
    <p:extLst>
      <p:ext uri="{BB962C8B-B14F-4D97-AF65-F5344CB8AC3E}">
        <p14:creationId xmlns:p14="http://schemas.microsoft.com/office/powerpoint/2010/main" val="1537729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quick</a:t>
            </a:r>
            <a:r>
              <a:rPr lang="en-US" baseline="0" dirty="0" smtClean="0"/>
              <a:t> access for end-users</a:t>
            </a:r>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14</a:t>
            </a:fld>
            <a:endParaRPr lang="en-US" dirty="0"/>
          </a:p>
        </p:txBody>
      </p:sp>
    </p:spTree>
    <p:extLst>
      <p:ext uri="{BB962C8B-B14F-4D97-AF65-F5344CB8AC3E}">
        <p14:creationId xmlns:p14="http://schemas.microsoft.com/office/powerpoint/2010/main" val="3137749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quick</a:t>
            </a:r>
            <a:r>
              <a:rPr lang="en-US" baseline="0" dirty="0" smtClean="0"/>
              <a:t> access for end-users</a:t>
            </a:r>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15</a:t>
            </a:fld>
            <a:endParaRPr lang="en-US" dirty="0"/>
          </a:p>
        </p:txBody>
      </p:sp>
    </p:spTree>
    <p:extLst>
      <p:ext uri="{BB962C8B-B14F-4D97-AF65-F5344CB8AC3E}">
        <p14:creationId xmlns:p14="http://schemas.microsoft.com/office/powerpoint/2010/main" val="313774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specs haven’t changed, new items have continued to be added for each competency as new forms have</a:t>
            </a:r>
            <a:r>
              <a:rPr lang="en-US" baseline="0" dirty="0" smtClean="0"/>
              <a:t> been added</a:t>
            </a:r>
            <a:r>
              <a:rPr lang="en-US" dirty="0" smtClean="0"/>
              <a:t>.</a:t>
            </a:r>
            <a:r>
              <a:rPr lang="en-US" baseline="0" dirty="0" smtClean="0"/>
              <a:t> Deans work with faculty members to create the items.</a:t>
            </a:r>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16</a:t>
            </a:fld>
            <a:endParaRPr lang="en-US" dirty="0"/>
          </a:p>
        </p:txBody>
      </p:sp>
    </p:spTree>
    <p:extLst>
      <p:ext uri="{BB962C8B-B14F-4D97-AF65-F5344CB8AC3E}">
        <p14:creationId xmlns:p14="http://schemas.microsoft.com/office/powerpoint/2010/main" val="1667988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 Ed test is activated immediately prior to the e-mail invitation being sent out.</a:t>
            </a:r>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17</a:t>
            </a:fld>
            <a:endParaRPr lang="en-US" dirty="0"/>
          </a:p>
        </p:txBody>
      </p:sp>
    </p:spTree>
    <p:extLst>
      <p:ext uri="{BB962C8B-B14F-4D97-AF65-F5344CB8AC3E}">
        <p14:creationId xmlns:p14="http://schemas.microsoft.com/office/powerpoint/2010/main" val="1537729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will see that a deadline is given in the invitation, which is typically about one month prior</a:t>
            </a:r>
            <a:r>
              <a:rPr lang="en-US" baseline="0" dirty="0" smtClean="0"/>
              <a:t> to the end of the term. The day after the deadline, another message is sent to  all students who have not yet responded that the test has been extended until one week prior to final exams.</a:t>
            </a:r>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18</a:t>
            </a:fld>
            <a:endParaRPr lang="en-US" dirty="0"/>
          </a:p>
        </p:txBody>
      </p:sp>
    </p:spTree>
    <p:extLst>
      <p:ext uri="{BB962C8B-B14F-4D97-AF65-F5344CB8AC3E}">
        <p14:creationId xmlns:p14="http://schemas.microsoft.com/office/powerpoint/2010/main" val="1422368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19</a:t>
            </a:fld>
            <a:endParaRPr lang="en-US" dirty="0"/>
          </a:p>
        </p:txBody>
      </p:sp>
    </p:spTree>
    <p:extLst>
      <p:ext uri="{BB962C8B-B14F-4D97-AF65-F5344CB8AC3E}">
        <p14:creationId xmlns:p14="http://schemas.microsoft.com/office/powerpoint/2010/main" val="4140510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2</a:t>
            </a:fld>
            <a:endParaRPr lang="en-US" dirty="0"/>
          </a:p>
        </p:txBody>
      </p:sp>
    </p:spTree>
    <p:extLst>
      <p:ext uri="{BB962C8B-B14F-4D97-AF65-F5344CB8AC3E}">
        <p14:creationId xmlns:p14="http://schemas.microsoft.com/office/powerpoint/2010/main" val="672901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clicking the Gen Ed test in their course list, this screen appears. In this case, the student sees form 2010-1. Although all utilized forms have been uploaded into Angel,</a:t>
            </a:r>
            <a:r>
              <a:rPr lang="en-US" baseline="0" dirty="0" smtClean="0"/>
              <a:t> students only see the one that they are assigned to.</a:t>
            </a:r>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20</a:t>
            </a:fld>
            <a:endParaRPr lang="en-US" dirty="0"/>
          </a:p>
        </p:txBody>
      </p:sp>
    </p:spTree>
    <p:extLst>
      <p:ext uri="{BB962C8B-B14F-4D97-AF65-F5344CB8AC3E}">
        <p14:creationId xmlns:p14="http://schemas.microsoft.com/office/powerpoint/2010/main" val="3510031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 total FAQs available to students. These were created early on in the process, which were the most frequently</a:t>
            </a:r>
            <a:r>
              <a:rPr lang="en-US" baseline="0" dirty="0" smtClean="0"/>
              <a:t> occurring. The most frequent question is about whether the assessment is required. While it is not, we are working with deans and senior leadership to determine if it would be possible to require the test before graduation.</a:t>
            </a:r>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21</a:t>
            </a:fld>
            <a:endParaRPr lang="en-US" dirty="0"/>
          </a:p>
        </p:txBody>
      </p:sp>
    </p:spTree>
    <p:extLst>
      <p:ext uri="{BB962C8B-B14F-4D97-AF65-F5344CB8AC3E}">
        <p14:creationId xmlns:p14="http://schemas.microsoft.com/office/powerpoint/2010/main" val="2697657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13 total FAQs available to students. These were created early on in the process, which were the most frequently</a:t>
            </a:r>
            <a:r>
              <a:rPr lang="en-US" baseline="0" dirty="0" smtClean="0"/>
              <a:t> occurring. The most frequent question is about whether the assessment is required. While it is not, we are working with deans and senior leadership to determine if it would be possible to require the test before graduation.</a:t>
            </a:r>
            <a:endParaRPr lang="en-US" dirty="0" smtClean="0"/>
          </a:p>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22</a:t>
            </a:fld>
            <a:endParaRPr lang="en-US" dirty="0"/>
          </a:p>
        </p:txBody>
      </p:sp>
    </p:spTree>
    <p:extLst>
      <p:ext uri="{BB962C8B-B14F-4D97-AF65-F5344CB8AC3E}">
        <p14:creationId xmlns:p14="http://schemas.microsoft.com/office/powerpoint/2010/main" val="2697657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13 total FAQs available to students. These were created early on in the process, which were the most frequently</a:t>
            </a:r>
            <a:r>
              <a:rPr lang="en-US" baseline="0" dirty="0" smtClean="0"/>
              <a:t> occurring. The most frequent question is about whether the assessment is required. While it is not, we are working with deans and senior leadership to determine if it would be possible to require the test before graduation.</a:t>
            </a:r>
            <a:endParaRPr lang="en-US" dirty="0" smtClean="0"/>
          </a:p>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23</a:t>
            </a:fld>
            <a:endParaRPr lang="en-US" dirty="0"/>
          </a:p>
        </p:txBody>
      </p:sp>
    </p:spTree>
    <p:extLst>
      <p:ext uri="{BB962C8B-B14F-4D97-AF65-F5344CB8AC3E}">
        <p14:creationId xmlns:p14="http://schemas.microsoft.com/office/powerpoint/2010/main" val="2697657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13 total FAQs available to students. These were created early on in the process, which were the most frequently</a:t>
            </a:r>
            <a:r>
              <a:rPr lang="en-US" baseline="0" dirty="0" smtClean="0"/>
              <a:t> occurring. The most frequent question is about whether the assessment is required. While it is not, we are working with deans and senior leadership to determine if it would be possible to require the test before graduation. One major benefit of the FAQs is that having this available standardizes responses to students from the institution.</a:t>
            </a:r>
            <a:endParaRPr lang="en-US" dirty="0" smtClean="0"/>
          </a:p>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24</a:t>
            </a:fld>
            <a:endParaRPr lang="en-US" dirty="0"/>
          </a:p>
        </p:txBody>
      </p:sp>
    </p:spTree>
    <p:extLst>
      <p:ext uri="{BB962C8B-B14F-4D97-AF65-F5344CB8AC3E}">
        <p14:creationId xmlns:p14="http://schemas.microsoft.com/office/powerpoint/2010/main" val="2697657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form 1 had been used several semesters, in fall 2011 and spring 2012 we used</a:t>
            </a:r>
            <a:r>
              <a:rPr lang="en-US" baseline="0" dirty="0" smtClean="0"/>
              <a:t> forms 2, 3, and 4, as well as the ETS Proficiency Profile. Transferring scores to PS assists in future administrations, so students who have test scores in their records are not pulled on the following term’s list of eligible students.</a:t>
            </a:r>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25</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response rates have</a:t>
            </a:r>
            <a:r>
              <a:rPr lang="en-US" baseline="0" dirty="0" smtClean="0"/>
              <a:t> been 17% to 22%.</a:t>
            </a:r>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26</a:t>
            </a:fld>
            <a:endParaRPr lang="en-US" dirty="0"/>
          </a:p>
        </p:txBody>
      </p:sp>
    </p:spTree>
    <p:extLst>
      <p:ext uri="{BB962C8B-B14F-4D97-AF65-F5344CB8AC3E}">
        <p14:creationId xmlns:p14="http://schemas.microsoft.com/office/powerpoint/2010/main" val="2697657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27</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28</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29</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3</a:t>
            </a:fld>
            <a:endParaRPr lang="en-US" dirty="0"/>
          </a:p>
        </p:txBody>
      </p:sp>
    </p:spTree>
    <p:extLst>
      <p:ext uri="{BB962C8B-B14F-4D97-AF65-F5344CB8AC3E}">
        <p14:creationId xmlns:p14="http://schemas.microsoft.com/office/powerpoint/2010/main" val="1171199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30</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31</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32</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33</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34</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35</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A4C18E-325B-4787-AF7E-6CBBA729D017}" type="slidenum">
              <a:rPr lang="en-US" smtClean="0"/>
              <a:t>36</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Once we have sufficient data on form</a:t>
            </a:r>
            <a:r>
              <a:rPr lang="en-US" baseline="0" dirty="0" smtClean="0"/>
              <a:t> 5, analysis will be done to also include a fifth form of equal difficulty to the first four forms. Also would like to </a:t>
            </a:r>
            <a:r>
              <a:rPr lang="en-US" sz="3400" baseline="0" dirty="0" smtClean="0"/>
              <a:t>m</a:t>
            </a:r>
            <a:r>
              <a:rPr lang="en-US" sz="3400" dirty="0" smtClean="0"/>
              <a:t>ake results available to students</a:t>
            </a:r>
          </a:p>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37</a:t>
            </a:fld>
            <a:endParaRPr lang="en-US" dirty="0"/>
          </a:p>
        </p:txBody>
      </p:sp>
    </p:spTree>
    <p:extLst>
      <p:ext uri="{BB962C8B-B14F-4D97-AF65-F5344CB8AC3E}">
        <p14:creationId xmlns:p14="http://schemas.microsoft.com/office/powerpoint/2010/main" val="1140516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38</a:t>
            </a:fld>
            <a:endParaRPr lang="en-US" dirty="0"/>
          </a:p>
        </p:txBody>
      </p:sp>
    </p:spTree>
    <p:extLst>
      <p:ext uri="{BB962C8B-B14F-4D97-AF65-F5344CB8AC3E}">
        <p14:creationId xmlns:p14="http://schemas.microsoft.com/office/powerpoint/2010/main" val="3676317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39</a:t>
            </a:fld>
            <a:endParaRPr lang="en-US" dirty="0"/>
          </a:p>
        </p:txBody>
      </p:sp>
    </p:spTree>
    <p:extLst>
      <p:ext uri="{BB962C8B-B14F-4D97-AF65-F5344CB8AC3E}">
        <p14:creationId xmlns:p14="http://schemas.microsoft.com/office/powerpoint/2010/main" val="672901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4</a:t>
            </a:fld>
            <a:endParaRPr lang="en-US" dirty="0"/>
          </a:p>
        </p:txBody>
      </p:sp>
    </p:spTree>
    <p:extLst>
      <p:ext uri="{BB962C8B-B14F-4D97-AF65-F5344CB8AC3E}">
        <p14:creationId xmlns:p14="http://schemas.microsoft.com/office/powerpoint/2010/main" val="361350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AF1055-CB92-40EF-BD09-A2225F1FCAC6}"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9198"/>
            <a:r>
              <a:rPr lang="en-US" dirty="0" smtClean="0"/>
              <a:t>Note for #2: SPC collects and stores thousands of data elements at the institution, yet it has various polices, procedures, and software related mechanisms in place that restrict (or even at times prevent) the use and access of data.  </a:t>
            </a:r>
          </a:p>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6</a:t>
            </a:fld>
            <a:endParaRPr lang="en-US" dirty="0"/>
          </a:p>
        </p:txBody>
      </p:sp>
    </p:spTree>
    <p:extLst>
      <p:ext uri="{BB962C8B-B14F-4D97-AF65-F5344CB8AC3E}">
        <p14:creationId xmlns:p14="http://schemas.microsoft.com/office/powerpoint/2010/main" val="2002500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7</a:t>
            </a:fld>
            <a:endParaRPr lang="en-US" dirty="0"/>
          </a:p>
        </p:txBody>
      </p:sp>
    </p:spTree>
    <p:extLst>
      <p:ext uri="{BB962C8B-B14F-4D97-AF65-F5344CB8AC3E}">
        <p14:creationId xmlns:p14="http://schemas.microsoft.com/office/powerpoint/2010/main" val="200250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8</a:t>
            </a:fld>
            <a:endParaRPr lang="en-US" dirty="0"/>
          </a:p>
        </p:txBody>
      </p:sp>
    </p:spTree>
    <p:extLst>
      <p:ext uri="{BB962C8B-B14F-4D97-AF65-F5344CB8AC3E}">
        <p14:creationId xmlns:p14="http://schemas.microsoft.com/office/powerpoint/2010/main" val="153077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Establish a ‘psychometrically sound’ General Education assessment model to assess students nearing the completion of their degree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Utilize the results produced by this new assessment model to identify specific areas of SPC’s general education curriculum for continuous performance improvement</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dirty="0" smtClean="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Utilize available technology in order to encourage student participation through a cost-effective online administration model that allows data to move seamlessly among systems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50A4C18E-325B-4787-AF7E-6CBBA729D017}" type="slidenum">
              <a:rPr lang="en-US" smtClean="0"/>
              <a:t>9</a:t>
            </a:fld>
            <a:endParaRPr lang="en-US" dirty="0"/>
          </a:p>
        </p:txBody>
      </p:sp>
    </p:spTree>
    <p:extLst>
      <p:ext uri="{BB962C8B-B14F-4D97-AF65-F5344CB8AC3E}">
        <p14:creationId xmlns:p14="http://schemas.microsoft.com/office/powerpoint/2010/main" val="1497338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climbing_emission_lg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2205"/>
          <a:stretch/>
        </p:blipFill>
        <p:spPr>
          <a:xfrm>
            <a:off x="0" y="0"/>
            <a:ext cx="9144000" cy="3860800"/>
          </a:xfrm>
          <a:prstGeom prst="rect">
            <a:avLst/>
          </a:prstGeom>
          <a:effectLst>
            <a:reflection blurRad="6350" stA="50000" endA="300" endPos="55000" dir="5400000" sy="-100000" algn="bl" rotWithShape="0"/>
          </a:effectLst>
        </p:spPr>
      </p:pic>
      <p:sp>
        <p:nvSpPr>
          <p:cNvPr id="2" name="Title 1"/>
          <p:cNvSpPr>
            <a:spLocks noGrp="1"/>
          </p:cNvSpPr>
          <p:nvPr>
            <p:ph type="ctrTitle"/>
          </p:nvPr>
        </p:nvSpPr>
        <p:spPr>
          <a:xfrm>
            <a:off x="685800" y="4063314"/>
            <a:ext cx="7772400" cy="1143000"/>
          </a:xfrm>
        </p:spPr>
        <p:txBody>
          <a:bodyPr/>
          <a:lstStyle>
            <a:lvl1pPr algn="ctr">
              <a:defRPr>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1371600" y="5206314"/>
            <a:ext cx="6400800" cy="1143000"/>
          </a:xfrm>
        </p:spPr>
        <p:txBody>
          <a:bodyPr/>
          <a:lstStyle>
            <a:lvl1pPr marL="0" indent="0" algn="ctr">
              <a:buNone/>
              <a:defRPr>
                <a:solidFill>
                  <a:schemeClr val="tx2">
                    <a:lumMod val="50000"/>
                  </a:schemeClr>
                </a:solidFill>
                <a:effectLst>
                  <a:reflection blurRad="6350" stA="250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June 20, 2013</a:t>
            </a:r>
            <a:endParaRPr lang="en-US" dirty="0"/>
          </a:p>
        </p:txBody>
      </p:sp>
      <p:sp>
        <p:nvSpPr>
          <p:cNvPr id="5" name="Footer Placeholder 4"/>
          <p:cNvSpPr>
            <a:spLocks noGrp="1"/>
          </p:cNvSpPr>
          <p:nvPr>
            <p:ph type="ftr" sz="quarter" idx="11"/>
          </p:nvPr>
        </p:nvSpPr>
        <p:spPr/>
        <p:txBody>
          <a:bodyPr/>
          <a:lstStyle/>
          <a:p>
            <a:r>
              <a:rPr lang="en-US" smtClean="0"/>
              <a:t>State Assessment Meeting</a:t>
            </a:r>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303502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June 20, 2013</a:t>
            </a:r>
            <a:endParaRPr lang="en-US" dirty="0"/>
          </a:p>
        </p:txBody>
      </p:sp>
      <p:sp>
        <p:nvSpPr>
          <p:cNvPr id="6" name="Footer Placeholder 5"/>
          <p:cNvSpPr>
            <a:spLocks noGrp="1"/>
          </p:cNvSpPr>
          <p:nvPr>
            <p:ph type="ftr" sz="quarter" idx="11"/>
          </p:nvPr>
        </p:nvSpPr>
        <p:spPr/>
        <p:txBody>
          <a:bodyPr/>
          <a:lstStyle/>
          <a:p>
            <a:r>
              <a:rPr lang="en-US" smtClean="0"/>
              <a:t>State Assessment Meeting</a:t>
            </a:r>
            <a:endParaRPr lang="en-US" dirty="0"/>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27078478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June 20, 2013</a:t>
            </a:r>
            <a:endParaRPr lang="en-US" dirty="0"/>
          </a:p>
        </p:txBody>
      </p:sp>
      <p:sp>
        <p:nvSpPr>
          <p:cNvPr id="5" name="Footer Placeholder 4"/>
          <p:cNvSpPr>
            <a:spLocks noGrp="1"/>
          </p:cNvSpPr>
          <p:nvPr>
            <p:ph type="ftr" sz="quarter" idx="11"/>
          </p:nvPr>
        </p:nvSpPr>
        <p:spPr/>
        <p:txBody>
          <a:bodyPr/>
          <a:lstStyle/>
          <a:p>
            <a:r>
              <a:rPr lang="en-US" smtClean="0"/>
              <a:t>State Assessment Meeting</a:t>
            </a:r>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40599831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1371600"/>
            <a:ext cx="1524000" cy="4953000"/>
          </a:xfrm>
        </p:spPr>
        <p:txBody>
          <a:bodyPr vert="eaVert"/>
          <a:lstStyle>
            <a:lvl1pPr>
              <a:defRPr>
                <a:solidFill>
                  <a:schemeClr val="tx2">
                    <a:lumMod val="50000"/>
                  </a:schemeClr>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371600"/>
            <a:ext cx="67056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June 20, 2013</a:t>
            </a:r>
            <a:endParaRPr lang="en-US" dirty="0"/>
          </a:p>
        </p:txBody>
      </p:sp>
      <p:sp>
        <p:nvSpPr>
          <p:cNvPr id="5" name="Footer Placeholder 4"/>
          <p:cNvSpPr>
            <a:spLocks noGrp="1"/>
          </p:cNvSpPr>
          <p:nvPr>
            <p:ph type="ftr" sz="quarter" idx="11"/>
          </p:nvPr>
        </p:nvSpPr>
        <p:spPr/>
        <p:txBody>
          <a:bodyPr/>
          <a:lstStyle/>
          <a:p>
            <a:r>
              <a:rPr lang="en-US" smtClean="0"/>
              <a:t>State Assessment Meeting</a:t>
            </a:r>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934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19" descr="SPC Seal Clean"/>
          <p:cNvPicPr>
            <a:picLocks noChangeAspect="1" noChangeArrowheads="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7010400" y="4876800"/>
            <a:ext cx="1752600" cy="1752600"/>
          </a:xfrm>
          <a:prstGeom prst="ellipse">
            <a:avLst/>
          </a:prstGeom>
          <a:ln>
            <a:noFill/>
          </a:ln>
          <a:effectLst>
            <a:softEdge rad="112500"/>
          </a:effectLst>
          <a:extLst/>
        </p:spPr>
      </p:pic>
      <p:sp>
        <p:nvSpPr>
          <p:cNvPr id="2" name="Title 1"/>
          <p:cNvSpPr>
            <a:spLocks noGrp="1"/>
          </p:cNvSpPr>
          <p:nvPr>
            <p:ph type="title"/>
          </p:nvPr>
        </p:nvSpPr>
        <p:spPr>
          <a:xfrm>
            <a:off x="457200"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1524000"/>
            <a:ext cx="8229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June 20, 2013</a:t>
            </a:r>
            <a:endParaRPr lang="en-US" dirty="0"/>
          </a:p>
        </p:txBody>
      </p:sp>
      <p:sp>
        <p:nvSpPr>
          <p:cNvPr id="5" name="Footer Placeholder 4"/>
          <p:cNvSpPr>
            <a:spLocks noGrp="1"/>
          </p:cNvSpPr>
          <p:nvPr>
            <p:ph type="ftr" sz="quarter" idx="11"/>
          </p:nvPr>
        </p:nvSpPr>
        <p:spPr/>
        <p:txBody>
          <a:bodyPr/>
          <a:lstStyle/>
          <a:p>
            <a:r>
              <a:rPr lang="en-US" smtClean="0"/>
              <a:t>State Assessment Meeting</a:t>
            </a:r>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cxnSp>
        <p:nvCxnSpPr>
          <p:cNvPr id="7" name="Straight Connector 6"/>
          <p:cNvCxnSpPr/>
          <p:nvPr userDrawn="1"/>
        </p:nvCxnSpPr>
        <p:spPr>
          <a:xfrm>
            <a:off x="0" y="1295400"/>
            <a:ext cx="9144000" cy="0"/>
          </a:xfrm>
          <a:prstGeom prst="line">
            <a:avLst/>
          </a:prstGeom>
          <a:ln w="50800">
            <a:solidFill>
              <a:srgbClr val="0033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5146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bg>
      <p:bgPr>
        <a:solidFill>
          <a:schemeClr val="tx1"/>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60456" b="20219"/>
          <a:stretch/>
        </p:blipFill>
        <p:spPr>
          <a:xfrm>
            <a:off x="0" y="0"/>
            <a:ext cx="9144000" cy="1290918"/>
          </a:xfrm>
          <a:prstGeom prst="rect">
            <a:avLst/>
          </a:prstGeom>
          <a:effectLst>
            <a:reflection blurRad="6350" stA="15000" endPos="75000" dir="5400000" sy="-100000" algn="bl" rotWithShape="0"/>
          </a:effectLst>
        </p:spPr>
      </p:pic>
      <p:sp>
        <p:nvSpPr>
          <p:cNvPr id="2" name="Title 1"/>
          <p:cNvSpPr>
            <a:spLocks noGrp="1"/>
          </p:cNvSpPr>
          <p:nvPr>
            <p:ph type="title"/>
          </p:nvPr>
        </p:nvSpPr>
        <p:spPr>
          <a:xfrm>
            <a:off x="457200" y="76200"/>
            <a:ext cx="8229600" cy="1143000"/>
          </a:xfrm>
        </p:spPr>
        <p:txBody>
          <a:bodyPr/>
          <a:lstStyle>
            <a:lvl1pPr algn="l">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June 20, 2013</a:t>
            </a:r>
            <a:endParaRPr lang="en-US" dirty="0"/>
          </a:p>
        </p:txBody>
      </p:sp>
      <p:sp>
        <p:nvSpPr>
          <p:cNvPr id="5" name="Footer Placeholder 4"/>
          <p:cNvSpPr>
            <a:spLocks noGrp="1"/>
          </p:cNvSpPr>
          <p:nvPr>
            <p:ph type="ftr" sz="quarter" idx="11"/>
          </p:nvPr>
        </p:nvSpPr>
        <p:spPr/>
        <p:txBody>
          <a:bodyPr/>
          <a:lstStyle/>
          <a:p>
            <a:r>
              <a:rPr lang="en-US" smtClean="0"/>
              <a:t>State Assessment Meeting</a:t>
            </a:r>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264313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590925"/>
            <a:ext cx="7772400" cy="1362075"/>
          </a:xfrm>
        </p:spPr>
        <p:txBody>
          <a:bodyPr anchor="t"/>
          <a:lstStyle>
            <a:lvl1pPr algn="l">
              <a:defRPr sz="4000" b="1" cap="all">
                <a:solidFill>
                  <a:schemeClr val="tx2">
                    <a:lumMod val="50000"/>
                  </a:schemeClr>
                </a:solidFill>
                <a:effectLst>
                  <a:reflection blurRad="6350" stA="25000" endPos="45500" dir="5400000" sy="-100000" algn="bl" rotWithShape="0"/>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2090738"/>
            <a:ext cx="7772400" cy="1500187"/>
          </a:xfrm>
        </p:spPr>
        <p:txBody>
          <a:bodyPr anchor="b"/>
          <a:lstStyle>
            <a:lvl1pPr marL="0" indent="0">
              <a:buNone/>
              <a:defRPr sz="2000">
                <a:solidFill>
                  <a:schemeClr val="tx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June 20, 2013</a:t>
            </a:r>
            <a:endParaRPr lang="en-US" dirty="0"/>
          </a:p>
        </p:txBody>
      </p:sp>
      <p:sp>
        <p:nvSpPr>
          <p:cNvPr id="5" name="Footer Placeholder 4"/>
          <p:cNvSpPr>
            <a:spLocks noGrp="1"/>
          </p:cNvSpPr>
          <p:nvPr>
            <p:ph type="ftr" sz="quarter" idx="11"/>
          </p:nvPr>
        </p:nvSpPr>
        <p:spPr/>
        <p:txBody>
          <a:bodyPr/>
          <a:lstStyle/>
          <a:p>
            <a:r>
              <a:rPr lang="en-US" smtClean="0"/>
              <a:t>State Assessment Meeting</a:t>
            </a:r>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14953694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June 20, 2013</a:t>
            </a:r>
            <a:endParaRPr lang="en-US" dirty="0"/>
          </a:p>
        </p:txBody>
      </p:sp>
      <p:sp>
        <p:nvSpPr>
          <p:cNvPr id="6" name="Footer Placeholder 5"/>
          <p:cNvSpPr>
            <a:spLocks noGrp="1"/>
          </p:cNvSpPr>
          <p:nvPr>
            <p:ph type="ftr" sz="quarter" idx="11"/>
          </p:nvPr>
        </p:nvSpPr>
        <p:spPr/>
        <p:txBody>
          <a:bodyPr/>
          <a:lstStyle/>
          <a:p>
            <a:r>
              <a:rPr lang="en-US" smtClean="0"/>
              <a:t>State Assessment Meeting</a:t>
            </a:r>
            <a:endParaRPr lang="en-US" dirty="0"/>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23168006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4040188"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1600"/>
            <a:ext cx="4041775" cy="803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June 20, 2013</a:t>
            </a:r>
            <a:endParaRPr lang="en-US" dirty="0"/>
          </a:p>
        </p:txBody>
      </p:sp>
      <p:sp>
        <p:nvSpPr>
          <p:cNvPr id="8" name="Footer Placeholder 7"/>
          <p:cNvSpPr>
            <a:spLocks noGrp="1"/>
          </p:cNvSpPr>
          <p:nvPr>
            <p:ph type="ftr" sz="quarter" idx="11"/>
          </p:nvPr>
        </p:nvSpPr>
        <p:spPr/>
        <p:txBody>
          <a:bodyPr/>
          <a:lstStyle/>
          <a:p>
            <a:r>
              <a:rPr lang="en-US" smtClean="0"/>
              <a:t>State Assessment Meeting</a:t>
            </a:r>
            <a:endParaRPr lang="en-US" dirty="0"/>
          </a:p>
        </p:txBody>
      </p:sp>
      <p:sp>
        <p:nvSpPr>
          <p:cNvPr id="9" name="Slide Number Placeholder 8"/>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15661889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June 20, 2013</a:t>
            </a:r>
            <a:endParaRPr lang="en-US" dirty="0"/>
          </a:p>
        </p:txBody>
      </p:sp>
      <p:sp>
        <p:nvSpPr>
          <p:cNvPr id="4" name="Footer Placeholder 3"/>
          <p:cNvSpPr>
            <a:spLocks noGrp="1"/>
          </p:cNvSpPr>
          <p:nvPr>
            <p:ph type="ftr" sz="quarter" idx="11"/>
          </p:nvPr>
        </p:nvSpPr>
        <p:spPr/>
        <p:txBody>
          <a:bodyPr/>
          <a:lstStyle/>
          <a:p>
            <a:r>
              <a:rPr lang="en-US" smtClean="0"/>
              <a:t>State Assessment Meeting</a:t>
            </a:r>
            <a:endParaRPr lang="en-US" dirty="0"/>
          </a:p>
        </p:txBody>
      </p:sp>
      <p:sp>
        <p:nvSpPr>
          <p:cNvPr id="5" name="Slide Number Placeholder 4"/>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2496117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June 20, 2013</a:t>
            </a:r>
            <a:endParaRPr lang="en-US" dirty="0"/>
          </a:p>
        </p:txBody>
      </p:sp>
      <p:sp>
        <p:nvSpPr>
          <p:cNvPr id="3" name="Footer Placeholder 2"/>
          <p:cNvSpPr>
            <a:spLocks noGrp="1"/>
          </p:cNvSpPr>
          <p:nvPr>
            <p:ph type="ftr" sz="quarter" idx="11"/>
          </p:nvPr>
        </p:nvSpPr>
        <p:spPr/>
        <p:txBody>
          <a:bodyPr/>
          <a:lstStyle/>
          <a:p>
            <a:r>
              <a:rPr lang="en-US" smtClean="0"/>
              <a:t>State Assessment Meeting</a:t>
            </a:r>
            <a:endParaRPr lang="en-US" dirty="0"/>
          </a:p>
        </p:txBody>
      </p:sp>
      <p:sp>
        <p:nvSpPr>
          <p:cNvPr id="4" name="Slide Number Placeholder 3"/>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39189884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3008313" cy="1162050"/>
          </a:xfrm>
        </p:spPr>
        <p:txBody>
          <a:bodyPr anchor="b"/>
          <a:lstStyle>
            <a:lvl1pPr algn="l">
              <a:defRPr sz="2000" b="1">
                <a:solidFill>
                  <a:schemeClr val="tx2">
                    <a:lumMod val="50000"/>
                  </a:schemeClr>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371601"/>
            <a:ext cx="5111750" cy="49529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33651"/>
            <a:ext cx="3008313" cy="3790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June 20, 2013</a:t>
            </a:r>
            <a:endParaRPr lang="en-US" dirty="0"/>
          </a:p>
        </p:txBody>
      </p:sp>
      <p:sp>
        <p:nvSpPr>
          <p:cNvPr id="6" name="Footer Placeholder 5"/>
          <p:cNvSpPr>
            <a:spLocks noGrp="1"/>
          </p:cNvSpPr>
          <p:nvPr>
            <p:ph type="ftr" sz="quarter" idx="11"/>
          </p:nvPr>
        </p:nvSpPr>
        <p:spPr/>
        <p:txBody>
          <a:bodyPr/>
          <a:lstStyle/>
          <a:p>
            <a:r>
              <a:rPr lang="en-US" smtClean="0"/>
              <a:t>State Assessment Meeting</a:t>
            </a:r>
            <a:endParaRPr lang="en-US" dirty="0"/>
          </a:p>
        </p:txBody>
      </p:sp>
      <p:sp>
        <p:nvSpPr>
          <p:cNvPr id="7" name="Slide Number Placeholder 6"/>
          <p:cNvSpPr>
            <a:spLocks noGrp="1"/>
          </p:cNvSpPr>
          <p:nvPr>
            <p:ph type="sldNum" sz="quarter" idx="12"/>
          </p:nvPr>
        </p:nvSpPr>
        <p:spPr/>
        <p:txBody>
          <a:bodyPr/>
          <a:lstStyle/>
          <a:p>
            <a:fld id="{18C14F29-5060-4830-A216-B31A92D65088}" type="slidenum">
              <a:rPr lang="en-US" smtClean="0"/>
              <a:t>‹#›</a:t>
            </a:fld>
            <a:endParaRPr lang="en-US" dirty="0"/>
          </a:p>
        </p:txBody>
      </p:sp>
    </p:spTree>
    <p:extLst>
      <p:ext uri="{BB962C8B-B14F-4D97-AF65-F5344CB8AC3E}">
        <p14:creationId xmlns:p14="http://schemas.microsoft.com/office/powerpoint/2010/main" val="339129081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ideo"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alpha val="25000"/>
          </a:schemeClr>
        </a:solidFill>
        <a:effectLst/>
      </p:bgPr>
    </p:bg>
    <p:spTree>
      <p:nvGrpSpPr>
        <p:cNvPr id="1" name=""/>
        <p:cNvGrpSpPr/>
        <p:nvPr/>
      </p:nvGrpSpPr>
      <p:grpSpPr>
        <a:xfrm>
          <a:off x="0" y="0"/>
          <a:ext cx="0" cy="0"/>
          <a:chOff x="0" y="0"/>
          <a:chExt cx="0" cy="0"/>
        </a:xfrm>
      </p:grpSpPr>
      <p:pic>
        <p:nvPicPr>
          <p:cNvPr id="9" name="climbing_emission_lg1.wmv">
            <a:hlinkClick r:id="" action="ppaction://media"/>
          </p:cNvPr>
          <p:cNvPicPr>
            <a:picLocks noChangeAspect="1"/>
          </p:cNvPicPr>
          <p:nvPr>
            <a:videoFile r:link="rId15"/>
            <p:extLst>
              <p:ext uri="{DAA4B4D4-6D71-4841-9C94-3DE7FCFB9230}">
                <p14:media xmlns:p14="http://schemas.microsoft.com/office/powerpoint/2010/main" r:embed="rId14"/>
              </p:ext>
            </p:extLst>
          </p:nvPr>
        </p:nvPicPr>
        <p:blipFill rotWithShape="1">
          <a:blip r:embed="rId16"/>
          <a:srcRect t="60456" b="20219"/>
          <a:stretch/>
        </p:blipFill>
        <p:spPr>
          <a:xfrm>
            <a:off x="0" y="0"/>
            <a:ext cx="9144000" cy="1290918"/>
          </a:xfrm>
          <a:prstGeom prst="rect">
            <a:avLst/>
          </a:prstGeom>
          <a:effectLst>
            <a:reflection blurRad="6350" stA="50000" endA="300" endPos="55000" dir="5400000" sy="-100000" algn="bl" rotWithShape="0"/>
          </a:effectLst>
        </p:spPr>
      </p:pic>
      <p:sp>
        <p:nvSpPr>
          <p:cNvPr id="2" name="Title Placeholder 1"/>
          <p:cNvSpPr>
            <a:spLocks noGrp="1"/>
          </p:cNvSpPr>
          <p:nvPr>
            <p:ph type="title"/>
          </p:nvPr>
        </p:nvSpPr>
        <p:spPr>
          <a:xfrm>
            <a:off x="457200" y="762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71600"/>
            <a:ext cx="8229600" cy="4953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June 20, 2013</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State Assessment Meeting</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14F29-5060-4830-A216-B31A92D65088}" type="slidenum">
              <a:rPr lang="en-US" smtClean="0"/>
              <a:t>‹#›</a:t>
            </a:fld>
            <a:endParaRPr lang="en-US" dirty="0"/>
          </a:p>
        </p:txBody>
      </p:sp>
      <p:sp>
        <p:nvSpPr>
          <p:cNvPr id="8" name="TextBox 7"/>
          <p:cNvSpPr txBox="1"/>
          <p:nvPr userDrawn="1"/>
        </p:nvSpPr>
        <p:spPr>
          <a:xfrm>
            <a:off x="4953000" y="43934"/>
            <a:ext cx="4114800" cy="369332"/>
          </a:xfrm>
          <a:prstGeom prst="rect">
            <a:avLst/>
          </a:prstGeom>
          <a:noFill/>
        </p:spPr>
        <p:txBody>
          <a:bodyPr wrap="square" rtlCol="0">
            <a:spAutoFit/>
          </a:bodyPr>
          <a:lstStyle/>
          <a:p>
            <a:pPr algn="r"/>
            <a:r>
              <a:rPr lang="en-US" b="1" i="1" dirty="0" smtClean="0">
                <a:solidFill>
                  <a:schemeClr val="bg1"/>
                </a:solidFill>
              </a:rPr>
              <a:t>Student success is the first priority</a:t>
            </a:r>
            <a:endParaRPr lang="en-US" b="1" i="1" dirty="0">
              <a:solidFill>
                <a:schemeClr val="bg1"/>
              </a:solidFill>
            </a:endParaRPr>
          </a:p>
        </p:txBody>
      </p:sp>
    </p:spTree>
    <p:extLst>
      <p:ext uri="{BB962C8B-B14F-4D97-AF65-F5344CB8AC3E}">
        <p14:creationId xmlns:p14="http://schemas.microsoft.com/office/powerpoint/2010/main" val="1486575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hf hdr="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ngel.spcollege.edu/section/default.asp?id=General_Education_Outcomes_Assessment"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mailto:Ortiz.mary@spcollege.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mailto:Sanchez.Angelica@spcollege.edu"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spcollege.edu/central/a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www.spcollege.edu/cetl/"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6.wmf"/></Relationships>
</file>

<file path=ppt/slides/_rels/slide39.xml.rels><?xml version="1.0" encoding="UTF-8" standalone="yes"?>
<Relationships xmlns="http://schemas.openxmlformats.org/package/2006/relationships"><Relationship Id="rId3" Type="http://schemas.openxmlformats.org/officeDocument/2006/relationships/hyperlink" Target="mailto:Tymms.magaly@spcollege.edu"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mailto:Caron.ashley@spcollege.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SPC Seal Cl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752600" cy="1752600"/>
          </a:xfrm>
          <a:prstGeom prst="ellipse">
            <a:avLst/>
          </a:prstGeom>
          <a:ln>
            <a:noFill/>
          </a:ln>
          <a:effectLst>
            <a:softEdge rad="112500"/>
          </a:effectLst>
          <a:extLst/>
        </p:spPr>
      </p:pic>
      <p:sp>
        <p:nvSpPr>
          <p:cNvPr id="2" name="Title 1"/>
          <p:cNvSpPr>
            <a:spLocks noGrp="1"/>
          </p:cNvSpPr>
          <p:nvPr>
            <p:ph type="ctrTitle"/>
          </p:nvPr>
        </p:nvSpPr>
        <p:spPr>
          <a:xfrm>
            <a:off x="685800" y="4267200"/>
            <a:ext cx="7772400" cy="1143000"/>
          </a:xfrm>
        </p:spPr>
        <p:txBody>
          <a:bodyPr>
            <a:normAutofit fontScale="90000"/>
          </a:bodyPr>
          <a:lstStyle/>
          <a:p>
            <a:r>
              <a:rPr lang="en-US" dirty="0" smtClean="0">
                <a:effectLst/>
              </a:rPr>
              <a:t>A Model </a:t>
            </a:r>
            <a:r>
              <a:rPr lang="en-US" dirty="0">
                <a:effectLst/>
              </a:rPr>
              <a:t>for </a:t>
            </a:r>
            <a:r>
              <a:rPr lang="en-US" dirty="0" smtClean="0">
                <a:effectLst/>
              </a:rPr>
              <a:t>Assessing General Education Utilizing </a:t>
            </a:r>
            <a:r>
              <a:rPr lang="en-US" dirty="0">
                <a:effectLst/>
              </a:rPr>
              <a:t>an </a:t>
            </a:r>
            <a:r>
              <a:rPr lang="en-US" dirty="0" smtClean="0">
                <a:effectLst/>
              </a:rPr>
              <a:t>Online Institutional Assessment</a:t>
            </a:r>
            <a:endParaRPr lang="en-US" b="1" dirty="0">
              <a:latin typeface="Georgia" pitchFamily="18" charset="0"/>
            </a:endParaRPr>
          </a:p>
        </p:txBody>
      </p:sp>
      <p:sp>
        <p:nvSpPr>
          <p:cNvPr id="3" name="Subtitle 2"/>
          <p:cNvSpPr>
            <a:spLocks noGrp="1"/>
          </p:cNvSpPr>
          <p:nvPr>
            <p:ph type="subTitle" idx="1"/>
          </p:nvPr>
        </p:nvSpPr>
        <p:spPr>
          <a:xfrm>
            <a:off x="1371600" y="5562600"/>
            <a:ext cx="6400800" cy="1143000"/>
          </a:xfrm>
        </p:spPr>
        <p:txBody>
          <a:bodyPr>
            <a:normAutofit/>
          </a:bodyPr>
          <a:lstStyle/>
          <a:p>
            <a:endParaRPr lang="en-US" sz="2400" dirty="0" smtClean="0"/>
          </a:p>
          <a:p>
            <a:r>
              <a:rPr lang="en-US" sz="2400" b="1" dirty="0" smtClean="0">
                <a:latin typeface="Georgia" pitchFamily="18" charset="0"/>
              </a:rPr>
              <a:t>2013 State Assessment Meeting </a:t>
            </a:r>
          </a:p>
        </p:txBody>
      </p:sp>
      <p:cxnSp>
        <p:nvCxnSpPr>
          <p:cNvPr id="6" name="Straight Connector 5"/>
          <p:cNvCxnSpPr/>
          <p:nvPr/>
        </p:nvCxnSpPr>
        <p:spPr>
          <a:xfrm>
            <a:off x="0" y="3886200"/>
            <a:ext cx="9144000" cy="0"/>
          </a:xfrm>
          <a:prstGeom prst="line">
            <a:avLst/>
          </a:prstGeom>
          <a:ln w="50800">
            <a:solidFill>
              <a:srgbClr val="003399"/>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53000" y="43934"/>
            <a:ext cx="4114800" cy="369332"/>
          </a:xfrm>
          <a:prstGeom prst="rect">
            <a:avLst/>
          </a:prstGeom>
          <a:noFill/>
        </p:spPr>
        <p:txBody>
          <a:bodyPr wrap="square" rtlCol="0">
            <a:spAutoFit/>
          </a:bodyPr>
          <a:lstStyle/>
          <a:p>
            <a:pPr algn="r"/>
            <a:r>
              <a:rPr lang="en-US" b="1" i="1" dirty="0" smtClean="0">
                <a:solidFill>
                  <a:schemeClr val="bg1"/>
                </a:solidFill>
                <a:latin typeface="+mj-lt"/>
              </a:rPr>
              <a:t>Student success is the first priority</a:t>
            </a:r>
            <a:endParaRPr lang="en-US" b="1" i="1" dirty="0">
              <a:solidFill>
                <a:schemeClr val="bg1"/>
              </a:solidFill>
              <a:latin typeface="+mj-lt"/>
            </a:endParaRPr>
          </a:p>
        </p:txBody>
      </p:sp>
    </p:spTree>
    <p:extLst>
      <p:ext uri="{BB962C8B-B14F-4D97-AF65-F5344CB8AC3E}">
        <p14:creationId xmlns:p14="http://schemas.microsoft.com/office/powerpoint/2010/main" val="944337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10</a:t>
            </a:fld>
            <a:endParaRPr lang="en-US" dirty="0"/>
          </a:p>
        </p:txBody>
      </p:sp>
      <p:sp>
        <p:nvSpPr>
          <p:cNvPr id="6" name="Title 5"/>
          <p:cNvSpPr>
            <a:spLocks noGrp="1"/>
          </p:cNvSpPr>
          <p:nvPr>
            <p:ph type="title"/>
          </p:nvPr>
        </p:nvSpPr>
        <p:spPr/>
        <p:txBody>
          <a:bodyPr>
            <a:normAutofit fontScale="90000"/>
          </a:bodyPr>
          <a:lstStyle/>
          <a:p>
            <a:r>
              <a:rPr lang="en-US" dirty="0" smtClean="0"/>
              <a:t>Purpose: </a:t>
            </a:r>
            <a:br>
              <a:rPr lang="en-US" dirty="0" smtClean="0"/>
            </a:br>
            <a:r>
              <a:rPr lang="en-US" dirty="0" smtClean="0"/>
              <a:t>Performance Improvement</a:t>
            </a:r>
            <a:endParaRPr lang="en-US" dirty="0"/>
          </a:p>
        </p:txBody>
      </p:sp>
      <p:sp>
        <p:nvSpPr>
          <p:cNvPr id="2" name="Content Placeholder 1"/>
          <p:cNvSpPr>
            <a:spLocks noGrp="1"/>
          </p:cNvSpPr>
          <p:nvPr>
            <p:ph idx="1"/>
          </p:nvPr>
        </p:nvSpPr>
        <p:spPr/>
        <p:txBody>
          <a:bodyPr/>
          <a:lstStyle/>
          <a:p>
            <a:pPr marL="0" indent="0">
              <a:buNone/>
            </a:pPr>
            <a:r>
              <a:rPr lang="en-US" dirty="0" smtClean="0"/>
              <a:t>From Compliance to Performance Improvement</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213814381"/>
              </p:ext>
            </p:extLst>
          </p:nvPr>
        </p:nvGraphicFramePr>
        <p:xfrm>
          <a:off x="609600" y="2057400"/>
          <a:ext cx="6705600" cy="3260725"/>
        </p:xfrm>
        <a:graphic>
          <a:graphicData uri="http://schemas.openxmlformats.org/presentationml/2006/ole">
            <mc:AlternateContent xmlns:mc="http://schemas.openxmlformats.org/markup-compatibility/2006">
              <mc:Choice xmlns:v="urn:schemas-microsoft-com:vml" Requires="v">
                <p:oleObj spid="_x0000_s1092" name="Visio" r:id="rId4" imgW="6005060" imgH="2921083" progId="">
                  <p:embed/>
                </p:oleObj>
              </mc:Choice>
              <mc:Fallback>
                <p:oleObj name="Visio" r:id="rId4" imgW="6005060" imgH="2921083"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057400"/>
                        <a:ext cx="67056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3096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76400"/>
            <a:ext cx="6781800" cy="4648200"/>
          </a:xfrm>
        </p:spPr>
        <p:txBody>
          <a:bodyPr>
            <a:normAutofit fontScale="25000" lnSpcReduction="20000"/>
          </a:bodyPr>
          <a:lstStyle/>
          <a:p>
            <a:pPr>
              <a:buFont typeface="Wingdings" pitchFamily="2" charset="2"/>
              <a:buChar char="§"/>
            </a:pPr>
            <a:r>
              <a:rPr lang="en-US" sz="8000" b="1" dirty="0"/>
              <a:t>Critical Thinking</a:t>
            </a:r>
          </a:p>
          <a:p>
            <a:pPr>
              <a:buNone/>
            </a:pPr>
            <a:r>
              <a:rPr lang="en-US" sz="2800" dirty="0"/>
              <a:t>	</a:t>
            </a:r>
            <a:r>
              <a:rPr lang="en-US" sz="7200" i="1" dirty="0"/>
              <a:t>Analyze, synthesize, reflect upon, and apply information to solve problems, and make </a:t>
            </a:r>
            <a:r>
              <a:rPr lang="en-US" sz="7200" i="1" dirty="0" smtClean="0"/>
              <a:t>decisions </a:t>
            </a:r>
            <a:r>
              <a:rPr lang="en-US" sz="7200" i="1" dirty="0"/>
              <a:t>logically, ethically, and creatively</a:t>
            </a:r>
          </a:p>
          <a:p>
            <a:pPr>
              <a:buFont typeface="Wingdings" pitchFamily="2" charset="2"/>
              <a:buChar char="§"/>
            </a:pPr>
            <a:endParaRPr lang="en-US" sz="2500" b="1" dirty="0" smtClean="0"/>
          </a:p>
          <a:p>
            <a:pPr>
              <a:buFont typeface="Wingdings" pitchFamily="2" charset="2"/>
              <a:buChar char="§"/>
            </a:pPr>
            <a:r>
              <a:rPr lang="en-US" sz="8000" b="1" dirty="0"/>
              <a:t>Communication</a:t>
            </a:r>
          </a:p>
          <a:p>
            <a:pPr>
              <a:buNone/>
            </a:pPr>
            <a:r>
              <a:rPr lang="en-US" sz="6200" dirty="0"/>
              <a:t>	</a:t>
            </a:r>
            <a:r>
              <a:rPr lang="en-US" sz="7200" i="1" dirty="0"/>
              <a:t>Listen, speak, read, and write effectively</a:t>
            </a:r>
          </a:p>
          <a:p>
            <a:pPr>
              <a:buFont typeface="Wingdings" pitchFamily="2" charset="2"/>
              <a:buChar char="§"/>
            </a:pPr>
            <a:endParaRPr lang="en-US" sz="2500" b="1" dirty="0" smtClean="0"/>
          </a:p>
          <a:p>
            <a:pPr>
              <a:buFont typeface="Wingdings" pitchFamily="2" charset="2"/>
              <a:buChar char="§"/>
            </a:pPr>
            <a:r>
              <a:rPr lang="en-US" sz="8000" b="1" dirty="0"/>
              <a:t>Scientific and Quantitative Reasoning</a:t>
            </a:r>
          </a:p>
          <a:p>
            <a:pPr>
              <a:buNone/>
            </a:pPr>
            <a:r>
              <a:rPr lang="en-US" sz="8000" dirty="0"/>
              <a:t>	</a:t>
            </a:r>
            <a:r>
              <a:rPr lang="en-US" sz="7200" i="1" dirty="0"/>
              <a:t>Understand and apply mathematical and scientific principles and methods</a:t>
            </a:r>
          </a:p>
          <a:p>
            <a:pPr>
              <a:buFont typeface="Wingdings" pitchFamily="2" charset="2"/>
              <a:buChar char="§"/>
            </a:pPr>
            <a:endParaRPr lang="en-US" sz="2500" b="1" dirty="0" smtClean="0"/>
          </a:p>
          <a:p>
            <a:pPr>
              <a:buFont typeface="Wingdings" pitchFamily="2" charset="2"/>
              <a:buChar char="§"/>
            </a:pPr>
            <a:r>
              <a:rPr lang="en-US" sz="8000" b="1" dirty="0"/>
              <a:t>Information and Technology Fluency</a:t>
            </a:r>
          </a:p>
          <a:p>
            <a:pPr lvl="0">
              <a:buNone/>
            </a:pPr>
            <a:r>
              <a:rPr lang="en-US" sz="2800" dirty="0"/>
              <a:t>	</a:t>
            </a:r>
            <a:r>
              <a:rPr lang="en-US" sz="7200" i="1" dirty="0"/>
              <a:t>Find, evaluate, organize, and use information using a variety of current technologies and other resources</a:t>
            </a:r>
          </a:p>
          <a:p>
            <a:pPr>
              <a:buFont typeface="Wingdings" pitchFamily="2" charset="2"/>
              <a:buChar char="§"/>
            </a:pPr>
            <a:endParaRPr lang="en-US" sz="2500" b="1" dirty="0" smtClean="0"/>
          </a:p>
          <a:p>
            <a:pPr>
              <a:buFont typeface="Wingdings" pitchFamily="2" charset="2"/>
              <a:buChar char="§"/>
            </a:pPr>
            <a:r>
              <a:rPr lang="en-US" sz="8000" b="1" dirty="0"/>
              <a:t>Global Socio-Cultural Responsibility</a:t>
            </a:r>
          </a:p>
          <a:p>
            <a:pPr lvl="0">
              <a:buNone/>
            </a:pPr>
            <a:r>
              <a:rPr lang="en-US" sz="5000" dirty="0"/>
              <a:t>	</a:t>
            </a:r>
            <a:r>
              <a:rPr lang="en-US" sz="7200" i="1" dirty="0"/>
              <a:t>Participate actively as informed and ethically responsible citizens in social, cultural, global, and environmental matters</a:t>
            </a:r>
          </a:p>
          <a:p>
            <a:endParaRPr lang="en-US" dirty="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11</a:t>
            </a:fld>
            <a:endParaRPr lang="en-US" dirty="0"/>
          </a:p>
        </p:txBody>
      </p:sp>
      <p:sp>
        <p:nvSpPr>
          <p:cNvPr id="6" name="Title 5"/>
          <p:cNvSpPr>
            <a:spLocks noGrp="1"/>
          </p:cNvSpPr>
          <p:nvPr>
            <p:ph type="title"/>
          </p:nvPr>
        </p:nvSpPr>
        <p:spPr>
          <a:xfrm>
            <a:off x="228600" y="76200"/>
            <a:ext cx="6172200" cy="1143000"/>
          </a:xfrm>
        </p:spPr>
        <p:txBody>
          <a:bodyPr>
            <a:normAutofit fontScale="90000"/>
          </a:bodyPr>
          <a:lstStyle/>
          <a:p>
            <a:r>
              <a:rPr lang="en-US" sz="4200" dirty="0" smtClean="0"/>
              <a:t>Assessment Development: </a:t>
            </a:r>
            <a:r>
              <a:rPr lang="en-US" dirty="0" smtClean="0"/>
              <a:t/>
            </a:r>
            <a:br>
              <a:rPr lang="en-US" dirty="0" smtClean="0"/>
            </a:br>
            <a:r>
              <a:rPr lang="en-US" sz="4200" dirty="0" smtClean="0"/>
              <a:t>General Education Outcomes</a:t>
            </a:r>
            <a:endParaRPr lang="en-US" sz="4200" dirty="0"/>
          </a:p>
        </p:txBody>
      </p:sp>
    </p:spTree>
    <p:extLst>
      <p:ext uri="{BB962C8B-B14F-4D97-AF65-F5344CB8AC3E}">
        <p14:creationId xmlns:p14="http://schemas.microsoft.com/office/powerpoint/2010/main" val="1466969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76400"/>
            <a:ext cx="8229600" cy="4572000"/>
          </a:xfrm>
        </p:spPr>
        <p:txBody>
          <a:bodyPr>
            <a:normAutofit/>
          </a:bodyPr>
          <a:lstStyle/>
          <a:p>
            <a:pPr marL="0" indent="0">
              <a:buNone/>
            </a:pPr>
            <a:r>
              <a:rPr lang="en-US" sz="2600" dirty="0" smtClean="0"/>
              <a:t>Each form consists of fifty </a:t>
            </a:r>
            <a:r>
              <a:rPr lang="en-US" sz="2600" dirty="0"/>
              <a:t>multiple-choice </a:t>
            </a:r>
            <a:r>
              <a:rPr lang="en-US" sz="2600" dirty="0" smtClean="0"/>
              <a:t>items comprised of content from the five general education outcomes:</a:t>
            </a:r>
          </a:p>
          <a:p>
            <a:pPr marL="0" indent="0">
              <a:buNone/>
            </a:pPr>
            <a:endParaRPr lang="en-US" sz="800" dirty="0" smtClean="0"/>
          </a:p>
          <a:p>
            <a:pPr>
              <a:buFont typeface="Wingdings" pitchFamily="2" charset="2"/>
              <a:buChar char="§"/>
            </a:pPr>
            <a:r>
              <a:rPr lang="en-US" sz="2600" b="1" dirty="0"/>
              <a:t>Critical </a:t>
            </a:r>
            <a:r>
              <a:rPr lang="en-US" sz="2600" b="1" dirty="0" smtClean="0"/>
              <a:t>Thinking</a:t>
            </a:r>
            <a:r>
              <a:rPr lang="en-US" sz="2600" dirty="0" smtClean="0"/>
              <a:t>: 6 items</a:t>
            </a:r>
          </a:p>
          <a:p>
            <a:pPr>
              <a:buFont typeface="Wingdings" pitchFamily="2" charset="2"/>
              <a:buChar char="§"/>
            </a:pPr>
            <a:r>
              <a:rPr lang="en-US" sz="2600" b="1" dirty="0"/>
              <a:t>Communications</a:t>
            </a:r>
            <a:r>
              <a:rPr lang="en-US" sz="2600" dirty="0" smtClean="0"/>
              <a:t>: 11 items</a:t>
            </a:r>
          </a:p>
          <a:p>
            <a:pPr>
              <a:buFont typeface="Wingdings" pitchFamily="2" charset="2"/>
              <a:buChar char="§"/>
            </a:pPr>
            <a:r>
              <a:rPr lang="en-US" sz="2600" b="1" dirty="0"/>
              <a:t>Scientific and Quantitative Reasoning</a:t>
            </a:r>
            <a:r>
              <a:rPr lang="en-US" sz="2600" dirty="0" smtClean="0"/>
              <a:t>: </a:t>
            </a:r>
            <a:r>
              <a:rPr lang="en-US" sz="2600" dirty="0"/>
              <a:t>11 items</a:t>
            </a:r>
            <a:endParaRPr lang="en-US" sz="2600" dirty="0" smtClean="0"/>
          </a:p>
          <a:p>
            <a:pPr>
              <a:buFont typeface="Wingdings" pitchFamily="2" charset="2"/>
              <a:buChar char="§"/>
            </a:pPr>
            <a:r>
              <a:rPr lang="en-US" sz="2600" b="1" dirty="0"/>
              <a:t>Information and Technology Fluency</a:t>
            </a:r>
            <a:r>
              <a:rPr lang="en-US" sz="2600" dirty="0"/>
              <a:t>: 11 items</a:t>
            </a:r>
            <a:endParaRPr lang="en-US" sz="2600" dirty="0" smtClean="0"/>
          </a:p>
          <a:p>
            <a:pPr>
              <a:buFont typeface="Wingdings" pitchFamily="2" charset="2"/>
              <a:buChar char="§"/>
            </a:pPr>
            <a:r>
              <a:rPr lang="en-US" sz="2600" b="1" dirty="0"/>
              <a:t>Global and Socio-Cultural Responsibility</a:t>
            </a:r>
            <a:r>
              <a:rPr lang="en-US" sz="2600" dirty="0" smtClean="0"/>
              <a:t>: </a:t>
            </a:r>
            <a:r>
              <a:rPr lang="en-US" sz="2600" dirty="0"/>
              <a:t>11 </a:t>
            </a:r>
            <a:r>
              <a:rPr lang="en-US" sz="2600" dirty="0" smtClean="0"/>
              <a:t>items</a:t>
            </a:r>
          </a:p>
          <a:p>
            <a:pPr marL="0" indent="0">
              <a:buNone/>
            </a:pPr>
            <a:endParaRPr lang="en-US" sz="1400" dirty="0" smtClean="0"/>
          </a:p>
          <a:p>
            <a:pPr marL="0" indent="0">
              <a:buNone/>
            </a:pPr>
            <a:r>
              <a:rPr lang="en-US" sz="2600" dirty="0" smtClean="0"/>
              <a:t>Discipline-specific </a:t>
            </a:r>
            <a:r>
              <a:rPr lang="en-US" sz="2600" dirty="0"/>
              <a:t>items </a:t>
            </a:r>
            <a:r>
              <a:rPr lang="en-US" sz="2600" dirty="0" smtClean="0"/>
              <a:t>are developed by the            General Education </a:t>
            </a:r>
            <a:r>
              <a:rPr lang="en-US" sz="2600" dirty="0"/>
              <a:t>Deans and their </a:t>
            </a:r>
            <a:r>
              <a:rPr lang="en-US" sz="2600" dirty="0" smtClean="0"/>
              <a:t>faculty</a:t>
            </a:r>
          </a:p>
          <a:p>
            <a:pPr marL="0" indent="0">
              <a:buNone/>
            </a:pPr>
            <a:endParaRPr lang="en-US" sz="2600" dirty="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12</a:t>
            </a:fld>
            <a:endParaRPr lang="en-US" dirty="0"/>
          </a:p>
        </p:txBody>
      </p:sp>
      <p:sp>
        <p:nvSpPr>
          <p:cNvPr id="6" name="Title 5"/>
          <p:cNvSpPr>
            <a:spLocks noGrp="1"/>
          </p:cNvSpPr>
          <p:nvPr>
            <p:ph type="title"/>
          </p:nvPr>
        </p:nvSpPr>
        <p:spPr>
          <a:xfrm>
            <a:off x="228600" y="76200"/>
            <a:ext cx="8229600" cy="1143000"/>
          </a:xfrm>
        </p:spPr>
        <p:txBody>
          <a:bodyPr>
            <a:noAutofit/>
          </a:bodyPr>
          <a:lstStyle/>
          <a:p>
            <a:r>
              <a:rPr lang="en-US" sz="4000" dirty="0" smtClean="0"/>
              <a:t>Test Specifications:</a:t>
            </a:r>
            <a:br>
              <a:rPr lang="en-US" sz="4000" dirty="0" smtClean="0"/>
            </a:br>
            <a:r>
              <a:rPr lang="en-US" sz="4000" dirty="0" smtClean="0"/>
              <a:t>Item Content</a:t>
            </a:r>
            <a:endParaRPr lang="en-US" sz="4000" dirty="0"/>
          </a:p>
        </p:txBody>
      </p:sp>
    </p:spTree>
    <p:extLst>
      <p:ext uri="{BB962C8B-B14F-4D97-AF65-F5344CB8AC3E}">
        <p14:creationId xmlns:p14="http://schemas.microsoft.com/office/powerpoint/2010/main" val="2412945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0"/>
            <a:ext cx="8305799" cy="3733800"/>
          </a:xfrm>
        </p:spPr>
        <p:txBody>
          <a:bodyPr>
            <a:noAutofit/>
          </a:bodyPr>
          <a:lstStyle/>
          <a:p>
            <a:pPr marL="457200" indent="-457200">
              <a:lnSpc>
                <a:spcPct val="90000"/>
              </a:lnSpc>
              <a:buFont typeface="+mj-lt"/>
              <a:buAutoNum type="arabicPeriod"/>
            </a:pPr>
            <a:r>
              <a:rPr lang="en-US" sz="2400" dirty="0" smtClean="0"/>
              <a:t>Operationalize </a:t>
            </a:r>
            <a:r>
              <a:rPr lang="en-US" sz="2400" dirty="0"/>
              <a:t>the </a:t>
            </a:r>
            <a:r>
              <a:rPr lang="en-US" sz="2400" dirty="0" smtClean="0"/>
              <a:t>goal (list </a:t>
            </a:r>
            <a:r>
              <a:rPr lang="en-US" sz="2400" dirty="0"/>
              <a:t>d</a:t>
            </a:r>
            <a:r>
              <a:rPr lang="en-US" sz="2400" dirty="0" smtClean="0"/>
              <a:t>omains)</a:t>
            </a:r>
          </a:p>
          <a:p>
            <a:pPr marL="457200" indent="-457200">
              <a:lnSpc>
                <a:spcPct val="90000"/>
              </a:lnSpc>
              <a:buFont typeface="+mj-lt"/>
              <a:buAutoNum type="arabicPeriod"/>
            </a:pPr>
            <a:endParaRPr lang="en-US" sz="800" dirty="0"/>
          </a:p>
          <a:p>
            <a:pPr marL="457200" indent="-457200">
              <a:lnSpc>
                <a:spcPct val="90000"/>
              </a:lnSpc>
              <a:buFont typeface="+mj-lt"/>
              <a:buAutoNum type="arabicPeriod"/>
            </a:pPr>
            <a:r>
              <a:rPr lang="en-US" sz="2400" dirty="0"/>
              <a:t>Determine </a:t>
            </a:r>
            <a:r>
              <a:rPr lang="en-US" sz="2400" dirty="0" smtClean="0"/>
              <a:t># of items (domains)</a:t>
            </a:r>
          </a:p>
          <a:p>
            <a:pPr marL="457200" indent="-457200">
              <a:lnSpc>
                <a:spcPct val="90000"/>
              </a:lnSpc>
              <a:buFont typeface="+mj-lt"/>
              <a:buAutoNum type="arabicPeriod"/>
            </a:pPr>
            <a:endParaRPr lang="en-US" sz="800" dirty="0"/>
          </a:p>
          <a:p>
            <a:pPr marL="457200" indent="-457200">
              <a:lnSpc>
                <a:spcPct val="90000"/>
              </a:lnSpc>
              <a:buFont typeface="+mj-lt"/>
              <a:buAutoNum type="arabicPeriod"/>
            </a:pPr>
            <a:r>
              <a:rPr lang="en-US" sz="2400" dirty="0"/>
              <a:t>Determine # </a:t>
            </a:r>
            <a:r>
              <a:rPr lang="en-US" sz="2400" dirty="0" smtClean="0"/>
              <a:t>and types </a:t>
            </a:r>
            <a:r>
              <a:rPr lang="en-US" sz="2400" dirty="0"/>
              <a:t>of </a:t>
            </a:r>
            <a:r>
              <a:rPr lang="en-US" sz="2400" dirty="0" smtClean="0"/>
              <a:t>items </a:t>
            </a:r>
            <a:r>
              <a:rPr lang="en-US" sz="2400" dirty="0"/>
              <a:t>for each </a:t>
            </a:r>
            <a:r>
              <a:rPr lang="en-US" sz="2400" dirty="0" smtClean="0"/>
              <a:t>domain</a:t>
            </a:r>
          </a:p>
          <a:p>
            <a:pPr marL="457200" indent="-457200">
              <a:lnSpc>
                <a:spcPct val="90000"/>
              </a:lnSpc>
              <a:buFont typeface="+mj-lt"/>
              <a:buAutoNum type="arabicPeriod"/>
            </a:pPr>
            <a:endParaRPr lang="en-US" sz="800" dirty="0"/>
          </a:p>
          <a:p>
            <a:pPr marL="457200" indent="-457200">
              <a:lnSpc>
                <a:spcPct val="90000"/>
              </a:lnSpc>
              <a:buFont typeface="+mj-lt"/>
              <a:buAutoNum type="arabicPeriod"/>
            </a:pPr>
            <a:r>
              <a:rPr lang="en-US" sz="2400" dirty="0"/>
              <a:t>Identify </a:t>
            </a:r>
            <a:r>
              <a:rPr lang="en-US" sz="2400" dirty="0" smtClean="0"/>
              <a:t>competencies </a:t>
            </a:r>
            <a:r>
              <a:rPr lang="en-US" sz="2400" dirty="0"/>
              <a:t>for each </a:t>
            </a:r>
            <a:r>
              <a:rPr lang="en-US" sz="2400" dirty="0" smtClean="0"/>
              <a:t>domain</a:t>
            </a:r>
          </a:p>
          <a:p>
            <a:pPr marL="457200" indent="-457200">
              <a:lnSpc>
                <a:spcPct val="90000"/>
              </a:lnSpc>
              <a:buFont typeface="+mj-lt"/>
              <a:buAutoNum type="arabicPeriod"/>
            </a:pPr>
            <a:endParaRPr lang="en-US" sz="800" i="1" dirty="0"/>
          </a:p>
          <a:p>
            <a:pPr marL="457200" indent="-457200">
              <a:lnSpc>
                <a:spcPct val="90000"/>
              </a:lnSpc>
              <a:buFont typeface="+mj-lt"/>
              <a:buAutoNum type="arabicPeriod"/>
            </a:pPr>
            <a:r>
              <a:rPr lang="en-US" sz="2400" dirty="0"/>
              <a:t>Determine </a:t>
            </a:r>
            <a:r>
              <a:rPr lang="en-US" sz="2400" dirty="0" smtClean="0"/>
              <a:t># and types </a:t>
            </a:r>
            <a:r>
              <a:rPr lang="en-US" sz="2400" dirty="0"/>
              <a:t>of items </a:t>
            </a:r>
            <a:r>
              <a:rPr lang="en-US" sz="2400" dirty="0" smtClean="0"/>
              <a:t>for </a:t>
            </a:r>
            <a:r>
              <a:rPr lang="en-US" sz="2400" dirty="0"/>
              <a:t>each </a:t>
            </a:r>
            <a:r>
              <a:rPr lang="en-US" sz="2400" dirty="0" smtClean="0"/>
              <a:t>competency</a:t>
            </a:r>
          </a:p>
          <a:p>
            <a:pPr marL="457200" indent="-457200">
              <a:lnSpc>
                <a:spcPct val="90000"/>
              </a:lnSpc>
              <a:buFont typeface="+mj-lt"/>
              <a:buAutoNum type="arabicPeriod"/>
            </a:pPr>
            <a:endParaRPr lang="en-US" sz="800" dirty="0" smtClean="0"/>
          </a:p>
          <a:p>
            <a:pPr marL="457200" indent="-457200">
              <a:lnSpc>
                <a:spcPct val="90000"/>
              </a:lnSpc>
              <a:buFont typeface="+mj-lt"/>
              <a:buAutoNum type="arabicPeriod"/>
            </a:pPr>
            <a:r>
              <a:rPr lang="en-US" sz="2400" dirty="0"/>
              <a:t>Using item writing sheets</a:t>
            </a:r>
            <a:r>
              <a:rPr lang="en-US" sz="2400" dirty="0" smtClean="0"/>
              <a:t>, ‘code</a:t>
            </a:r>
            <a:r>
              <a:rPr lang="en-US" sz="2400" dirty="0"/>
              <a:t>’ existing items or </a:t>
            </a:r>
            <a:r>
              <a:rPr lang="en-US" sz="2400" dirty="0" smtClean="0"/>
              <a:t>create </a:t>
            </a:r>
            <a:r>
              <a:rPr lang="en-US" sz="2400" dirty="0"/>
              <a:t>new items to align with</a:t>
            </a:r>
            <a:r>
              <a:rPr lang="en-US" sz="2400" dirty="0" smtClean="0"/>
              <a:t> </a:t>
            </a:r>
            <a:r>
              <a:rPr lang="en-US" sz="2400" dirty="0"/>
              <a:t>Goals, Domains, and Competencies listed in the Test Specification Sheet</a:t>
            </a:r>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13</a:t>
            </a:fld>
            <a:endParaRPr lang="en-US" dirty="0"/>
          </a:p>
        </p:txBody>
      </p:sp>
      <p:sp>
        <p:nvSpPr>
          <p:cNvPr id="6" name="Title 5"/>
          <p:cNvSpPr>
            <a:spLocks noGrp="1"/>
          </p:cNvSpPr>
          <p:nvPr>
            <p:ph type="title"/>
          </p:nvPr>
        </p:nvSpPr>
        <p:spPr>
          <a:xfrm>
            <a:off x="228600" y="76200"/>
            <a:ext cx="8229600" cy="1143000"/>
          </a:xfrm>
        </p:spPr>
        <p:txBody>
          <a:bodyPr>
            <a:noAutofit/>
          </a:bodyPr>
          <a:lstStyle/>
          <a:p>
            <a:r>
              <a:rPr lang="en-US" sz="4000" dirty="0" smtClean="0"/>
              <a:t>Test Specifications:</a:t>
            </a:r>
            <a:br>
              <a:rPr lang="en-US" sz="4000" dirty="0" smtClean="0"/>
            </a:br>
            <a:r>
              <a:rPr lang="en-US" sz="4000" dirty="0" smtClean="0"/>
              <a:t>Item Development Process</a:t>
            </a:r>
            <a:endParaRPr lang="en-US" sz="4000" dirty="0"/>
          </a:p>
        </p:txBody>
      </p:sp>
    </p:spTree>
    <p:extLst>
      <p:ext uri="{BB962C8B-B14F-4D97-AF65-F5344CB8AC3E}">
        <p14:creationId xmlns:p14="http://schemas.microsoft.com/office/powerpoint/2010/main" val="1079042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noAutofit/>
          </a:bodyPr>
          <a:lstStyle/>
          <a:p>
            <a:r>
              <a:rPr lang="en-US" sz="4000" dirty="0" smtClean="0"/>
              <a:t>Test </a:t>
            </a:r>
            <a:r>
              <a:rPr lang="en-US" sz="4000" dirty="0"/>
              <a:t>Specifications</a:t>
            </a:r>
            <a:endParaRPr lang="en-US" sz="4000" b="1" dirty="0"/>
          </a:p>
        </p:txBody>
      </p:sp>
      <p:sp>
        <p:nvSpPr>
          <p:cNvPr id="3" name="Slide Number Placeholder 2"/>
          <p:cNvSpPr>
            <a:spLocks noGrp="1"/>
          </p:cNvSpPr>
          <p:nvPr>
            <p:ph type="sldNum" sz="quarter" idx="12"/>
          </p:nvPr>
        </p:nvSpPr>
        <p:spPr/>
        <p:txBody>
          <a:bodyPr/>
          <a:lstStyle/>
          <a:p>
            <a:pPr>
              <a:defRPr/>
            </a:pPr>
            <a:fld id="{9F13AA2A-56D9-4A26-BCAC-BB5905E08266}" type="slidenum">
              <a:rPr lang="en-US" smtClean="0"/>
              <a:pPr>
                <a:defRPr/>
              </a:pPr>
              <a:t>14</a:t>
            </a:fld>
            <a:endParaRPr lang="en-US" dirty="0"/>
          </a:p>
        </p:txBody>
      </p:sp>
      <p:sp>
        <p:nvSpPr>
          <p:cNvPr id="5" name="Footer Placeholder 4"/>
          <p:cNvSpPr>
            <a:spLocks noGrp="1"/>
          </p:cNvSpPr>
          <p:nvPr>
            <p:ph type="ftr" sz="quarter" idx="11"/>
          </p:nvPr>
        </p:nvSpPr>
        <p:spPr/>
        <p:txBody>
          <a:bodyPr/>
          <a:lstStyle/>
          <a:p>
            <a:pPr>
              <a:defRPr/>
            </a:pPr>
            <a:r>
              <a:rPr lang="en-US" smtClean="0"/>
              <a:t>State Assessment Meeting</a:t>
            </a:r>
            <a:endParaRPr lang="en-US" dirty="0"/>
          </a:p>
        </p:txBody>
      </p:sp>
      <p:sp>
        <p:nvSpPr>
          <p:cNvPr id="4" name="Date Placeholder 3"/>
          <p:cNvSpPr>
            <a:spLocks noGrp="1"/>
          </p:cNvSpPr>
          <p:nvPr>
            <p:ph type="dt" sz="half" idx="10"/>
          </p:nvPr>
        </p:nvSpPr>
        <p:spPr/>
        <p:txBody>
          <a:bodyPr/>
          <a:lstStyle/>
          <a:p>
            <a:r>
              <a:rPr lang="en-US" smtClean="0"/>
              <a:t>June 20, 2013</a:t>
            </a:r>
            <a:endParaRPr lang="en-US" dirty="0"/>
          </a:p>
        </p:txBody>
      </p:sp>
      <p:pic>
        <p:nvPicPr>
          <p:cNvPr id="7" name="Picture 2"/>
          <p:cNvPicPr>
            <a:picLocks noChangeAspect="1" noChangeArrowheads="1"/>
          </p:cNvPicPr>
          <p:nvPr/>
        </p:nvPicPr>
        <p:blipFill rotWithShape="1">
          <a:blip r:embed="rId3" cstate="print"/>
          <a:srcRect l="598" t="1295" r="639"/>
          <a:stretch/>
        </p:blipFill>
        <p:spPr bwMode="auto">
          <a:xfrm>
            <a:off x="914400" y="1506070"/>
            <a:ext cx="7274859" cy="4843762"/>
          </a:xfrm>
          <a:prstGeom prst="rect">
            <a:avLst/>
          </a:prstGeom>
          <a:noFill/>
          <a:ln w="9525">
            <a:noFill/>
            <a:miter lim="800000"/>
            <a:headEnd/>
            <a:tailEnd/>
          </a:ln>
        </p:spPr>
      </p:pic>
    </p:spTree>
    <p:extLst>
      <p:ext uri="{BB962C8B-B14F-4D97-AF65-F5344CB8AC3E}">
        <p14:creationId xmlns:p14="http://schemas.microsoft.com/office/powerpoint/2010/main" val="14944715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noAutofit/>
          </a:bodyPr>
          <a:lstStyle/>
          <a:p>
            <a:r>
              <a:rPr lang="en-US" sz="4000" dirty="0" smtClean="0"/>
              <a:t>Test </a:t>
            </a:r>
            <a:r>
              <a:rPr lang="en-US" sz="4000" dirty="0"/>
              <a:t>Specifications</a:t>
            </a:r>
            <a:endParaRPr lang="en-US" sz="4000" b="1" dirty="0"/>
          </a:p>
        </p:txBody>
      </p:sp>
      <p:sp>
        <p:nvSpPr>
          <p:cNvPr id="3" name="Slide Number Placeholder 2"/>
          <p:cNvSpPr>
            <a:spLocks noGrp="1"/>
          </p:cNvSpPr>
          <p:nvPr>
            <p:ph type="sldNum" sz="quarter" idx="12"/>
          </p:nvPr>
        </p:nvSpPr>
        <p:spPr/>
        <p:txBody>
          <a:bodyPr/>
          <a:lstStyle/>
          <a:p>
            <a:pPr>
              <a:defRPr/>
            </a:pPr>
            <a:fld id="{9F13AA2A-56D9-4A26-BCAC-BB5905E08266}" type="slidenum">
              <a:rPr lang="en-US" smtClean="0"/>
              <a:pPr>
                <a:defRPr/>
              </a:pPr>
              <a:t>15</a:t>
            </a:fld>
            <a:endParaRPr lang="en-US" dirty="0"/>
          </a:p>
        </p:txBody>
      </p:sp>
      <p:sp>
        <p:nvSpPr>
          <p:cNvPr id="5" name="Footer Placeholder 4"/>
          <p:cNvSpPr>
            <a:spLocks noGrp="1"/>
          </p:cNvSpPr>
          <p:nvPr>
            <p:ph type="ftr" sz="quarter" idx="11"/>
          </p:nvPr>
        </p:nvSpPr>
        <p:spPr/>
        <p:txBody>
          <a:bodyPr/>
          <a:lstStyle/>
          <a:p>
            <a:pPr>
              <a:defRPr/>
            </a:pPr>
            <a:r>
              <a:rPr lang="en-US" smtClean="0"/>
              <a:t>State Assessment Meeting</a:t>
            </a:r>
            <a:endParaRPr lang="en-US" dirty="0"/>
          </a:p>
        </p:txBody>
      </p:sp>
      <p:sp>
        <p:nvSpPr>
          <p:cNvPr id="4" name="Date Placeholder 3"/>
          <p:cNvSpPr>
            <a:spLocks noGrp="1"/>
          </p:cNvSpPr>
          <p:nvPr>
            <p:ph type="dt" sz="half" idx="10"/>
          </p:nvPr>
        </p:nvSpPr>
        <p:spPr/>
        <p:txBody>
          <a:bodyPr/>
          <a:lstStyle/>
          <a:p>
            <a:r>
              <a:rPr lang="en-US" smtClean="0"/>
              <a:t>June 20, 2013</a:t>
            </a:r>
            <a:endParaRPr lang="en-US" dirty="0"/>
          </a:p>
        </p:txBody>
      </p:sp>
      <p:pic>
        <p:nvPicPr>
          <p:cNvPr id="10" name="Picture 3"/>
          <p:cNvPicPr>
            <a:picLocks noChangeAspect="1" noChangeArrowheads="1"/>
          </p:cNvPicPr>
          <p:nvPr/>
        </p:nvPicPr>
        <p:blipFill>
          <a:blip r:embed="rId3" cstate="print"/>
          <a:srcRect/>
          <a:stretch>
            <a:fillRect/>
          </a:stretch>
        </p:blipFill>
        <p:spPr bwMode="auto">
          <a:xfrm>
            <a:off x="1066800" y="1447798"/>
            <a:ext cx="7230376" cy="4880709"/>
          </a:xfrm>
          <a:prstGeom prst="rect">
            <a:avLst/>
          </a:prstGeom>
          <a:noFill/>
          <a:ln w="9525">
            <a:noFill/>
            <a:miter lim="800000"/>
            <a:headEnd/>
            <a:tailEnd/>
          </a:ln>
        </p:spPr>
      </p:pic>
    </p:spTree>
    <p:extLst>
      <p:ext uri="{BB962C8B-B14F-4D97-AF65-F5344CB8AC3E}">
        <p14:creationId xmlns:p14="http://schemas.microsoft.com/office/powerpoint/2010/main" val="275575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noAutofit/>
          </a:bodyPr>
          <a:lstStyle/>
          <a:p>
            <a:r>
              <a:rPr lang="en-US" sz="4000" dirty="0" smtClean="0"/>
              <a:t>Test Specifications:</a:t>
            </a:r>
            <a:br>
              <a:rPr lang="en-US" sz="4000" dirty="0" smtClean="0"/>
            </a:br>
            <a:r>
              <a:rPr lang="en-US" sz="4000" dirty="0" smtClean="0"/>
              <a:t>Item Writing Sheet</a:t>
            </a:r>
            <a:endParaRPr lang="en-US" sz="4000" b="1" dirty="0"/>
          </a:p>
        </p:txBody>
      </p:sp>
      <p:sp>
        <p:nvSpPr>
          <p:cNvPr id="3" name="Slide Number Placeholder 2"/>
          <p:cNvSpPr>
            <a:spLocks noGrp="1"/>
          </p:cNvSpPr>
          <p:nvPr>
            <p:ph type="sldNum" sz="quarter" idx="12"/>
          </p:nvPr>
        </p:nvSpPr>
        <p:spPr/>
        <p:txBody>
          <a:bodyPr/>
          <a:lstStyle/>
          <a:p>
            <a:pPr>
              <a:defRPr/>
            </a:pPr>
            <a:fld id="{9F13AA2A-56D9-4A26-BCAC-BB5905E08266}" type="slidenum">
              <a:rPr lang="en-US" smtClean="0"/>
              <a:pPr>
                <a:defRPr/>
              </a:pPr>
              <a:t>16</a:t>
            </a:fld>
            <a:endParaRPr lang="en-US" dirty="0"/>
          </a:p>
        </p:txBody>
      </p:sp>
      <p:sp>
        <p:nvSpPr>
          <p:cNvPr id="6" name="Footer Placeholder 5"/>
          <p:cNvSpPr>
            <a:spLocks noGrp="1"/>
          </p:cNvSpPr>
          <p:nvPr>
            <p:ph type="ftr" sz="quarter" idx="11"/>
          </p:nvPr>
        </p:nvSpPr>
        <p:spPr/>
        <p:txBody>
          <a:bodyPr/>
          <a:lstStyle/>
          <a:p>
            <a:pPr>
              <a:defRPr/>
            </a:pPr>
            <a:r>
              <a:rPr lang="en-US" smtClean="0"/>
              <a:t>State Assessment Meeting</a:t>
            </a:r>
            <a:endParaRPr lang="en-US" dirty="0"/>
          </a:p>
        </p:txBody>
      </p:sp>
      <p:sp>
        <p:nvSpPr>
          <p:cNvPr id="4" name="Date Placeholder 3"/>
          <p:cNvSpPr>
            <a:spLocks noGrp="1"/>
          </p:cNvSpPr>
          <p:nvPr>
            <p:ph type="dt" sz="half" idx="10"/>
          </p:nvPr>
        </p:nvSpPr>
        <p:spPr/>
        <p:txBody>
          <a:bodyPr/>
          <a:lstStyle/>
          <a:p>
            <a:r>
              <a:rPr lang="en-US" smtClean="0"/>
              <a:t>June 20, 2013</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2008093" y="1447800"/>
            <a:ext cx="5046367" cy="485449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976162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0"/>
            <a:ext cx="8305799" cy="4495800"/>
          </a:xfrm>
        </p:spPr>
        <p:txBody>
          <a:bodyPr>
            <a:noAutofit/>
          </a:bodyPr>
          <a:lstStyle/>
          <a:p>
            <a:pPr>
              <a:lnSpc>
                <a:spcPct val="90000"/>
              </a:lnSpc>
              <a:buFont typeface="Wingdings" pitchFamily="2" charset="2"/>
              <a:buChar char="§"/>
            </a:pPr>
            <a:r>
              <a:rPr lang="en-US" sz="2400" dirty="0" smtClean="0"/>
              <a:t>Student Selection Process:</a:t>
            </a:r>
            <a:endParaRPr lang="en-US" sz="800" dirty="0"/>
          </a:p>
          <a:p>
            <a:pPr lvl="1">
              <a:lnSpc>
                <a:spcPct val="90000"/>
              </a:lnSpc>
              <a:buFont typeface="Wingdings" pitchFamily="2" charset="2"/>
              <a:buChar char="§"/>
            </a:pPr>
            <a:r>
              <a:rPr lang="en-US" sz="2000" dirty="0" smtClean="0"/>
              <a:t>Enrolled at least once in last three semesters</a:t>
            </a:r>
          </a:p>
          <a:p>
            <a:pPr lvl="1">
              <a:lnSpc>
                <a:spcPct val="90000"/>
              </a:lnSpc>
              <a:buFont typeface="Wingdings" pitchFamily="2" charset="2"/>
              <a:buChar char="§"/>
            </a:pPr>
            <a:r>
              <a:rPr lang="en-US" sz="2000" dirty="0" smtClean="0"/>
              <a:t>Completed 45-55 credit hours of course work</a:t>
            </a:r>
          </a:p>
          <a:p>
            <a:pPr lvl="1">
              <a:lnSpc>
                <a:spcPct val="90000"/>
              </a:lnSpc>
              <a:buFont typeface="Wingdings" pitchFamily="2" charset="2"/>
              <a:buChar char="§"/>
            </a:pPr>
            <a:r>
              <a:rPr lang="en-US" sz="2000" dirty="0" smtClean="0"/>
              <a:t>Have not previously taken the assessment</a:t>
            </a:r>
          </a:p>
          <a:p>
            <a:pPr>
              <a:lnSpc>
                <a:spcPct val="90000"/>
              </a:lnSpc>
              <a:buFont typeface="Wingdings" pitchFamily="2" charset="2"/>
              <a:buChar char="§"/>
            </a:pPr>
            <a:endParaRPr lang="en-US" sz="800" dirty="0"/>
          </a:p>
          <a:p>
            <a:pPr>
              <a:lnSpc>
                <a:spcPct val="90000"/>
              </a:lnSpc>
              <a:buFont typeface="Wingdings" pitchFamily="2" charset="2"/>
              <a:buChar char="§"/>
            </a:pPr>
            <a:r>
              <a:rPr lang="en-US" sz="2400" dirty="0" smtClean="0"/>
              <a:t>Eligible students are then uploaded into SPC’s learning management system, ANGEL</a:t>
            </a:r>
          </a:p>
          <a:p>
            <a:pPr marL="0" indent="0">
              <a:lnSpc>
                <a:spcPct val="90000"/>
              </a:lnSpc>
              <a:buNone/>
            </a:pPr>
            <a:endParaRPr lang="en-US" sz="800" i="1" dirty="0"/>
          </a:p>
          <a:p>
            <a:pPr>
              <a:lnSpc>
                <a:spcPct val="90000"/>
              </a:lnSpc>
              <a:buFont typeface="Wingdings" pitchFamily="2" charset="2"/>
              <a:buChar char="§"/>
            </a:pPr>
            <a:r>
              <a:rPr lang="en-US" sz="2400" dirty="0" smtClean="0"/>
              <a:t>Senior VP invites selected students to participate via a personal e-mail (e-mail merge)</a:t>
            </a:r>
          </a:p>
          <a:p>
            <a:pPr>
              <a:lnSpc>
                <a:spcPct val="90000"/>
              </a:lnSpc>
              <a:buFont typeface="Wingdings" pitchFamily="2" charset="2"/>
              <a:buChar char="§"/>
            </a:pPr>
            <a:endParaRPr lang="en-US" sz="800" dirty="0" smtClean="0"/>
          </a:p>
          <a:p>
            <a:pPr>
              <a:lnSpc>
                <a:spcPct val="90000"/>
              </a:lnSpc>
              <a:buFont typeface="Wingdings" pitchFamily="2" charset="2"/>
              <a:buChar char="§"/>
            </a:pPr>
            <a:r>
              <a:rPr lang="en-US" sz="2400" dirty="0" smtClean="0"/>
              <a:t>Gen Ed Test appears as a course in ANGEL</a:t>
            </a:r>
            <a:endParaRPr lang="en-US" sz="2400" dirty="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17</a:t>
            </a:fld>
            <a:endParaRPr lang="en-US" dirty="0"/>
          </a:p>
        </p:txBody>
      </p:sp>
      <p:sp>
        <p:nvSpPr>
          <p:cNvPr id="6" name="Title 5"/>
          <p:cNvSpPr>
            <a:spLocks noGrp="1"/>
          </p:cNvSpPr>
          <p:nvPr>
            <p:ph type="title"/>
          </p:nvPr>
        </p:nvSpPr>
        <p:spPr>
          <a:xfrm>
            <a:off x="152400" y="304800"/>
            <a:ext cx="8229600" cy="914400"/>
          </a:xfrm>
        </p:spPr>
        <p:txBody>
          <a:bodyPr>
            <a:noAutofit/>
          </a:bodyPr>
          <a:lstStyle/>
          <a:p>
            <a:r>
              <a:rPr lang="en-US" sz="4000" dirty="0"/>
              <a:t>Assessment Implementation</a:t>
            </a:r>
          </a:p>
        </p:txBody>
      </p:sp>
    </p:spTree>
    <p:extLst>
      <p:ext uri="{BB962C8B-B14F-4D97-AF65-F5344CB8AC3E}">
        <p14:creationId xmlns:p14="http://schemas.microsoft.com/office/powerpoint/2010/main" val="1311405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990600"/>
          </a:xfrm>
        </p:spPr>
        <p:txBody>
          <a:bodyPr>
            <a:normAutofit fontScale="90000"/>
          </a:bodyPr>
          <a:lstStyle/>
          <a:p>
            <a:r>
              <a:rPr lang="en-US" sz="4000" dirty="0"/>
              <a:t>Assessment </a:t>
            </a:r>
            <a:r>
              <a:rPr lang="en-US" sz="4000" dirty="0" smtClean="0"/>
              <a:t>Implementation:</a:t>
            </a:r>
            <a:br>
              <a:rPr lang="en-US" sz="4000" dirty="0" smtClean="0"/>
            </a:br>
            <a:r>
              <a:rPr lang="en-US" sz="4000" dirty="0" smtClean="0"/>
              <a:t>Invitation Letter</a:t>
            </a:r>
            <a:endParaRPr lang="en-US" sz="4000" b="1" dirty="0"/>
          </a:p>
        </p:txBody>
      </p:sp>
      <p:sp>
        <p:nvSpPr>
          <p:cNvPr id="5" name="Content Placeholder 4"/>
          <p:cNvSpPr>
            <a:spLocks noGrp="1"/>
          </p:cNvSpPr>
          <p:nvPr>
            <p:ph sz="quarter" idx="4294967295"/>
          </p:nvPr>
        </p:nvSpPr>
        <p:spPr>
          <a:xfrm>
            <a:off x="152400" y="1371600"/>
            <a:ext cx="8839200" cy="4876800"/>
          </a:xfrm>
          <a:prstGeom prst="rect">
            <a:avLst/>
          </a:prstGeom>
        </p:spPr>
        <p:txBody>
          <a:bodyPr>
            <a:noAutofit/>
          </a:bodyPr>
          <a:lstStyle/>
          <a:p>
            <a:pPr marL="1588" indent="-1588" algn="just">
              <a:spcBef>
                <a:spcPts val="0"/>
              </a:spcBef>
              <a:buNone/>
            </a:pPr>
            <a:r>
              <a:rPr lang="en-US" sz="1300" i="1" dirty="0" smtClean="0"/>
              <a:t>Congratulations!  You have successfully completed 45 or more credit hours including St. Petersburg College and transfer credits, and have been selected to participate in the General Education Assessment.</a:t>
            </a:r>
          </a:p>
          <a:p>
            <a:pPr marL="1588" indent="-1588" algn="just">
              <a:spcBef>
                <a:spcPts val="0"/>
              </a:spcBef>
              <a:buNone/>
            </a:pPr>
            <a:r>
              <a:rPr lang="en-US" sz="1300" i="1" dirty="0" smtClean="0"/>
              <a:t> </a:t>
            </a:r>
          </a:p>
          <a:p>
            <a:pPr marL="1588" indent="-1588" algn="just">
              <a:spcBef>
                <a:spcPts val="0"/>
              </a:spcBef>
              <a:buNone/>
            </a:pPr>
            <a:r>
              <a:rPr lang="en-US" sz="1300" i="1" dirty="0" smtClean="0"/>
              <a:t>The purpose of this General Education Assessment is to evaluate the quality of our general education curriculum and identify areas for performance improvement.  Your results and those of fellow classmates will assist us in improving the general education courses and ensuring that we will meet  the needs of current and future students.</a:t>
            </a:r>
          </a:p>
          <a:p>
            <a:pPr marL="1588" indent="-1588" algn="just">
              <a:spcBef>
                <a:spcPts val="0"/>
              </a:spcBef>
              <a:buNone/>
            </a:pPr>
            <a:r>
              <a:rPr lang="en-US" sz="1300" i="1" dirty="0" smtClean="0"/>
              <a:t> </a:t>
            </a:r>
          </a:p>
          <a:p>
            <a:pPr marL="1588" indent="-1588" algn="just">
              <a:spcBef>
                <a:spcPts val="0"/>
              </a:spcBef>
              <a:buNone/>
            </a:pPr>
            <a:r>
              <a:rPr lang="en-US" sz="1300" i="1" dirty="0" smtClean="0"/>
              <a:t>To complete the assessment, go to your course list in ANGEL. A new course link has been added to your list of courses. It is entitled  </a:t>
            </a:r>
            <a:r>
              <a:rPr lang="en-US" sz="1300" i="1" u="sng" dirty="0" smtClean="0"/>
              <a:t>420 </a:t>
            </a:r>
            <a:r>
              <a:rPr lang="en-US" sz="1300" i="1" u="sng" dirty="0" smtClean="0">
                <a:hlinkClick r:id="rId3" action="ppaction://hlinkfile"/>
              </a:rPr>
              <a:t>General Education Outcomes Assessment</a:t>
            </a:r>
            <a:r>
              <a:rPr lang="en-US" sz="1300" i="1" dirty="0" smtClean="0"/>
              <a:t>. Within that course link is a single assessment entitled, </a:t>
            </a:r>
            <a:r>
              <a:rPr lang="en-US" sz="1300" i="1" dirty="0" smtClean="0">
                <a:hlinkClick r:id="" action="ppaction://hlinkfile"/>
              </a:rPr>
              <a:t>General Education Outcomes Assessment</a:t>
            </a:r>
            <a:r>
              <a:rPr lang="en-US" sz="1300" i="1" dirty="0" smtClean="0"/>
              <a:t>. </a:t>
            </a:r>
            <a:r>
              <a:rPr lang="en-US" sz="1300" b="1" i="1" dirty="0" smtClean="0"/>
              <a:t>Please complete this assessment before April 4th.  </a:t>
            </a:r>
            <a:endParaRPr lang="en-US" sz="1300" i="1" dirty="0" smtClean="0"/>
          </a:p>
          <a:p>
            <a:pPr marL="1588" indent="-1588" algn="just">
              <a:spcBef>
                <a:spcPts val="0"/>
              </a:spcBef>
              <a:buNone/>
            </a:pPr>
            <a:endParaRPr lang="en-US" sz="1300" i="1" dirty="0" smtClean="0"/>
          </a:p>
          <a:p>
            <a:pPr marL="1588" indent="-1588" algn="just">
              <a:spcBef>
                <a:spcPts val="0"/>
              </a:spcBef>
              <a:buNone/>
            </a:pPr>
            <a:r>
              <a:rPr lang="en-US" sz="1300" i="1" dirty="0" smtClean="0"/>
              <a:t>Upon accessing the assessment, you may receive a ‘Security Warning’ message asking if you want to view only the webpage content that was delivered securely.  Please note that the correct response to the Security Warning message is to select ‘NO’.</a:t>
            </a:r>
          </a:p>
          <a:p>
            <a:pPr marL="1588" indent="-1588" algn="just">
              <a:spcBef>
                <a:spcPts val="0"/>
              </a:spcBef>
              <a:buNone/>
            </a:pPr>
            <a:endParaRPr lang="en-US" sz="1300" i="1" dirty="0" smtClean="0"/>
          </a:p>
          <a:p>
            <a:pPr marL="1588" indent="-1588" algn="just">
              <a:spcBef>
                <a:spcPts val="0"/>
              </a:spcBef>
              <a:buNone/>
            </a:pPr>
            <a:r>
              <a:rPr lang="en-US" sz="1300" i="1" dirty="0" smtClean="0"/>
              <a:t>You may use a calculator, and we suggest that you have scratch paper available when taking the assessment. On average the assessment takes about forty minutes to complete. You will be given a ninety-minute time limit to complete the assessment. The ninety minute time limit starts when you select ‘Begin Assessment’, so it must be completed in one sitting. </a:t>
            </a:r>
          </a:p>
          <a:p>
            <a:pPr marL="1588" indent="-1588" algn="just">
              <a:spcBef>
                <a:spcPts val="0"/>
              </a:spcBef>
              <a:buNone/>
            </a:pPr>
            <a:endParaRPr lang="en-US" sz="1300" i="1" dirty="0" smtClean="0"/>
          </a:p>
          <a:p>
            <a:pPr marL="1588" indent="-1588" algn="just">
              <a:spcBef>
                <a:spcPts val="0"/>
              </a:spcBef>
              <a:buNone/>
            </a:pPr>
            <a:r>
              <a:rPr lang="en-US" sz="1300" i="1" dirty="0" smtClean="0"/>
              <a:t>If you have any questions regarding this assessment, please contact the department of Academic Effectiveness and Assessment at 727.341.3177, or </a:t>
            </a:r>
            <a:r>
              <a:rPr lang="en-US" sz="1300" i="1" dirty="0" smtClean="0">
                <a:hlinkClick r:id="rId4"/>
              </a:rPr>
              <a:t>Sanchez.Angelica@spcollege.edu</a:t>
            </a:r>
            <a:r>
              <a:rPr lang="en-US" sz="1300" i="1" dirty="0" smtClean="0"/>
              <a:t>. </a:t>
            </a:r>
          </a:p>
          <a:p>
            <a:pPr marL="1588" indent="-1588" algn="just">
              <a:spcBef>
                <a:spcPts val="0"/>
              </a:spcBef>
              <a:buNone/>
            </a:pPr>
            <a:r>
              <a:rPr lang="en-US" sz="1300" i="1" dirty="0" smtClean="0"/>
              <a:t> </a:t>
            </a:r>
          </a:p>
          <a:p>
            <a:pPr marL="1588" indent="-1588" algn="just">
              <a:spcBef>
                <a:spcPts val="0"/>
              </a:spcBef>
              <a:buNone/>
            </a:pPr>
            <a:r>
              <a:rPr lang="en-US" sz="1300" i="1" dirty="0" smtClean="0"/>
              <a:t>Thank you in advance for your participation in this critically important college endeavor.</a:t>
            </a:r>
          </a:p>
          <a:p>
            <a:pPr marL="1588" indent="-1588" algn="just">
              <a:spcBef>
                <a:spcPts val="0"/>
              </a:spcBef>
              <a:buNone/>
            </a:pPr>
            <a:r>
              <a:rPr lang="en-US" sz="1300" i="1" dirty="0" smtClean="0"/>
              <a:t> </a:t>
            </a:r>
          </a:p>
          <a:p>
            <a:pPr marL="1588" indent="-1588" algn="just">
              <a:spcBef>
                <a:spcPts val="0"/>
              </a:spcBef>
              <a:buNone/>
            </a:pPr>
            <a:r>
              <a:rPr lang="en-US" sz="1300" i="1" dirty="0" smtClean="0"/>
              <a:t>Anne M. Cooper, Ph.D. </a:t>
            </a:r>
          </a:p>
          <a:p>
            <a:pPr marL="1588" indent="-1588" algn="just">
              <a:spcBef>
                <a:spcPts val="0"/>
              </a:spcBef>
              <a:buNone/>
            </a:pPr>
            <a:r>
              <a:rPr lang="en-US" sz="1300" i="1" dirty="0" smtClean="0"/>
              <a:t>Senior Vice President, Academic and Student Affairs</a:t>
            </a:r>
            <a:endParaRPr lang="en-US" sz="1300" i="1" dirty="0"/>
          </a:p>
        </p:txBody>
      </p:sp>
      <p:sp>
        <p:nvSpPr>
          <p:cNvPr id="6" name="Slide Number Placeholder 5"/>
          <p:cNvSpPr>
            <a:spLocks noGrp="1"/>
          </p:cNvSpPr>
          <p:nvPr>
            <p:ph type="sldNum" sz="quarter" idx="12"/>
          </p:nvPr>
        </p:nvSpPr>
        <p:spPr/>
        <p:txBody>
          <a:bodyPr/>
          <a:lstStyle/>
          <a:p>
            <a:pPr>
              <a:defRPr/>
            </a:pPr>
            <a:fld id="{248FE67F-850B-4D88-9213-C8C1BC9CAC37}" type="slidenum">
              <a:rPr lang="en-US" smtClean="0"/>
              <a:pPr>
                <a:defRPr/>
              </a:pPr>
              <a:t>18</a:t>
            </a:fld>
            <a:endParaRPr lang="en-US" dirty="0"/>
          </a:p>
        </p:txBody>
      </p:sp>
      <p:sp>
        <p:nvSpPr>
          <p:cNvPr id="8" name="Footer Placeholder 7"/>
          <p:cNvSpPr>
            <a:spLocks noGrp="1"/>
          </p:cNvSpPr>
          <p:nvPr>
            <p:ph type="ftr" sz="quarter" idx="11"/>
          </p:nvPr>
        </p:nvSpPr>
        <p:spPr/>
        <p:txBody>
          <a:bodyPr/>
          <a:lstStyle/>
          <a:p>
            <a:pPr>
              <a:defRPr/>
            </a:pPr>
            <a:r>
              <a:rPr lang="en-US" smtClean="0"/>
              <a:t>State Assessment Meeting</a:t>
            </a:r>
            <a:endParaRPr lang="en-US" dirty="0"/>
          </a:p>
        </p:txBody>
      </p:sp>
      <p:sp>
        <p:nvSpPr>
          <p:cNvPr id="3" name="Date Placeholder 2"/>
          <p:cNvSpPr>
            <a:spLocks noGrp="1"/>
          </p:cNvSpPr>
          <p:nvPr>
            <p:ph type="dt" sz="half" idx="10"/>
          </p:nvPr>
        </p:nvSpPr>
        <p:spPr/>
        <p:txBody>
          <a:bodyPr/>
          <a:lstStyle/>
          <a:p>
            <a:r>
              <a:rPr lang="en-US" smtClean="0"/>
              <a:t>June 20, 2013</a:t>
            </a:r>
            <a:endParaRPr lang="en-US" dirty="0"/>
          </a:p>
        </p:txBody>
      </p:sp>
    </p:spTree>
    <p:extLst>
      <p:ext uri="{BB962C8B-B14F-4D97-AF65-F5344CB8AC3E}">
        <p14:creationId xmlns:p14="http://schemas.microsoft.com/office/powerpoint/2010/main" val="2583344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376" y="152400"/>
            <a:ext cx="8229600" cy="1143000"/>
          </a:xfrm>
        </p:spPr>
        <p:txBody>
          <a:bodyPr>
            <a:noAutofit/>
          </a:bodyPr>
          <a:lstStyle/>
          <a:p>
            <a:r>
              <a:rPr lang="en-US" sz="3600" dirty="0"/>
              <a:t>Assessment Implementation:</a:t>
            </a:r>
            <a:br>
              <a:rPr lang="en-US" sz="3600" dirty="0"/>
            </a:br>
            <a:r>
              <a:rPr lang="en-US" sz="3600" dirty="0" smtClean="0"/>
              <a:t>ANGEL</a:t>
            </a:r>
            <a:endParaRPr lang="en-US" sz="3600" b="1" dirty="0"/>
          </a:p>
        </p:txBody>
      </p:sp>
      <p:sp>
        <p:nvSpPr>
          <p:cNvPr id="2" name="Slide Number Placeholder 1"/>
          <p:cNvSpPr>
            <a:spLocks noGrp="1"/>
          </p:cNvSpPr>
          <p:nvPr>
            <p:ph type="sldNum" sz="quarter" idx="12"/>
          </p:nvPr>
        </p:nvSpPr>
        <p:spPr/>
        <p:txBody>
          <a:bodyPr/>
          <a:lstStyle/>
          <a:p>
            <a:pPr>
              <a:defRPr/>
            </a:pPr>
            <a:fld id="{9F13AA2A-56D9-4A26-BCAC-BB5905E08266}" type="slidenum">
              <a:rPr lang="en-US" smtClean="0"/>
              <a:pPr>
                <a:defRPr/>
              </a:pPr>
              <a:t>19</a:t>
            </a:fld>
            <a:endParaRPr lang="en-US" dirty="0"/>
          </a:p>
        </p:txBody>
      </p:sp>
      <p:sp>
        <p:nvSpPr>
          <p:cNvPr id="5" name="Footer Placeholder 4"/>
          <p:cNvSpPr>
            <a:spLocks noGrp="1"/>
          </p:cNvSpPr>
          <p:nvPr>
            <p:ph type="ftr" sz="quarter" idx="11"/>
          </p:nvPr>
        </p:nvSpPr>
        <p:spPr/>
        <p:txBody>
          <a:bodyPr/>
          <a:lstStyle/>
          <a:p>
            <a:pPr>
              <a:defRPr/>
            </a:pPr>
            <a:r>
              <a:rPr lang="en-US" smtClean="0"/>
              <a:t>State Assessment Meeting</a:t>
            </a:r>
            <a:endParaRPr lang="en-US" dirty="0"/>
          </a:p>
        </p:txBody>
      </p:sp>
      <p:sp>
        <p:nvSpPr>
          <p:cNvPr id="3" name="Date Placeholder 2"/>
          <p:cNvSpPr>
            <a:spLocks noGrp="1"/>
          </p:cNvSpPr>
          <p:nvPr>
            <p:ph type="dt" sz="half" idx="10"/>
          </p:nvPr>
        </p:nvSpPr>
        <p:spPr/>
        <p:txBody>
          <a:bodyPr/>
          <a:lstStyle/>
          <a:p>
            <a:r>
              <a:rPr lang="en-US" smtClean="0"/>
              <a:t>June 20, 2013</a:t>
            </a:r>
            <a:endParaRPr lang="en-US" dirty="0"/>
          </a:p>
        </p:txBody>
      </p:sp>
      <p:pic>
        <p:nvPicPr>
          <p:cNvPr id="9" name="Picture 5"/>
          <p:cNvPicPr>
            <a:picLocks noChangeAspect="1" noChangeArrowheads="1"/>
          </p:cNvPicPr>
          <p:nvPr/>
        </p:nvPicPr>
        <p:blipFill>
          <a:blip r:embed="rId3" cstate="print"/>
          <a:srcRect/>
          <a:stretch>
            <a:fillRect/>
          </a:stretch>
        </p:blipFill>
        <p:spPr bwMode="auto">
          <a:xfrm>
            <a:off x="447675" y="2667000"/>
            <a:ext cx="8248650" cy="2057400"/>
          </a:xfrm>
          <a:prstGeom prst="rect">
            <a:avLst/>
          </a:prstGeom>
          <a:noFill/>
          <a:ln w="9525">
            <a:solidFill>
              <a:schemeClr val="tx1"/>
            </a:solidFill>
            <a:miter lim="800000"/>
            <a:headEnd/>
            <a:tailEnd/>
          </a:ln>
        </p:spPr>
      </p:pic>
      <p:sp>
        <p:nvSpPr>
          <p:cNvPr id="8" name="Rectangle 7"/>
          <p:cNvSpPr/>
          <p:nvPr/>
        </p:nvSpPr>
        <p:spPr>
          <a:xfrm>
            <a:off x="447675" y="1828800"/>
            <a:ext cx="2768130" cy="523220"/>
          </a:xfrm>
          <a:prstGeom prst="rect">
            <a:avLst/>
          </a:prstGeom>
        </p:spPr>
        <p:txBody>
          <a:bodyPr wrap="none">
            <a:spAutoFit/>
          </a:bodyPr>
          <a:lstStyle/>
          <a:p>
            <a:r>
              <a:rPr lang="en-US" sz="2800" dirty="0" smtClean="0"/>
              <a:t>ANGEL Course </a:t>
            </a:r>
            <a:r>
              <a:rPr lang="en-US" sz="2800" dirty="0"/>
              <a:t>list</a:t>
            </a:r>
          </a:p>
        </p:txBody>
      </p:sp>
      <p:cxnSp>
        <p:nvCxnSpPr>
          <p:cNvPr id="11" name="Straight Arrow Connector 10"/>
          <p:cNvCxnSpPr/>
          <p:nvPr/>
        </p:nvCxnSpPr>
        <p:spPr>
          <a:xfrm>
            <a:off x="304800" y="3962400"/>
            <a:ext cx="533400" cy="0"/>
          </a:xfrm>
          <a:prstGeom prst="straightConnector1">
            <a:avLst/>
          </a:prstGeom>
          <a:ln w="28575">
            <a:solidFill>
              <a:srgbClr val="0033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254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General </a:t>
            </a:r>
            <a:r>
              <a:rPr lang="en-US" dirty="0"/>
              <a:t>Education Assessment Model</a:t>
            </a:r>
          </a:p>
        </p:txBody>
      </p:sp>
      <p:sp>
        <p:nvSpPr>
          <p:cNvPr id="3" name="Content Placeholder 2"/>
          <p:cNvSpPr>
            <a:spLocks noGrp="1"/>
          </p:cNvSpPr>
          <p:nvPr>
            <p:ph idx="1"/>
          </p:nvPr>
        </p:nvSpPr>
        <p:spPr/>
        <p:txBody>
          <a:bodyPr/>
          <a:lstStyle/>
          <a:p>
            <a:pPr marL="0" indent="0">
              <a:buNone/>
            </a:pPr>
            <a:r>
              <a:rPr lang="en-US" b="1" i="1" dirty="0" smtClean="0"/>
              <a:t>Presenters </a:t>
            </a:r>
          </a:p>
          <a:p>
            <a:pPr marL="0" indent="0">
              <a:buNone/>
            </a:pPr>
            <a:endParaRPr lang="en-US" sz="1200" dirty="0" smtClean="0"/>
          </a:p>
          <a:p>
            <a:pPr>
              <a:buFont typeface="Wingdings" pitchFamily="2" charset="2"/>
              <a:buChar char="§"/>
            </a:pPr>
            <a:r>
              <a:rPr lang="en-US" dirty="0" smtClean="0"/>
              <a:t>Maggie </a:t>
            </a:r>
            <a:r>
              <a:rPr lang="en-US" dirty="0"/>
              <a:t>Tymms, </a:t>
            </a:r>
            <a:r>
              <a:rPr lang="en-US" dirty="0" smtClean="0"/>
              <a:t>Assessment Director </a:t>
            </a:r>
          </a:p>
          <a:p>
            <a:pPr>
              <a:buFont typeface="Wingdings" pitchFamily="2" charset="2"/>
              <a:buChar char="§"/>
            </a:pPr>
            <a:r>
              <a:rPr lang="en-US" dirty="0" smtClean="0"/>
              <a:t>Ashley Caron, Baccalaureate Assessment &amp; Accreditation Coordinator</a:t>
            </a:r>
            <a:endParaRPr lang="en-US" sz="1200" dirty="0" smtClean="0"/>
          </a:p>
          <a:p>
            <a:pPr marL="0" indent="0">
              <a:buNone/>
            </a:pPr>
            <a:endParaRPr lang="en-US" dirty="0"/>
          </a:p>
        </p:txBody>
      </p:sp>
      <p:sp>
        <p:nvSpPr>
          <p:cNvPr id="4" name="Date Placeholder 3"/>
          <p:cNvSpPr>
            <a:spLocks noGrp="1"/>
          </p:cNvSpPr>
          <p:nvPr>
            <p:ph type="dt" sz="half" idx="10"/>
          </p:nvPr>
        </p:nvSpPr>
        <p:spPr/>
        <p:txBody>
          <a:bodyPr/>
          <a:lstStyle/>
          <a:p>
            <a:r>
              <a:rPr lang="en-US" smtClean="0"/>
              <a:t>June 20, 2013</a:t>
            </a:r>
            <a:endParaRPr lang="en-US" dirty="0"/>
          </a:p>
        </p:txBody>
      </p:sp>
      <p:sp>
        <p:nvSpPr>
          <p:cNvPr id="5" name="Footer Placeholder 4"/>
          <p:cNvSpPr>
            <a:spLocks noGrp="1"/>
          </p:cNvSpPr>
          <p:nvPr>
            <p:ph type="ftr" sz="quarter" idx="11"/>
          </p:nvPr>
        </p:nvSpPr>
        <p:spPr/>
        <p:txBody>
          <a:bodyPr/>
          <a:lstStyle/>
          <a:p>
            <a:r>
              <a:rPr lang="en-US" smtClean="0"/>
              <a:t>State Assessment Meeting</a:t>
            </a:r>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2</a:t>
            </a:fld>
            <a:endParaRPr lang="en-US" dirty="0"/>
          </a:p>
        </p:txBody>
      </p:sp>
      <p:sp>
        <p:nvSpPr>
          <p:cNvPr id="7" name="Text Box 21"/>
          <p:cNvSpPr txBox="1">
            <a:spLocks noChangeArrowheads="1"/>
          </p:cNvSpPr>
          <p:nvPr/>
        </p:nvSpPr>
        <p:spPr bwMode="auto">
          <a:xfrm>
            <a:off x="515471" y="4141694"/>
            <a:ext cx="6477000" cy="1878106"/>
          </a:xfrm>
          <a:prstGeom prst="rect">
            <a:avLst/>
          </a:prstGeom>
          <a:noFill/>
          <a:ln w="9525">
            <a:noFill/>
            <a:miter lim="800000"/>
            <a:headEnd/>
            <a:tailEnd/>
          </a:ln>
        </p:spPr>
        <p:txBody>
          <a:bodyPr/>
          <a:lstStyle/>
          <a:p>
            <a:pPr algn="r"/>
            <a:endParaRPr lang="en-US" sz="900" dirty="0">
              <a:solidFill>
                <a:schemeClr val="tx1"/>
              </a:solidFill>
              <a:latin typeface="+mj-lt"/>
            </a:endParaRPr>
          </a:p>
          <a:p>
            <a:pPr algn="ctr"/>
            <a:r>
              <a:rPr lang="en-US" sz="2600" i="1" dirty="0" smtClean="0"/>
              <a:t>Academic Effectiveness &amp; Assessment</a:t>
            </a:r>
            <a:endParaRPr lang="en-US" sz="2600" b="0" i="1" dirty="0">
              <a:solidFill>
                <a:schemeClr val="tx1"/>
              </a:solidFill>
            </a:endParaRPr>
          </a:p>
          <a:p>
            <a:pPr algn="ctr"/>
            <a:r>
              <a:rPr lang="en-US" sz="2600" b="0" i="1" dirty="0" smtClean="0">
                <a:solidFill>
                  <a:schemeClr val="tx1"/>
                </a:solidFill>
              </a:rPr>
              <a:t>St. Petersburg College</a:t>
            </a:r>
          </a:p>
          <a:p>
            <a:pPr algn="ctr"/>
            <a:endParaRPr lang="en-US" sz="900" b="0" dirty="0">
              <a:solidFill>
                <a:schemeClr val="tx1"/>
              </a:solidFill>
              <a:latin typeface="Arial" pitchFamily="34" charset="0"/>
            </a:endParaRPr>
          </a:p>
        </p:txBody>
      </p:sp>
    </p:spTree>
    <p:extLst>
      <p:ext uri="{BB962C8B-B14F-4D97-AF65-F5344CB8AC3E}">
        <p14:creationId xmlns:p14="http://schemas.microsoft.com/office/powerpoint/2010/main" val="33032333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29" y="152400"/>
            <a:ext cx="8229600" cy="1143000"/>
          </a:xfrm>
        </p:spPr>
        <p:txBody>
          <a:bodyPr>
            <a:noAutofit/>
          </a:bodyPr>
          <a:lstStyle/>
          <a:p>
            <a:r>
              <a:rPr lang="en-US" sz="3600" dirty="0"/>
              <a:t>Assessment Implementation:</a:t>
            </a:r>
            <a:br>
              <a:rPr lang="en-US" sz="3600" dirty="0"/>
            </a:br>
            <a:r>
              <a:rPr lang="en-US" sz="3600" dirty="0"/>
              <a:t>ANGEL</a:t>
            </a:r>
          </a:p>
        </p:txBody>
      </p:sp>
      <p:sp>
        <p:nvSpPr>
          <p:cNvPr id="11" name="Slide Number Placeholder 10"/>
          <p:cNvSpPr>
            <a:spLocks noGrp="1"/>
          </p:cNvSpPr>
          <p:nvPr>
            <p:ph type="sldNum" sz="quarter" idx="12"/>
          </p:nvPr>
        </p:nvSpPr>
        <p:spPr/>
        <p:txBody>
          <a:bodyPr/>
          <a:lstStyle/>
          <a:p>
            <a:pPr>
              <a:defRPr/>
            </a:pPr>
            <a:fld id="{89E36F6C-558B-4AC8-9A42-3E4F67B4B2DE}" type="slidenum">
              <a:rPr lang="en-US" smtClean="0"/>
              <a:pPr>
                <a:defRPr/>
              </a:pPr>
              <a:t>20</a:t>
            </a:fld>
            <a:endParaRPr lang="en-US" dirty="0"/>
          </a:p>
        </p:txBody>
      </p:sp>
      <p:sp>
        <p:nvSpPr>
          <p:cNvPr id="13" name="Footer Placeholder 12"/>
          <p:cNvSpPr>
            <a:spLocks noGrp="1"/>
          </p:cNvSpPr>
          <p:nvPr>
            <p:ph type="ftr" sz="quarter" idx="11"/>
          </p:nvPr>
        </p:nvSpPr>
        <p:spPr/>
        <p:txBody>
          <a:bodyPr/>
          <a:lstStyle/>
          <a:p>
            <a:pPr>
              <a:defRPr/>
            </a:pPr>
            <a:r>
              <a:rPr lang="en-US" smtClean="0"/>
              <a:t>State Assessment Meeting</a:t>
            </a:r>
            <a:endParaRPr lang="en-US" dirty="0"/>
          </a:p>
        </p:txBody>
      </p:sp>
      <p:sp>
        <p:nvSpPr>
          <p:cNvPr id="3" name="Date Placeholder 2"/>
          <p:cNvSpPr>
            <a:spLocks noGrp="1"/>
          </p:cNvSpPr>
          <p:nvPr>
            <p:ph type="dt" sz="half" idx="10"/>
          </p:nvPr>
        </p:nvSpPr>
        <p:spPr/>
        <p:txBody>
          <a:bodyPr/>
          <a:lstStyle/>
          <a:p>
            <a:r>
              <a:rPr lang="en-US" smtClean="0"/>
              <a:t>June 20, 2013</a:t>
            </a:r>
            <a:endParaRPr lang="en-US" dirty="0"/>
          </a:p>
        </p:txBody>
      </p:sp>
      <p:pic>
        <p:nvPicPr>
          <p:cNvPr id="12" name="Picture 11"/>
          <p:cNvPicPr>
            <a:picLocks noGrp="1" noChangeAspect="1" noChangeArrowheads="1"/>
          </p:cNvPicPr>
          <p:nvPr/>
        </p:nvPicPr>
        <p:blipFill rotWithShape="1">
          <a:blip r:embed="rId3" cstate="print"/>
          <a:srcRect l="1938"/>
          <a:stretch/>
        </p:blipFill>
        <p:spPr bwMode="auto">
          <a:xfrm>
            <a:off x="304800" y="1600200"/>
            <a:ext cx="6625419" cy="4114800"/>
          </a:xfrm>
          <a:prstGeom prst="rect">
            <a:avLst/>
          </a:prstGeom>
          <a:noFill/>
          <a:ln w="9525">
            <a:noFill/>
            <a:miter lim="800000"/>
            <a:headEnd/>
            <a:tailEnd/>
          </a:ln>
          <a:effectLst/>
        </p:spPr>
      </p:pic>
    </p:spTree>
    <p:extLst>
      <p:ext uri="{BB962C8B-B14F-4D97-AF65-F5344CB8AC3E}">
        <p14:creationId xmlns:p14="http://schemas.microsoft.com/office/powerpoint/2010/main" val="4187250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Assessment Implementation</a:t>
            </a:r>
            <a:r>
              <a:rPr lang="en-US" sz="3200" dirty="0" smtClean="0"/>
              <a:t>:</a:t>
            </a:r>
            <a:br>
              <a:rPr lang="en-US" sz="3200" dirty="0" smtClean="0"/>
            </a:br>
            <a:r>
              <a:rPr lang="en-US" sz="3200" dirty="0" smtClean="0"/>
              <a:t>Frequently Asked Questions (FAQ)</a:t>
            </a:r>
            <a:endParaRPr lang="en-US" sz="3200" b="1" dirty="0"/>
          </a:p>
        </p:txBody>
      </p:sp>
      <p:sp>
        <p:nvSpPr>
          <p:cNvPr id="2" name="Slide Number Placeholder 1"/>
          <p:cNvSpPr>
            <a:spLocks noGrp="1"/>
          </p:cNvSpPr>
          <p:nvPr>
            <p:ph type="sldNum" sz="quarter" idx="12"/>
          </p:nvPr>
        </p:nvSpPr>
        <p:spPr/>
        <p:txBody>
          <a:bodyPr/>
          <a:lstStyle/>
          <a:p>
            <a:pPr>
              <a:defRPr/>
            </a:pPr>
            <a:fld id="{9F13AA2A-56D9-4A26-BCAC-BB5905E08266}" type="slidenum">
              <a:rPr lang="en-US" smtClean="0"/>
              <a:pPr>
                <a:defRPr/>
              </a:pPr>
              <a:t>21</a:t>
            </a:fld>
            <a:endParaRPr lang="en-US" dirty="0"/>
          </a:p>
        </p:txBody>
      </p:sp>
      <p:sp>
        <p:nvSpPr>
          <p:cNvPr id="5" name="Footer Placeholder 4"/>
          <p:cNvSpPr>
            <a:spLocks noGrp="1"/>
          </p:cNvSpPr>
          <p:nvPr>
            <p:ph type="ftr" sz="quarter" idx="11"/>
          </p:nvPr>
        </p:nvSpPr>
        <p:spPr/>
        <p:txBody>
          <a:bodyPr/>
          <a:lstStyle/>
          <a:p>
            <a:pPr>
              <a:defRPr/>
            </a:pPr>
            <a:r>
              <a:rPr lang="en-US" smtClean="0"/>
              <a:t>State Assessment Meeting</a:t>
            </a:r>
            <a:endParaRPr lang="en-US" dirty="0"/>
          </a:p>
        </p:txBody>
      </p:sp>
      <p:sp>
        <p:nvSpPr>
          <p:cNvPr id="3" name="Date Placeholder 2"/>
          <p:cNvSpPr>
            <a:spLocks noGrp="1"/>
          </p:cNvSpPr>
          <p:nvPr>
            <p:ph type="dt" sz="half" idx="10"/>
          </p:nvPr>
        </p:nvSpPr>
        <p:spPr/>
        <p:txBody>
          <a:bodyPr/>
          <a:lstStyle/>
          <a:p>
            <a:r>
              <a:rPr lang="en-US" smtClean="0"/>
              <a:t>June 20, 2013</a:t>
            </a:r>
            <a:endParaRPr lang="en-US" dirty="0"/>
          </a:p>
        </p:txBody>
      </p:sp>
      <p:sp>
        <p:nvSpPr>
          <p:cNvPr id="9" name="Content Placeholder 6"/>
          <p:cNvSpPr txBox="1">
            <a:spLocks/>
          </p:cNvSpPr>
          <p:nvPr/>
        </p:nvSpPr>
        <p:spPr>
          <a:xfrm>
            <a:off x="304800" y="1600200"/>
            <a:ext cx="8382000" cy="42672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8" indent="-1588">
              <a:spcBef>
                <a:spcPts val="0"/>
              </a:spcBef>
              <a:buFont typeface="Arial" pitchFamily="34" charset="0"/>
              <a:buNone/>
            </a:pPr>
            <a:r>
              <a:rPr lang="en-US" sz="1800" b="1" dirty="0" smtClean="0"/>
              <a:t>Frequently Asked Questions (FAQs)</a:t>
            </a:r>
          </a:p>
          <a:p>
            <a:pPr marL="1588" indent="-1588">
              <a:spcBef>
                <a:spcPts val="0"/>
              </a:spcBef>
              <a:buFont typeface="Arial" pitchFamily="34" charset="0"/>
              <a:buNone/>
            </a:pPr>
            <a:r>
              <a:rPr lang="en-US" sz="1800" b="1" dirty="0" smtClean="0"/>
              <a:t>General Education Outcomes Assessment </a:t>
            </a:r>
          </a:p>
          <a:p>
            <a:pPr marL="1588" indent="-1588">
              <a:spcBef>
                <a:spcPts val="0"/>
              </a:spcBef>
              <a:buFont typeface="Arial" pitchFamily="34" charset="0"/>
              <a:buNone/>
            </a:pPr>
            <a:endParaRPr lang="en-US" sz="1400" dirty="0" smtClean="0"/>
          </a:p>
          <a:p>
            <a:pPr marL="1588" indent="-1588">
              <a:spcBef>
                <a:spcPts val="0"/>
              </a:spcBef>
              <a:buFont typeface="Arial" pitchFamily="34" charset="0"/>
              <a:buNone/>
            </a:pPr>
            <a:r>
              <a:rPr lang="en-US" sz="1400" b="1" dirty="0" smtClean="0"/>
              <a:t>1. Why has this course been added to my ANGEL page? </a:t>
            </a:r>
            <a:endParaRPr lang="en-US" sz="1400" dirty="0" smtClean="0"/>
          </a:p>
          <a:p>
            <a:pPr marL="1588" indent="-1588">
              <a:spcBef>
                <a:spcPts val="0"/>
              </a:spcBef>
              <a:buFont typeface="Arial" pitchFamily="34" charset="0"/>
              <a:buNone/>
            </a:pPr>
            <a:r>
              <a:rPr lang="en-US" sz="1400" dirty="0" smtClean="0"/>
              <a:t>This course is listed on your ANGEL page because you have been selected to participate in the General Educational  Assessment due to your successful completion of 45 or more credit hours of combined SPC and transfer credits. </a:t>
            </a:r>
            <a:endParaRPr lang="en-US" sz="800" dirty="0" smtClean="0"/>
          </a:p>
          <a:p>
            <a:pPr marL="1588" indent="-1588">
              <a:spcBef>
                <a:spcPts val="0"/>
              </a:spcBef>
              <a:buNone/>
            </a:pPr>
            <a:r>
              <a:rPr lang="en-US" sz="800" b="1" dirty="0" smtClean="0"/>
              <a:t> </a:t>
            </a:r>
          </a:p>
          <a:p>
            <a:pPr marL="1588" indent="-1588">
              <a:spcBef>
                <a:spcPts val="0"/>
              </a:spcBef>
              <a:buNone/>
            </a:pPr>
            <a:endParaRPr lang="en-US" sz="800" dirty="0" smtClean="0"/>
          </a:p>
          <a:p>
            <a:pPr marL="1588" indent="-1588">
              <a:spcBef>
                <a:spcPts val="0"/>
              </a:spcBef>
              <a:buFont typeface="Arial" pitchFamily="34" charset="0"/>
              <a:buNone/>
            </a:pPr>
            <a:r>
              <a:rPr lang="en-US" sz="1400" b="1" dirty="0" smtClean="0"/>
              <a:t>2. What is the purpose of this assessment?</a:t>
            </a:r>
            <a:endParaRPr lang="en-US" sz="1400" dirty="0" smtClean="0"/>
          </a:p>
          <a:p>
            <a:pPr marL="1588" indent="-1588">
              <a:spcBef>
                <a:spcPts val="0"/>
              </a:spcBef>
              <a:buFont typeface="Arial" pitchFamily="34" charset="0"/>
              <a:buNone/>
            </a:pPr>
            <a:r>
              <a:rPr lang="en-US" sz="1400" dirty="0" smtClean="0"/>
              <a:t>The purpose of the General Education Assessment is to evaluate the quality of our general education curriculum. The aggregate results of this assessment will assist in improving our general education courses, as part of the College’s commitment to continuous improvement.  </a:t>
            </a:r>
            <a:endParaRPr lang="en-US" sz="800" dirty="0" smtClean="0"/>
          </a:p>
          <a:p>
            <a:pPr marL="1588" indent="-1588">
              <a:spcBef>
                <a:spcPts val="0"/>
              </a:spcBef>
              <a:buFont typeface="Arial" pitchFamily="34" charset="0"/>
              <a:buNone/>
            </a:pPr>
            <a:r>
              <a:rPr lang="en-US" sz="800" dirty="0" smtClean="0"/>
              <a:t> </a:t>
            </a:r>
          </a:p>
          <a:p>
            <a:pPr marL="1588" indent="-1588">
              <a:spcBef>
                <a:spcPts val="0"/>
              </a:spcBef>
              <a:buFont typeface="Arial" pitchFamily="34" charset="0"/>
              <a:buNone/>
            </a:pPr>
            <a:r>
              <a:rPr lang="en-US" sz="1400" dirty="0" smtClean="0"/>
              <a:t>The assessment also satisfies our obligation to the Southern Association of Colleges and Schools (SACS), our </a:t>
            </a:r>
          </a:p>
          <a:p>
            <a:pPr marL="1588" indent="-1588">
              <a:spcBef>
                <a:spcPts val="0"/>
              </a:spcBef>
              <a:buFont typeface="Arial" pitchFamily="34" charset="0"/>
              <a:buNone/>
            </a:pPr>
            <a:r>
              <a:rPr lang="en-US" sz="1400" dirty="0" smtClean="0"/>
              <a:t>accrediting entity which ensures the high quality of the degree you will receive upon graduation. </a:t>
            </a:r>
            <a:endParaRPr lang="en-US" sz="800" dirty="0" smtClean="0"/>
          </a:p>
          <a:p>
            <a:pPr marL="1588" indent="-1588">
              <a:spcBef>
                <a:spcPts val="0"/>
              </a:spcBef>
              <a:buFont typeface="Arial" pitchFamily="34" charset="0"/>
              <a:buNone/>
            </a:pPr>
            <a:r>
              <a:rPr lang="en-US" sz="800" dirty="0" smtClean="0"/>
              <a:t> </a:t>
            </a:r>
          </a:p>
          <a:p>
            <a:pPr marL="1588" indent="-1588">
              <a:spcBef>
                <a:spcPts val="0"/>
              </a:spcBef>
              <a:buFont typeface="Arial" pitchFamily="34" charset="0"/>
              <a:buNone/>
            </a:pPr>
            <a:endParaRPr lang="en-US" sz="800" dirty="0" smtClean="0"/>
          </a:p>
          <a:p>
            <a:pPr marL="1588" indent="-1588">
              <a:spcBef>
                <a:spcPts val="0"/>
              </a:spcBef>
              <a:buFont typeface="Arial" pitchFamily="34" charset="0"/>
              <a:buNone/>
            </a:pPr>
            <a:r>
              <a:rPr lang="en-US" sz="1400" b="1" dirty="0" smtClean="0"/>
              <a:t>3. Why do I have to take the assessment if a portion of my total credits are transfer credits?</a:t>
            </a:r>
            <a:endParaRPr lang="en-US" sz="1400" dirty="0" smtClean="0"/>
          </a:p>
          <a:p>
            <a:pPr marL="1588" indent="-1588">
              <a:spcBef>
                <a:spcPts val="0"/>
              </a:spcBef>
              <a:buFont typeface="Arial" pitchFamily="34" charset="0"/>
              <a:buNone/>
            </a:pPr>
            <a:r>
              <a:rPr lang="en-US" sz="1400" dirty="0" smtClean="0"/>
              <a:t>Students who have completed a total of 45 credits including SPC and transfer credits were selected.  Your results and those of other SPC students will assist us in improving the general education courses and ensuring that we meet the needs of our students.</a:t>
            </a:r>
          </a:p>
          <a:p>
            <a:pPr marL="1588" indent="-1588">
              <a:buFont typeface="Arial" pitchFamily="34" charset="0"/>
              <a:buNone/>
            </a:pPr>
            <a:endParaRPr lang="en-US" dirty="0"/>
          </a:p>
        </p:txBody>
      </p:sp>
    </p:spTree>
    <p:extLst>
      <p:ext uri="{BB962C8B-B14F-4D97-AF65-F5344CB8AC3E}">
        <p14:creationId xmlns:p14="http://schemas.microsoft.com/office/powerpoint/2010/main" val="2197040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Assessment Implementation</a:t>
            </a:r>
            <a:r>
              <a:rPr lang="en-US" sz="3200" dirty="0" smtClean="0"/>
              <a:t>:</a:t>
            </a:r>
            <a:br>
              <a:rPr lang="en-US" sz="3200" dirty="0" smtClean="0"/>
            </a:br>
            <a:r>
              <a:rPr lang="en-US" sz="3200" dirty="0" smtClean="0"/>
              <a:t>Frequently Asked Questions (FAQ)</a:t>
            </a:r>
            <a:endParaRPr lang="en-US" sz="3200" b="1" dirty="0"/>
          </a:p>
        </p:txBody>
      </p:sp>
      <p:sp>
        <p:nvSpPr>
          <p:cNvPr id="2" name="Slide Number Placeholder 1"/>
          <p:cNvSpPr>
            <a:spLocks noGrp="1"/>
          </p:cNvSpPr>
          <p:nvPr>
            <p:ph type="sldNum" sz="quarter" idx="12"/>
          </p:nvPr>
        </p:nvSpPr>
        <p:spPr/>
        <p:txBody>
          <a:bodyPr/>
          <a:lstStyle/>
          <a:p>
            <a:pPr>
              <a:defRPr/>
            </a:pPr>
            <a:fld id="{9F13AA2A-56D9-4A26-BCAC-BB5905E08266}" type="slidenum">
              <a:rPr lang="en-US" smtClean="0"/>
              <a:pPr>
                <a:defRPr/>
              </a:pPr>
              <a:t>22</a:t>
            </a:fld>
            <a:endParaRPr lang="en-US" dirty="0"/>
          </a:p>
        </p:txBody>
      </p:sp>
      <p:sp>
        <p:nvSpPr>
          <p:cNvPr id="5" name="Footer Placeholder 4"/>
          <p:cNvSpPr>
            <a:spLocks noGrp="1"/>
          </p:cNvSpPr>
          <p:nvPr>
            <p:ph type="ftr" sz="quarter" idx="11"/>
          </p:nvPr>
        </p:nvSpPr>
        <p:spPr/>
        <p:txBody>
          <a:bodyPr/>
          <a:lstStyle/>
          <a:p>
            <a:pPr>
              <a:defRPr/>
            </a:pPr>
            <a:r>
              <a:rPr lang="en-US" smtClean="0"/>
              <a:t>State Assessment Meeting</a:t>
            </a:r>
            <a:endParaRPr lang="en-US" dirty="0"/>
          </a:p>
        </p:txBody>
      </p:sp>
      <p:sp>
        <p:nvSpPr>
          <p:cNvPr id="3" name="Date Placeholder 2"/>
          <p:cNvSpPr>
            <a:spLocks noGrp="1"/>
          </p:cNvSpPr>
          <p:nvPr>
            <p:ph type="dt" sz="half" idx="10"/>
          </p:nvPr>
        </p:nvSpPr>
        <p:spPr/>
        <p:txBody>
          <a:bodyPr/>
          <a:lstStyle/>
          <a:p>
            <a:r>
              <a:rPr lang="en-US" smtClean="0"/>
              <a:t>June 20, 2013</a:t>
            </a:r>
            <a:endParaRPr lang="en-US" dirty="0"/>
          </a:p>
        </p:txBody>
      </p:sp>
      <p:sp>
        <p:nvSpPr>
          <p:cNvPr id="7" name="Content Placeholder 6"/>
          <p:cNvSpPr txBox="1">
            <a:spLocks/>
          </p:cNvSpPr>
          <p:nvPr/>
        </p:nvSpPr>
        <p:spPr>
          <a:xfrm>
            <a:off x="304800" y="1600200"/>
            <a:ext cx="8686800" cy="472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8" indent="-1588" algn="just">
              <a:spcBef>
                <a:spcPts val="0"/>
              </a:spcBef>
              <a:buFont typeface="Arial" pitchFamily="34" charset="0"/>
              <a:buNone/>
            </a:pPr>
            <a:r>
              <a:rPr lang="en-US" sz="1500" b="1" dirty="0" smtClean="0"/>
              <a:t>4. Why do I have to take the assessment if I am pursuing a degree in a specific discipline? </a:t>
            </a:r>
            <a:endParaRPr lang="en-US" sz="1500" dirty="0" smtClean="0"/>
          </a:p>
          <a:p>
            <a:pPr marL="1588" indent="-1588" algn="just">
              <a:spcBef>
                <a:spcPts val="0"/>
              </a:spcBef>
              <a:buFont typeface="Arial" pitchFamily="34" charset="0"/>
              <a:buNone/>
            </a:pPr>
            <a:r>
              <a:rPr lang="en-US" sz="1500" dirty="0" smtClean="0"/>
              <a:t>As per our agreement with our accreditation body, the Southern Association of Colleges and Schools, students across all disciplines are required to take a specified number of general education courses as part of their degree requirement.  As a result, all students, regardless of discipline, who have completed 45 credits were selected to participate in the General Educational Assessment. Your results and those of other SPC students will assist us in improving the general education courses and ensuring that we meet the needs of our students.</a:t>
            </a:r>
            <a:endParaRPr lang="en-US" sz="800" dirty="0" smtClean="0"/>
          </a:p>
          <a:p>
            <a:pPr marL="1588" indent="-1588" algn="just">
              <a:spcBef>
                <a:spcPts val="0"/>
              </a:spcBef>
              <a:buFont typeface="Arial" pitchFamily="34" charset="0"/>
              <a:buNone/>
            </a:pPr>
            <a:r>
              <a:rPr lang="en-US" sz="800" dirty="0" smtClean="0"/>
              <a:t> </a:t>
            </a:r>
          </a:p>
          <a:p>
            <a:pPr marL="1588" indent="-1588" algn="just">
              <a:spcBef>
                <a:spcPts val="0"/>
              </a:spcBef>
              <a:buFont typeface="Arial" pitchFamily="34" charset="0"/>
              <a:buNone/>
            </a:pPr>
            <a:r>
              <a:rPr lang="en-US" sz="1500" b="1" dirty="0" smtClean="0"/>
              <a:t>5. What is the deadline for completing this assessment?</a:t>
            </a:r>
            <a:endParaRPr lang="en-US" sz="1500" dirty="0" smtClean="0"/>
          </a:p>
          <a:p>
            <a:pPr marL="1588" indent="-1588" algn="just">
              <a:spcBef>
                <a:spcPts val="0"/>
              </a:spcBef>
              <a:buFont typeface="Arial" pitchFamily="34" charset="0"/>
              <a:buNone/>
            </a:pPr>
            <a:r>
              <a:rPr lang="en-US" sz="1500" dirty="0" smtClean="0"/>
              <a:t>The assessment will be available on your ANGEL course until one week before the end of the current term.</a:t>
            </a:r>
            <a:endParaRPr lang="en-US" sz="800" dirty="0" smtClean="0"/>
          </a:p>
          <a:p>
            <a:pPr marL="1588" indent="-1588" algn="just">
              <a:spcBef>
                <a:spcPts val="0"/>
              </a:spcBef>
              <a:buFont typeface="Arial" pitchFamily="34" charset="0"/>
              <a:buNone/>
            </a:pPr>
            <a:r>
              <a:rPr lang="en-US" sz="800" b="1" dirty="0" smtClean="0"/>
              <a:t> </a:t>
            </a:r>
            <a:endParaRPr lang="en-US" sz="800" dirty="0" smtClean="0"/>
          </a:p>
          <a:p>
            <a:pPr marL="1588" indent="-1588" algn="just">
              <a:spcBef>
                <a:spcPts val="0"/>
              </a:spcBef>
              <a:buFont typeface="Arial" pitchFamily="34" charset="0"/>
              <a:buNone/>
            </a:pPr>
            <a:r>
              <a:rPr lang="en-US" sz="1500" b="1" dirty="0" smtClean="0"/>
              <a:t>6. How long does it take to complete the assessment?</a:t>
            </a:r>
            <a:endParaRPr lang="en-US" sz="1500" dirty="0" smtClean="0"/>
          </a:p>
          <a:p>
            <a:pPr marL="1588" indent="-1588" algn="just">
              <a:spcBef>
                <a:spcPts val="0"/>
              </a:spcBef>
              <a:buFont typeface="Arial" pitchFamily="34" charset="0"/>
              <a:buNone/>
            </a:pPr>
            <a:r>
              <a:rPr lang="en-US" sz="1500" dirty="0" smtClean="0"/>
              <a:t>On average the assessment takes about 40 minutes to complete. You will be given a ninety-minute time limit.</a:t>
            </a:r>
            <a:endParaRPr lang="en-US" sz="800" dirty="0" smtClean="0"/>
          </a:p>
          <a:p>
            <a:pPr marL="1588" indent="-1588" algn="just">
              <a:spcBef>
                <a:spcPts val="0"/>
              </a:spcBef>
              <a:buFont typeface="Arial" pitchFamily="34" charset="0"/>
              <a:buNone/>
            </a:pPr>
            <a:r>
              <a:rPr lang="en-US" sz="800" b="1" dirty="0" smtClean="0"/>
              <a:t> </a:t>
            </a:r>
            <a:endParaRPr lang="en-US" sz="800" dirty="0" smtClean="0"/>
          </a:p>
          <a:p>
            <a:pPr marL="1588" indent="-1588" algn="just">
              <a:spcBef>
                <a:spcPts val="0"/>
              </a:spcBef>
              <a:buFont typeface="Arial" pitchFamily="34" charset="0"/>
              <a:buNone/>
            </a:pPr>
            <a:r>
              <a:rPr lang="en-US" sz="1500" b="1" dirty="0" smtClean="0"/>
              <a:t>7. May I use a calculator?</a:t>
            </a:r>
            <a:endParaRPr lang="en-US" sz="1500" dirty="0" smtClean="0"/>
          </a:p>
          <a:p>
            <a:pPr marL="1588" indent="-1588" algn="just">
              <a:spcBef>
                <a:spcPts val="0"/>
              </a:spcBef>
              <a:buFont typeface="Arial" pitchFamily="34" charset="0"/>
              <a:buNone/>
            </a:pPr>
            <a:r>
              <a:rPr lang="en-US" sz="1500" dirty="0" smtClean="0"/>
              <a:t>You may use a calculator, and we suggest that you have scratch paper available when taking the assessment.</a:t>
            </a:r>
            <a:endParaRPr lang="en-US" sz="800" dirty="0" smtClean="0"/>
          </a:p>
          <a:p>
            <a:pPr marL="1588" indent="-1588" algn="just">
              <a:spcBef>
                <a:spcPts val="0"/>
              </a:spcBef>
              <a:buFont typeface="Arial" pitchFamily="34" charset="0"/>
              <a:buNone/>
            </a:pPr>
            <a:r>
              <a:rPr lang="en-US" sz="800" dirty="0" smtClean="0"/>
              <a:t> </a:t>
            </a:r>
          </a:p>
          <a:p>
            <a:pPr marL="1588" indent="-1588" algn="just">
              <a:spcBef>
                <a:spcPts val="0"/>
              </a:spcBef>
              <a:buFont typeface="Arial" pitchFamily="34" charset="0"/>
              <a:buNone/>
            </a:pPr>
            <a:r>
              <a:rPr lang="en-US" sz="1500" b="1" dirty="0" smtClean="0"/>
              <a:t>8.  I opened the assessment but closed it without completing it.  May I complete the assessment at a later time?</a:t>
            </a:r>
            <a:endParaRPr lang="en-US" sz="1500" dirty="0" smtClean="0"/>
          </a:p>
          <a:p>
            <a:pPr marL="1588" indent="-1588" algn="just">
              <a:spcBef>
                <a:spcPts val="0"/>
              </a:spcBef>
              <a:buFont typeface="Arial" pitchFamily="34" charset="0"/>
              <a:buNone/>
            </a:pPr>
            <a:r>
              <a:rPr lang="en-US" sz="1500" dirty="0" smtClean="0"/>
              <a:t>Yes, you may access and complete the assessment at a later time as long as you do not select ‘Begin Assessment’.</a:t>
            </a:r>
            <a:r>
              <a:rPr lang="en-US" sz="1500" b="1" i="1" dirty="0" smtClean="0"/>
              <a:t> </a:t>
            </a:r>
            <a:r>
              <a:rPr lang="en-US" sz="1500" dirty="0" smtClean="0"/>
              <a:t>Once you select the option to begin the assessment you must complete and submit it within ninety minutes. </a:t>
            </a:r>
          </a:p>
          <a:p>
            <a:pPr algn="just">
              <a:buFont typeface="Arial" pitchFamily="34" charset="0"/>
              <a:buNone/>
            </a:pPr>
            <a:r>
              <a:rPr lang="en-US" sz="1500" dirty="0" smtClean="0"/>
              <a:t> </a:t>
            </a:r>
          </a:p>
          <a:p>
            <a:pPr>
              <a:buFont typeface="Arial" pitchFamily="34" charset="0"/>
              <a:buNone/>
            </a:pPr>
            <a:endParaRPr lang="en-US" sz="1500" dirty="0"/>
          </a:p>
        </p:txBody>
      </p:sp>
    </p:spTree>
    <p:extLst>
      <p:ext uri="{BB962C8B-B14F-4D97-AF65-F5344CB8AC3E}">
        <p14:creationId xmlns:p14="http://schemas.microsoft.com/office/powerpoint/2010/main" val="42802910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Assessment Implementation</a:t>
            </a:r>
            <a:r>
              <a:rPr lang="en-US" sz="3200" dirty="0" smtClean="0"/>
              <a:t>:</a:t>
            </a:r>
            <a:br>
              <a:rPr lang="en-US" sz="3200" dirty="0" smtClean="0"/>
            </a:br>
            <a:r>
              <a:rPr lang="en-US" sz="3200" dirty="0" smtClean="0"/>
              <a:t>Frequently Asked Questions (FAQ)</a:t>
            </a:r>
            <a:endParaRPr lang="en-US" sz="3200" b="1" dirty="0"/>
          </a:p>
        </p:txBody>
      </p:sp>
      <p:sp>
        <p:nvSpPr>
          <p:cNvPr id="2" name="Slide Number Placeholder 1"/>
          <p:cNvSpPr>
            <a:spLocks noGrp="1"/>
          </p:cNvSpPr>
          <p:nvPr>
            <p:ph type="sldNum" sz="quarter" idx="12"/>
          </p:nvPr>
        </p:nvSpPr>
        <p:spPr/>
        <p:txBody>
          <a:bodyPr/>
          <a:lstStyle/>
          <a:p>
            <a:pPr>
              <a:defRPr/>
            </a:pPr>
            <a:fld id="{9F13AA2A-56D9-4A26-BCAC-BB5905E08266}" type="slidenum">
              <a:rPr lang="en-US" smtClean="0"/>
              <a:pPr>
                <a:defRPr/>
              </a:pPr>
              <a:t>23</a:t>
            </a:fld>
            <a:endParaRPr lang="en-US" dirty="0"/>
          </a:p>
        </p:txBody>
      </p:sp>
      <p:sp>
        <p:nvSpPr>
          <p:cNvPr id="5" name="Footer Placeholder 4"/>
          <p:cNvSpPr>
            <a:spLocks noGrp="1"/>
          </p:cNvSpPr>
          <p:nvPr>
            <p:ph type="ftr" sz="quarter" idx="11"/>
          </p:nvPr>
        </p:nvSpPr>
        <p:spPr/>
        <p:txBody>
          <a:bodyPr/>
          <a:lstStyle/>
          <a:p>
            <a:pPr>
              <a:defRPr/>
            </a:pPr>
            <a:r>
              <a:rPr lang="en-US" smtClean="0"/>
              <a:t>State Assessment Meeting</a:t>
            </a:r>
            <a:endParaRPr lang="en-US" dirty="0"/>
          </a:p>
        </p:txBody>
      </p:sp>
      <p:sp>
        <p:nvSpPr>
          <p:cNvPr id="3" name="Date Placeholder 2"/>
          <p:cNvSpPr>
            <a:spLocks noGrp="1"/>
          </p:cNvSpPr>
          <p:nvPr>
            <p:ph type="dt" sz="half" idx="10"/>
          </p:nvPr>
        </p:nvSpPr>
        <p:spPr/>
        <p:txBody>
          <a:bodyPr/>
          <a:lstStyle/>
          <a:p>
            <a:r>
              <a:rPr lang="en-US" smtClean="0"/>
              <a:t>June 20, 2013</a:t>
            </a:r>
            <a:endParaRPr lang="en-US" dirty="0"/>
          </a:p>
        </p:txBody>
      </p:sp>
      <p:sp>
        <p:nvSpPr>
          <p:cNvPr id="7" name="Content Placeholder 6"/>
          <p:cNvSpPr txBox="1">
            <a:spLocks/>
          </p:cNvSpPr>
          <p:nvPr/>
        </p:nvSpPr>
        <p:spPr>
          <a:xfrm>
            <a:off x="304800" y="1600200"/>
            <a:ext cx="8686800" cy="472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8" indent="-1588">
              <a:spcBef>
                <a:spcPts val="0"/>
              </a:spcBef>
              <a:buNone/>
            </a:pPr>
            <a:r>
              <a:rPr lang="en-US" sz="1500" b="1" dirty="0"/>
              <a:t>9. How do I know if I passed the assessment?</a:t>
            </a:r>
            <a:endParaRPr lang="en-US" sz="1500" dirty="0"/>
          </a:p>
          <a:p>
            <a:pPr marL="1588" indent="-1588">
              <a:spcBef>
                <a:spcPts val="0"/>
              </a:spcBef>
              <a:buNone/>
            </a:pPr>
            <a:r>
              <a:rPr lang="en-US" sz="1500" dirty="0"/>
              <a:t>The score you receive on the assessment is a percentage of your correct responses, however there is no pass or fail associated with </a:t>
            </a:r>
            <a:r>
              <a:rPr lang="en-US" sz="1500" dirty="0" smtClean="0"/>
              <a:t>the </a:t>
            </a:r>
            <a:r>
              <a:rPr lang="en-US" sz="1500" dirty="0"/>
              <a:t>score.  The results of the assessment are only used to assist us in improving the general education courses.</a:t>
            </a:r>
            <a:endParaRPr lang="en-US" sz="800" dirty="0"/>
          </a:p>
          <a:p>
            <a:pPr marL="1588" indent="-1588">
              <a:spcBef>
                <a:spcPts val="0"/>
              </a:spcBef>
              <a:buNone/>
            </a:pPr>
            <a:r>
              <a:rPr lang="en-US" sz="800" dirty="0"/>
              <a:t> </a:t>
            </a:r>
          </a:p>
          <a:p>
            <a:pPr marL="1588" indent="-1588">
              <a:spcBef>
                <a:spcPts val="0"/>
              </a:spcBef>
              <a:buNone/>
            </a:pPr>
            <a:r>
              <a:rPr lang="en-US" sz="1500" b="1" dirty="0"/>
              <a:t>10. Why am I unable to listen to the audio file needed to answer the related item(s) in the assessment?    </a:t>
            </a:r>
            <a:endParaRPr lang="en-US" sz="1500" dirty="0"/>
          </a:p>
          <a:p>
            <a:pPr marL="1588" indent="-1588">
              <a:spcBef>
                <a:spcPts val="0"/>
              </a:spcBef>
              <a:buNone/>
            </a:pPr>
            <a:r>
              <a:rPr lang="en-US" sz="1500" dirty="0"/>
              <a:t>This issue may be the result of an older version of the Flash Player installed on your computer. Older Flash Player versions may </a:t>
            </a:r>
            <a:r>
              <a:rPr lang="en-US" sz="1500" dirty="0" smtClean="0"/>
              <a:t>have </a:t>
            </a:r>
            <a:r>
              <a:rPr lang="en-US" sz="1500" dirty="0"/>
              <a:t>a compatibility issue with the current version of ANGEL that we are using at the College. If you are taking the assessment and </a:t>
            </a:r>
            <a:r>
              <a:rPr lang="en-US" sz="1500" dirty="0" smtClean="0"/>
              <a:t>have </a:t>
            </a:r>
            <a:r>
              <a:rPr lang="en-US" sz="1500" dirty="0"/>
              <a:t>the issue, you may ignore that item(s) on the assessment. </a:t>
            </a:r>
            <a:endParaRPr lang="en-US" sz="800" dirty="0"/>
          </a:p>
          <a:p>
            <a:pPr marL="1588" indent="-1588">
              <a:spcBef>
                <a:spcPts val="0"/>
              </a:spcBef>
              <a:buNone/>
            </a:pPr>
            <a:r>
              <a:rPr lang="en-US" sz="800" dirty="0"/>
              <a:t> </a:t>
            </a:r>
          </a:p>
          <a:p>
            <a:pPr marL="1588" indent="-1588">
              <a:spcBef>
                <a:spcPts val="0"/>
              </a:spcBef>
              <a:buNone/>
            </a:pPr>
            <a:r>
              <a:rPr lang="en-US" sz="1500" b="1" dirty="0"/>
              <a:t>11. How should I respond to the ‘Security Warning’ message: ‘Do you want to view only the webpage content that was </a:t>
            </a:r>
            <a:r>
              <a:rPr lang="en-US" sz="1500" b="1" dirty="0" smtClean="0"/>
              <a:t>delivered </a:t>
            </a:r>
            <a:r>
              <a:rPr lang="en-US" sz="1500" b="1" dirty="0"/>
              <a:t>securely?</a:t>
            </a:r>
            <a:r>
              <a:rPr lang="en-US" sz="1500" dirty="0"/>
              <a:t>'</a:t>
            </a:r>
          </a:p>
          <a:p>
            <a:pPr marL="1588" indent="-1588">
              <a:spcBef>
                <a:spcPts val="0"/>
              </a:spcBef>
              <a:buNone/>
            </a:pPr>
            <a:r>
              <a:rPr lang="en-US" sz="1500" dirty="0"/>
              <a:t>The correct response to the Security Warning message is to select 'NO'.</a:t>
            </a:r>
            <a:endParaRPr lang="en-US" sz="800" dirty="0"/>
          </a:p>
          <a:p>
            <a:pPr marL="1588" indent="-1588">
              <a:spcBef>
                <a:spcPts val="0"/>
              </a:spcBef>
              <a:buNone/>
            </a:pPr>
            <a:r>
              <a:rPr lang="en-US" sz="800" dirty="0"/>
              <a:t> </a:t>
            </a:r>
          </a:p>
          <a:p>
            <a:pPr marL="1588" indent="-1588">
              <a:spcBef>
                <a:spcPts val="0"/>
              </a:spcBef>
              <a:buNone/>
            </a:pPr>
            <a:r>
              <a:rPr lang="en-US" sz="1500" b="1" dirty="0"/>
              <a:t>12. Will the results of this assessment affect my grades?</a:t>
            </a:r>
            <a:endParaRPr lang="en-US" sz="1500" dirty="0"/>
          </a:p>
          <a:p>
            <a:pPr marL="1588" indent="-1588">
              <a:spcBef>
                <a:spcPts val="0"/>
              </a:spcBef>
              <a:buNone/>
            </a:pPr>
            <a:r>
              <a:rPr lang="en-US" sz="1500" dirty="0"/>
              <a:t>The results of this assessment will remain confidential, and will not affect your course grades or overall grade point average. Your </a:t>
            </a:r>
            <a:r>
              <a:rPr lang="en-US" sz="1500" dirty="0" smtClean="0"/>
              <a:t>results </a:t>
            </a:r>
            <a:r>
              <a:rPr lang="en-US" sz="1500" dirty="0"/>
              <a:t>will be combined with those of other SPC students to assist us in improving the general education curriculum.</a:t>
            </a:r>
            <a:endParaRPr lang="en-US" sz="800" dirty="0"/>
          </a:p>
          <a:p>
            <a:pPr marL="1588" indent="-1588">
              <a:spcBef>
                <a:spcPts val="0"/>
              </a:spcBef>
              <a:buNone/>
            </a:pPr>
            <a:r>
              <a:rPr lang="en-US" sz="800" dirty="0"/>
              <a:t> </a:t>
            </a:r>
          </a:p>
          <a:p>
            <a:pPr marL="1588" indent="-1588">
              <a:spcBef>
                <a:spcPts val="0"/>
              </a:spcBef>
              <a:buNone/>
            </a:pPr>
            <a:r>
              <a:rPr lang="en-US" sz="1500" b="1" dirty="0"/>
              <a:t>13. Who should I contact with additional questions?</a:t>
            </a:r>
            <a:endParaRPr lang="en-US" sz="1500" dirty="0"/>
          </a:p>
          <a:p>
            <a:pPr marL="1588" indent="-1588">
              <a:spcBef>
                <a:spcPts val="0"/>
              </a:spcBef>
              <a:buNone/>
            </a:pPr>
            <a:r>
              <a:rPr lang="en-US" sz="1500" dirty="0"/>
              <a:t>If you have any additional questions regarding this assessment, please contact the department of Academic Effectiveness and </a:t>
            </a:r>
            <a:r>
              <a:rPr lang="en-US" sz="1500" dirty="0" smtClean="0"/>
              <a:t>Assessment </a:t>
            </a:r>
            <a:r>
              <a:rPr lang="en-US" sz="1500" dirty="0"/>
              <a:t>at 727.341.3177, or </a:t>
            </a:r>
            <a:r>
              <a:rPr lang="en-US" sz="1500" dirty="0" smtClean="0">
                <a:hlinkClick r:id="rId3"/>
              </a:rPr>
              <a:t>Sanchez.Angelica@spcollege.edu</a:t>
            </a:r>
            <a:r>
              <a:rPr lang="en-US" sz="1500" dirty="0" smtClean="0"/>
              <a:t>.</a:t>
            </a:r>
            <a:endParaRPr lang="en-US" sz="1500" dirty="0"/>
          </a:p>
          <a:p>
            <a:pPr algn="just">
              <a:spcBef>
                <a:spcPts val="0"/>
              </a:spcBef>
              <a:buFont typeface="Arial" pitchFamily="34" charset="0"/>
              <a:buNone/>
            </a:pPr>
            <a:r>
              <a:rPr lang="en-US" sz="1500" dirty="0" smtClean="0"/>
              <a:t> </a:t>
            </a:r>
          </a:p>
          <a:p>
            <a:pPr>
              <a:spcBef>
                <a:spcPts val="0"/>
              </a:spcBef>
              <a:buFont typeface="Arial" pitchFamily="34" charset="0"/>
              <a:buNone/>
            </a:pPr>
            <a:endParaRPr lang="en-US" sz="1500" dirty="0"/>
          </a:p>
        </p:txBody>
      </p:sp>
    </p:spTree>
    <p:extLst>
      <p:ext uri="{BB962C8B-B14F-4D97-AF65-F5344CB8AC3E}">
        <p14:creationId xmlns:p14="http://schemas.microsoft.com/office/powerpoint/2010/main" val="40040660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304800"/>
            <a:ext cx="8229600" cy="914400"/>
          </a:xfrm>
        </p:spPr>
        <p:txBody>
          <a:bodyPr>
            <a:normAutofit fontScale="90000"/>
          </a:bodyPr>
          <a:lstStyle/>
          <a:p>
            <a:r>
              <a:rPr lang="en-US" sz="4000" dirty="0"/>
              <a:t>Assessment Implementation:</a:t>
            </a:r>
            <a:br>
              <a:rPr lang="en-US" sz="4000" dirty="0"/>
            </a:br>
            <a:r>
              <a:rPr lang="en-US" sz="4000" i="1" dirty="0"/>
              <a:t>Is </a:t>
            </a:r>
            <a:r>
              <a:rPr lang="en-US" sz="4000" i="1" dirty="0" smtClean="0"/>
              <a:t>this assessment required?</a:t>
            </a:r>
            <a:endParaRPr lang="en-US" sz="4000" b="1" i="1" dirty="0"/>
          </a:p>
        </p:txBody>
      </p:sp>
      <p:sp>
        <p:nvSpPr>
          <p:cNvPr id="2" name="Slide Number Placeholder 1"/>
          <p:cNvSpPr>
            <a:spLocks noGrp="1"/>
          </p:cNvSpPr>
          <p:nvPr>
            <p:ph type="sldNum" sz="quarter" idx="12"/>
          </p:nvPr>
        </p:nvSpPr>
        <p:spPr/>
        <p:txBody>
          <a:bodyPr/>
          <a:lstStyle/>
          <a:p>
            <a:pPr>
              <a:defRPr/>
            </a:pPr>
            <a:fld id="{9F13AA2A-56D9-4A26-BCAC-BB5905E08266}" type="slidenum">
              <a:rPr lang="en-US" smtClean="0"/>
              <a:pPr>
                <a:defRPr/>
              </a:pPr>
              <a:t>24</a:t>
            </a:fld>
            <a:endParaRPr lang="en-US" dirty="0"/>
          </a:p>
        </p:txBody>
      </p:sp>
      <p:sp>
        <p:nvSpPr>
          <p:cNvPr id="5" name="Footer Placeholder 4"/>
          <p:cNvSpPr>
            <a:spLocks noGrp="1"/>
          </p:cNvSpPr>
          <p:nvPr>
            <p:ph type="ftr" sz="quarter" idx="11"/>
          </p:nvPr>
        </p:nvSpPr>
        <p:spPr/>
        <p:txBody>
          <a:bodyPr/>
          <a:lstStyle/>
          <a:p>
            <a:pPr>
              <a:defRPr/>
            </a:pPr>
            <a:r>
              <a:rPr lang="en-US" smtClean="0"/>
              <a:t>State Assessment Meeting</a:t>
            </a:r>
            <a:endParaRPr lang="en-US" dirty="0"/>
          </a:p>
        </p:txBody>
      </p:sp>
      <p:sp>
        <p:nvSpPr>
          <p:cNvPr id="3" name="Date Placeholder 2"/>
          <p:cNvSpPr>
            <a:spLocks noGrp="1"/>
          </p:cNvSpPr>
          <p:nvPr>
            <p:ph type="dt" sz="half" idx="10"/>
          </p:nvPr>
        </p:nvSpPr>
        <p:spPr/>
        <p:txBody>
          <a:bodyPr/>
          <a:lstStyle/>
          <a:p>
            <a:r>
              <a:rPr lang="en-US" smtClean="0"/>
              <a:t>June 20, 2013</a:t>
            </a:r>
            <a:endParaRPr lang="en-US" dirty="0"/>
          </a:p>
        </p:txBody>
      </p:sp>
      <p:sp>
        <p:nvSpPr>
          <p:cNvPr id="7" name="Content Placeholder 6"/>
          <p:cNvSpPr txBox="1">
            <a:spLocks/>
          </p:cNvSpPr>
          <p:nvPr/>
        </p:nvSpPr>
        <p:spPr>
          <a:xfrm>
            <a:off x="304800" y="1676400"/>
            <a:ext cx="8686800" cy="472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n-US" sz="2000" dirty="0"/>
              <a:t>The purpose of the General Education Assessment is to evaluate the quality of our </a:t>
            </a:r>
            <a:r>
              <a:rPr lang="en-US" sz="2000" dirty="0" smtClean="0"/>
              <a:t>general education </a:t>
            </a:r>
            <a:r>
              <a:rPr lang="en-US" sz="2000" dirty="0"/>
              <a:t>curriculum.  The results of this assessment will assist in improving our </a:t>
            </a:r>
            <a:r>
              <a:rPr lang="en-US" sz="2000" dirty="0" smtClean="0"/>
              <a:t>general education </a:t>
            </a:r>
            <a:r>
              <a:rPr lang="en-US" sz="2000" dirty="0"/>
              <a:t>courses, as part of the Colleges’ commitment to continuous improvement.</a:t>
            </a:r>
            <a:endParaRPr lang="en-US" sz="1000" dirty="0"/>
          </a:p>
          <a:p>
            <a:pPr marL="0" indent="0">
              <a:lnSpc>
                <a:spcPct val="80000"/>
              </a:lnSpc>
              <a:buNone/>
            </a:pPr>
            <a:endParaRPr lang="en-US" sz="1000" dirty="0"/>
          </a:p>
          <a:p>
            <a:pPr marL="0" indent="0">
              <a:lnSpc>
                <a:spcPct val="80000"/>
              </a:lnSpc>
              <a:buNone/>
            </a:pPr>
            <a:r>
              <a:rPr lang="en-US" sz="2000" dirty="0"/>
              <a:t>In addition to using the aggregate assessment results for quality improvement proposes, </a:t>
            </a:r>
            <a:r>
              <a:rPr lang="en-US" sz="2000" dirty="0" smtClean="0"/>
              <a:t>the assessment </a:t>
            </a:r>
            <a:r>
              <a:rPr lang="en-US" sz="2000" dirty="0"/>
              <a:t>also satisfies our obligation to the Southern Association of Colleges </a:t>
            </a:r>
            <a:r>
              <a:rPr lang="en-US" sz="2000" dirty="0" smtClean="0"/>
              <a:t>and Schools </a:t>
            </a:r>
            <a:r>
              <a:rPr lang="en-US" sz="2000" dirty="0"/>
              <a:t>(SACS). This is extremely important for the institution and for our students. </a:t>
            </a:r>
            <a:r>
              <a:rPr lang="en-US" sz="2000" dirty="0" smtClean="0"/>
              <a:t>For without </a:t>
            </a:r>
            <a:r>
              <a:rPr lang="en-US" sz="2000" dirty="0"/>
              <a:t>accreditation, the diploma that you will receive when you graduate would not be </a:t>
            </a:r>
            <a:r>
              <a:rPr lang="en-US" sz="2000" dirty="0" smtClean="0"/>
              <a:t>as meaningful </a:t>
            </a:r>
            <a:r>
              <a:rPr lang="en-US" sz="2000" dirty="0"/>
              <a:t>for future pursuits.</a:t>
            </a:r>
            <a:endParaRPr lang="en-US" sz="1000" dirty="0"/>
          </a:p>
          <a:p>
            <a:pPr marL="0" indent="0">
              <a:lnSpc>
                <a:spcPct val="80000"/>
              </a:lnSpc>
              <a:buNone/>
            </a:pPr>
            <a:endParaRPr lang="en-US" sz="1000" dirty="0"/>
          </a:p>
          <a:p>
            <a:pPr marL="0" indent="0">
              <a:lnSpc>
                <a:spcPct val="80000"/>
              </a:lnSpc>
              <a:buNone/>
            </a:pPr>
            <a:r>
              <a:rPr lang="en-US" sz="2000" dirty="0"/>
              <a:t>The results of this assessment will remain confidential, and will not affect your course </a:t>
            </a:r>
            <a:r>
              <a:rPr lang="en-US" sz="2000" dirty="0" smtClean="0"/>
              <a:t>grades or </a:t>
            </a:r>
            <a:r>
              <a:rPr lang="en-US" sz="2000" dirty="0"/>
              <a:t>overall grade point average. Your results will be combined with those of other </a:t>
            </a:r>
            <a:r>
              <a:rPr lang="en-US" sz="2000" dirty="0" smtClean="0"/>
              <a:t>SPC students </a:t>
            </a:r>
            <a:r>
              <a:rPr lang="en-US" sz="2000" dirty="0"/>
              <a:t>to assist us in improving the general education curriculum. </a:t>
            </a:r>
            <a:endParaRPr lang="en-US" sz="1000" dirty="0"/>
          </a:p>
          <a:p>
            <a:pPr marL="0" indent="0">
              <a:lnSpc>
                <a:spcPct val="80000"/>
              </a:lnSpc>
              <a:buNone/>
            </a:pPr>
            <a:endParaRPr lang="en-US" sz="1000" dirty="0"/>
          </a:p>
          <a:p>
            <a:pPr marL="0" indent="0">
              <a:lnSpc>
                <a:spcPct val="80000"/>
              </a:lnSpc>
              <a:buNone/>
            </a:pPr>
            <a:r>
              <a:rPr lang="en-US" sz="2000" dirty="0"/>
              <a:t>Although completion of this assessment is not a graduation requirement, it is of </a:t>
            </a:r>
            <a:r>
              <a:rPr lang="en-US" sz="2000" dirty="0" smtClean="0"/>
              <a:t>great importance </a:t>
            </a:r>
            <a:r>
              <a:rPr lang="en-US" sz="2000" dirty="0"/>
              <a:t>to SPC and to our students. </a:t>
            </a:r>
          </a:p>
          <a:p>
            <a:pPr marL="1588" indent="-1588">
              <a:spcBef>
                <a:spcPts val="0"/>
              </a:spcBef>
              <a:buNone/>
            </a:pPr>
            <a:r>
              <a:rPr lang="en-US" sz="1800" dirty="0" smtClean="0"/>
              <a:t> </a:t>
            </a:r>
          </a:p>
          <a:p>
            <a:pPr>
              <a:spcBef>
                <a:spcPts val="0"/>
              </a:spcBef>
              <a:buFont typeface="Arial" pitchFamily="34" charset="0"/>
              <a:buNone/>
            </a:pPr>
            <a:endParaRPr lang="en-US" sz="1500" dirty="0"/>
          </a:p>
        </p:txBody>
      </p:sp>
    </p:spTree>
    <p:extLst>
      <p:ext uri="{BB962C8B-B14F-4D97-AF65-F5344CB8AC3E}">
        <p14:creationId xmlns:p14="http://schemas.microsoft.com/office/powerpoint/2010/main" val="8686651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524000"/>
            <a:ext cx="8991600" cy="4191000"/>
          </a:xfrm>
        </p:spPr>
        <p:txBody>
          <a:bodyPr>
            <a:noAutofit/>
          </a:bodyPr>
          <a:lstStyle/>
          <a:p>
            <a:pPr lvl="0">
              <a:buFont typeface="Wingdings" pitchFamily="2" charset="2"/>
              <a:buChar char="§"/>
            </a:pPr>
            <a:r>
              <a:rPr lang="en-US" sz="2400" dirty="0" smtClean="0"/>
              <a:t>Piloted </a:t>
            </a:r>
            <a:r>
              <a:rPr lang="en-US" sz="2400" dirty="0"/>
              <a:t>in Spring and Summer 2010 using a single </a:t>
            </a:r>
            <a:r>
              <a:rPr lang="en-US" sz="2400" dirty="0" smtClean="0"/>
              <a:t>form (#1)</a:t>
            </a:r>
            <a:endParaRPr lang="en-US" sz="2400" dirty="0"/>
          </a:p>
          <a:p>
            <a:pPr>
              <a:buFont typeface="Wingdings" pitchFamily="2" charset="2"/>
              <a:buChar char="§"/>
            </a:pPr>
            <a:r>
              <a:rPr lang="en-US" sz="2400" dirty="0"/>
              <a:t>Fall 2010 pilot included three different </a:t>
            </a:r>
            <a:r>
              <a:rPr lang="en-US" sz="2400" dirty="0" smtClean="0"/>
              <a:t>forms (#1-3)</a:t>
            </a:r>
          </a:p>
          <a:p>
            <a:pPr>
              <a:buFont typeface="Wingdings" pitchFamily="2" charset="2"/>
              <a:buChar char="§"/>
            </a:pPr>
            <a:r>
              <a:rPr lang="en-US" sz="2400" dirty="0" smtClean="0"/>
              <a:t>Same </a:t>
            </a:r>
            <a:r>
              <a:rPr lang="en-US" sz="2400" dirty="0"/>
              <a:t>three </a:t>
            </a:r>
            <a:r>
              <a:rPr lang="en-US" sz="2400" dirty="0" smtClean="0"/>
              <a:t>forms administered Spring and Summer 2011</a:t>
            </a:r>
          </a:p>
          <a:p>
            <a:pPr>
              <a:buFont typeface="Wingdings" pitchFamily="2" charset="2"/>
              <a:buChar char="§"/>
            </a:pPr>
            <a:r>
              <a:rPr lang="en-US" sz="2400" dirty="0" smtClean="0"/>
              <a:t>Fall 2011, Spring 2012 administered the </a:t>
            </a:r>
            <a:r>
              <a:rPr lang="en-US" sz="2400" dirty="0"/>
              <a:t>fourth </a:t>
            </a:r>
            <a:r>
              <a:rPr lang="en-US" sz="2400" dirty="0" smtClean="0"/>
              <a:t>form (#2-4), ETS </a:t>
            </a:r>
          </a:p>
          <a:p>
            <a:pPr>
              <a:buFont typeface="Wingdings" pitchFamily="2" charset="2"/>
              <a:buChar char="§"/>
            </a:pPr>
            <a:r>
              <a:rPr lang="en-US" sz="2400" dirty="0" smtClean="0"/>
              <a:t>Summer and Fall 2012 included  same forms</a:t>
            </a:r>
          </a:p>
          <a:p>
            <a:pPr marL="342900" lvl="1" indent="-342900">
              <a:buFont typeface="Wingdings" pitchFamily="2" charset="2"/>
              <a:buChar char="§"/>
            </a:pPr>
            <a:r>
              <a:rPr lang="en-US" sz="2400" dirty="0" smtClean="0"/>
              <a:t>Developed </a:t>
            </a:r>
            <a:r>
              <a:rPr lang="en-US" sz="2400" dirty="0"/>
              <a:t>and </a:t>
            </a:r>
            <a:r>
              <a:rPr lang="en-US" sz="2400" dirty="0" smtClean="0"/>
              <a:t>will be piloting </a:t>
            </a:r>
            <a:r>
              <a:rPr lang="en-US" sz="2400" dirty="0"/>
              <a:t>form 5 </a:t>
            </a:r>
            <a:r>
              <a:rPr lang="en-US" sz="2400" dirty="0" smtClean="0"/>
              <a:t>in </a:t>
            </a:r>
            <a:r>
              <a:rPr lang="en-US" sz="2400" dirty="0"/>
              <a:t>S</a:t>
            </a:r>
            <a:r>
              <a:rPr lang="en-US" sz="2400" dirty="0" smtClean="0"/>
              <a:t>pring 2013 (#2-5)</a:t>
            </a:r>
            <a:endParaRPr lang="en-US" sz="2400" u="sng" dirty="0" smtClean="0"/>
          </a:p>
          <a:p>
            <a:pPr marL="342900" lvl="1" indent="-342900">
              <a:buFont typeface="Wingdings" pitchFamily="2" charset="2"/>
              <a:buChar char="§"/>
            </a:pPr>
            <a:r>
              <a:rPr lang="en-US" sz="2400" dirty="0" smtClean="0"/>
              <a:t>Will continue to administer assessment each semester</a:t>
            </a:r>
          </a:p>
          <a:p>
            <a:pPr marL="342900" lvl="1" indent="-342900">
              <a:buFont typeface="Wingdings" pitchFamily="2" charset="2"/>
              <a:buChar char="§"/>
            </a:pPr>
            <a:r>
              <a:rPr lang="en-US" sz="2400" dirty="0" smtClean="0"/>
              <a:t>Scores </a:t>
            </a:r>
            <a:r>
              <a:rPr lang="en-US" sz="2400" dirty="0"/>
              <a:t>are transferred from ANGEL to PeopleSoft (student information system)</a:t>
            </a:r>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25</a:t>
            </a:fld>
            <a:endParaRPr lang="en-US" dirty="0"/>
          </a:p>
        </p:txBody>
      </p:sp>
      <p:sp>
        <p:nvSpPr>
          <p:cNvPr id="6" name="Title 5"/>
          <p:cNvSpPr>
            <a:spLocks noGrp="1"/>
          </p:cNvSpPr>
          <p:nvPr>
            <p:ph type="title"/>
          </p:nvPr>
        </p:nvSpPr>
        <p:spPr>
          <a:xfrm>
            <a:off x="0" y="152400"/>
            <a:ext cx="8229600" cy="1143000"/>
          </a:xfrm>
        </p:spPr>
        <p:txBody>
          <a:bodyPr>
            <a:noAutofit/>
          </a:bodyPr>
          <a:lstStyle/>
          <a:p>
            <a:r>
              <a:rPr lang="en-US" sz="3600" dirty="0" smtClean="0"/>
              <a:t>Assessment Implementation:</a:t>
            </a:r>
            <a:br>
              <a:rPr lang="en-US" sz="3600" dirty="0" smtClean="0"/>
            </a:br>
            <a:r>
              <a:rPr lang="en-US" sz="3600" dirty="0" smtClean="0"/>
              <a:t>Spring 2010 – Spring 2013</a:t>
            </a:r>
            <a:endParaRPr lang="en-US" sz="3600" dirty="0"/>
          </a:p>
        </p:txBody>
      </p:sp>
    </p:spTree>
    <p:extLst>
      <p:ext uri="{BB962C8B-B14F-4D97-AF65-F5344CB8AC3E}">
        <p14:creationId xmlns:p14="http://schemas.microsoft.com/office/powerpoint/2010/main" val="26191739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304800"/>
            <a:ext cx="8229600" cy="914400"/>
          </a:xfrm>
        </p:spPr>
        <p:txBody>
          <a:bodyPr>
            <a:normAutofit fontScale="90000"/>
          </a:bodyPr>
          <a:lstStyle/>
          <a:p>
            <a:r>
              <a:rPr lang="en-US" sz="4000" dirty="0"/>
              <a:t>Assessment Implementation:</a:t>
            </a:r>
            <a:br>
              <a:rPr lang="en-US" sz="4000" dirty="0"/>
            </a:br>
            <a:r>
              <a:rPr lang="en-US" sz="4000" dirty="0"/>
              <a:t>Student Contacts </a:t>
            </a:r>
            <a:r>
              <a:rPr lang="en-US" sz="4000" dirty="0" smtClean="0"/>
              <a:t>&amp; </a:t>
            </a:r>
            <a:r>
              <a:rPr lang="en-US" sz="4000" dirty="0"/>
              <a:t>Response Rates</a:t>
            </a:r>
            <a:endParaRPr lang="en-US" sz="4000" b="1" i="1" dirty="0"/>
          </a:p>
        </p:txBody>
      </p:sp>
      <p:sp>
        <p:nvSpPr>
          <p:cNvPr id="2" name="Slide Number Placeholder 1"/>
          <p:cNvSpPr>
            <a:spLocks noGrp="1"/>
          </p:cNvSpPr>
          <p:nvPr>
            <p:ph type="sldNum" sz="quarter" idx="12"/>
          </p:nvPr>
        </p:nvSpPr>
        <p:spPr/>
        <p:txBody>
          <a:bodyPr/>
          <a:lstStyle/>
          <a:p>
            <a:pPr>
              <a:defRPr/>
            </a:pPr>
            <a:fld id="{9F13AA2A-56D9-4A26-BCAC-BB5905E08266}" type="slidenum">
              <a:rPr lang="en-US" smtClean="0"/>
              <a:pPr>
                <a:defRPr/>
              </a:pPr>
              <a:t>26</a:t>
            </a:fld>
            <a:endParaRPr lang="en-US" dirty="0"/>
          </a:p>
        </p:txBody>
      </p:sp>
      <p:sp>
        <p:nvSpPr>
          <p:cNvPr id="5" name="Footer Placeholder 4"/>
          <p:cNvSpPr>
            <a:spLocks noGrp="1"/>
          </p:cNvSpPr>
          <p:nvPr>
            <p:ph type="ftr" sz="quarter" idx="11"/>
          </p:nvPr>
        </p:nvSpPr>
        <p:spPr/>
        <p:txBody>
          <a:bodyPr/>
          <a:lstStyle/>
          <a:p>
            <a:pPr>
              <a:defRPr/>
            </a:pPr>
            <a:r>
              <a:rPr lang="en-US" smtClean="0"/>
              <a:t>State Assessment Meeting</a:t>
            </a:r>
            <a:endParaRPr lang="en-US" dirty="0"/>
          </a:p>
        </p:txBody>
      </p:sp>
      <p:sp>
        <p:nvSpPr>
          <p:cNvPr id="3" name="Date Placeholder 2"/>
          <p:cNvSpPr>
            <a:spLocks noGrp="1"/>
          </p:cNvSpPr>
          <p:nvPr>
            <p:ph type="dt" sz="half" idx="10"/>
          </p:nvPr>
        </p:nvSpPr>
        <p:spPr/>
        <p:txBody>
          <a:bodyPr/>
          <a:lstStyle/>
          <a:p>
            <a:r>
              <a:rPr lang="en-US" smtClean="0"/>
              <a:t>June 20, 2013</a:t>
            </a:r>
            <a:endParaRPr lang="en-US" dirty="0"/>
          </a:p>
        </p:txBody>
      </p:sp>
      <p:sp>
        <p:nvSpPr>
          <p:cNvPr id="8" name="Content Placeholder 1"/>
          <p:cNvSpPr txBox="1">
            <a:spLocks/>
          </p:cNvSpPr>
          <p:nvPr/>
        </p:nvSpPr>
        <p:spPr>
          <a:xfrm>
            <a:off x="0" y="1447800"/>
            <a:ext cx="9067800" cy="22098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2600" b="1" dirty="0" smtClean="0"/>
              <a:t>Multiple Student Contacts</a:t>
            </a:r>
          </a:p>
          <a:p>
            <a:pPr lvl="1">
              <a:buFont typeface="Wingdings" pitchFamily="2" charset="2"/>
              <a:buChar char="§"/>
            </a:pPr>
            <a:r>
              <a:rPr lang="en-US" sz="2400" dirty="0" smtClean="0"/>
              <a:t>Personal student reminders to non-respondents throughout term</a:t>
            </a:r>
          </a:p>
          <a:p>
            <a:pPr lvl="1">
              <a:buFont typeface="Wingdings" pitchFamily="2" charset="2"/>
              <a:buChar char="§"/>
            </a:pPr>
            <a:r>
              <a:rPr lang="en-US" sz="2400" dirty="0" smtClean="0"/>
              <a:t>One student reminder via paper mail</a:t>
            </a:r>
          </a:p>
          <a:p>
            <a:pPr lvl="1">
              <a:buFont typeface="Wingdings" pitchFamily="2" charset="2"/>
              <a:buChar char="§"/>
            </a:pPr>
            <a:r>
              <a:rPr lang="en-US" sz="2400" dirty="0" smtClean="0"/>
              <a:t>Scripts used to respond promptly to student inquiries</a:t>
            </a:r>
          </a:p>
          <a:p>
            <a:pPr marL="457200" lvl="1" indent="0">
              <a:buNone/>
            </a:pPr>
            <a:endParaRPr lang="en-US" sz="900" dirty="0" smtClean="0"/>
          </a:p>
          <a:p>
            <a:pPr marL="0" lvl="1" indent="0">
              <a:buNone/>
            </a:pPr>
            <a:r>
              <a:rPr lang="en-US" sz="2600" b="1" dirty="0" smtClean="0"/>
              <a:t>Spring 2012 Response Rates per student contact</a:t>
            </a:r>
            <a:endParaRPr lang="en-US" sz="2600" b="1" dirty="0"/>
          </a:p>
        </p:txBody>
      </p:sp>
      <p:graphicFrame>
        <p:nvGraphicFramePr>
          <p:cNvPr id="6" name="Table 5"/>
          <p:cNvGraphicFramePr>
            <a:graphicFrameLocks noGrp="1"/>
          </p:cNvGraphicFramePr>
          <p:nvPr>
            <p:extLst>
              <p:ext uri="{D42A27DB-BD31-4B8C-83A1-F6EECF244321}">
                <p14:modId xmlns:p14="http://schemas.microsoft.com/office/powerpoint/2010/main" val="1001344095"/>
              </p:ext>
            </p:extLst>
          </p:nvPr>
        </p:nvGraphicFramePr>
        <p:xfrm>
          <a:off x="609600" y="3505200"/>
          <a:ext cx="7696199" cy="2819395"/>
        </p:xfrm>
        <a:graphic>
          <a:graphicData uri="http://schemas.openxmlformats.org/drawingml/2006/table">
            <a:tbl>
              <a:tblPr>
                <a:tableStyleId>{5C22544A-7EE6-4342-B048-85BDC9FD1C3A}</a:tableStyleId>
              </a:tblPr>
              <a:tblGrid>
                <a:gridCol w="1525411"/>
                <a:gridCol w="1127478"/>
                <a:gridCol w="1127478"/>
                <a:gridCol w="1127478"/>
                <a:gridCol w="1492954"/>
                <a:gridCol w="1295400"/>
              </a:tblGrid>
              <a:tr h="591598">
                <a:tc>
                  <a:txBody>
                    <a:bodyPr/>
                    <a:lstStyle/>
                    <a:p>
                      <a:pPr algn="ctr" fontAlgn="b"/>
                      <a:r>
                        <a:rPr lang="en-US" sz="1400" b="1" u="none" strike="noStrike" dirty="0">
                          <a:effectLst/>
                        </a:rPr>
                        <a:t>Spring 2012</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u="none" strike="noStrike" dirty="0">
                          <a:effectLst/>
                        </a:rPr>
                        <a:t>Date</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u="none" strike="noStrike" dirty="0">
                          <a:effectLst/>
                        </a:rPr>
                        <a:t>Number Sent</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u="none" strike="noStrike" dirty="0">
                          <a:effectLst/>
                        </a:rPr>
                        <a:t>Number Submitted</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u="none" strike="noStrike" dirty="0">
                          <a:effectLst/>
                        </a:rPr>
                        <a:t>% </a:t>
                      </a:r>
                      <a:r>
                        <a:rPr lang="en-US" sz="1400" b="1" u="none" strike="noStrike" dirty="0" smtClean="0">
                          <a:effectLst/>
                        </a:rPr>
                        <a:t>Received</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u="none" strike="noStrike" dirty="0">
                          <a:effectLst/>
                        </a:rPr>
                        <a:t>% Submitted Overall</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261921">
                <a:tc>
                  <a:txBody>
                    <a:bodyPr/>
                    <a:lstStyle/>
                    <a:p>
                      <a:pPr algn="l" fontAlgn="b"/>
                      <a:r>
                        <a:rPr lang="en-US" sz="1400" u="none" strike="noStrike" dirty="0">
                          <a:effectLst/>
                        </a:rPr>
                        <a:t>1st E-mail merge</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2/2/2012</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2218</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73</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3.4%</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3.3%</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21">
                <a:tc>
                  <a:txBody>
                    <a:bodyPr/>
                    <a:lstStyle/>
                    <a:p>
                      <a:pPr algn="l" fontAlgn="b"/>
                      <a:r>
                        <a:rPr lang="en-US" sz="1400" u="none" strike="noStrike" dirty="0">
                          <a:effectLst/>
                        </a:rPr>
                        <a:t>2nd E-mail</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2/13/2012</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2155</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35</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1.7%</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1.6%</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21">
                <a:tc>
                  <a:txBody>
                    <a:bodyPr/>
                    <a:lstStyle/>
                    <a:p>
                      <a:pPr algn="l" fontAlgn="b"/>
                      <a:r>
                        <a:rPr lang="en-US" sz="1400" u="none" strike="noStrike" dirty="0">
                          <a:effectLst/>
                        </a:rPr>
                        <a:t>3rd E-mail</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2/28/2012</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2108</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45</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2.2%</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2.0%</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21">
                <a:tc>
                  <a:txBody>
                    <a:bodyPr/>
                    <a:lstStyle/>
                    <a:p>
                      <a:pPr algn="l" fontAlgn="b"/>
                      <a:r>
                        <a:rPr lang="en-US" sz="1400" u="none" strike="noStrike" dirty="0">
                          <a:effectLst/>
                        </a:rPr>
                        <a:t>1st Mailing</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3/20/2012</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1535</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35</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2.3%</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1.6%</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21">
                <a:tc>
                  <a:txBody>
                    <a:bodyPr/>
                    <a:lstStyle/>
                    <a:p>
                      <a:pPr algn="l" fontAlgn="b"/>
                      <a:r>
                        <a:rPr lang="en-US" sz="1400" u="none" strike="noStrike" dirty="0">
                          <a:effectLst/>
                        </a:rPr>
                        <a:t>4th E-mail</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4/1/2012</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1499</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134</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9.3%</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6.0%</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921">
                <a:tc>
                  <a:txBody>
                    <a:bodyPr/>
                    <a:lstStyle/>
                    <a:p>
                      <a:pPr algn="l" fontAlgn="b"/>
                      <a:r>
                        <a:rPr lang="en-US" sz="1400" u="none" strike="noStrike" dirty="0">
                          <a:effectLst/>
                        </a:rPr>
                        <a:t>5th E-mail</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4/20/2012</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1367</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54</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4.1%</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2.4%</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7877">
                <a:tc>
                  <a:txBody>
                    <a:bodyPr/>
                    <a:lstStyle/>
                    <a:p>
                      <a:pPr algn="l" fontAlgn="b"/>
                      <a:r>
                        <a:rPr lang="en-US" sz="1400" u="none" strike="noStrike" dirty="0">
                          <a:effectLst/>
                        </a:rPr>
                        <a:t>Totals</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u="none" strike="noStrike">
                          <a:effectLst/>
                        </a:rPr>
                        <a:t> </a:t>
                      </a:r>
                      <a:endParaRPr lang="en-US" sz="1400" b="1"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10882</a:t>
                      </a:r>
                      <a:endParaRPr lang="en-US" sz="1400" b="1"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376</a:t>
                      </a:r>
                      <a:endParaRPr lang="en-US" sz="1400" b="1"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17.0%</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8394">
                <a:tc>
                  <a:txBody>
                    <a:bodyPr/>
                    <a:lstStyle/>
                    <a:p>
                      <a:pPr algn="l" fontAlgn="b"/>
                      <a:r>
                        <a:rPr lang="en-US" sz="1400" u="none" strike="noStrike" dirty="0">
                          <a:effectLst/>
                        </a:rPr>
                        <a:t>Total Students</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2218</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l" fontAlgn="b"/>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bl>
          </a:graphicData>
        </a:graphic>
      </p:graphicFrame>
    </p:spTree>
    <p:extLst>
      <p:ext uri="{BB962C8B-B14F-4D97-AF65-F5344CB8AC3E}">
        <p14:creationId xmlns:p14="http://schemas.microsoft.com/office/powerpoint/2010/main" val="34945916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27</a:t>
            </a:fld>
            <a:endParaRPr lang="en-US" dirty="0"/>
          </a:p>
        </p:txBody>
      </p:sp>
      <p:sp>
        <p:nvSpPr>
          <p:cNvPr id="6" name="Title 5"/>
          <p:cNvSpPr>
            <a:spLocks noGrp="1"/>
          </p:cNvSpPr>
          <p:nvPr>
            <p:ph type="title"/>
          </p:nvPr>
        </p:nvSpPr>
        <p:spPr>
          <a:xfrm>
            <a:off x="0" y="152400"/>
            <a:ext cx="8229600" cy="1143000"/>
          </a:xfrm>
        </p:spPr>
        <p:txBody>
          <a:bodyPr>
            <a:noAutofit/>
          </a:bodyPr>
          <a:lstStyle/>
          <a:p>
            <a:r>
              <a:rPr lang="en-US" sz="3600" dirty="0" smtClean="0"/>
              <a:t>Assessment Implementation:</a:t>
            </a:r>
            <a:br>
              <a:rPr lang="en-US" sz="3600" dirty="0" smtClean="0"/>
            </a:br>
            <a:r>
              <a:rPr lang="en-US" sz="3600" dirty="0"/>
              <a:t>Response Rates by Term</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29074633"/>
              </p:ext>
            </p:extLst>
          </p:nvPr>
        </p:nvGraphicFramePr>
        <p:xfrm>
          <a:off x="685800" y="1981200"/>
          <a:ext cx="6934200" cy="2666999"/>
        </p:xfrm>
        <a:graphic>
          <a:graphicData uri="http://schemas.openxmlformats.org/drawingml/2006/table">
            <a:tbl>
              <a:tblPr>
                <a:tableStyleId>{5C22544A-7EE6-4342-B048-85BDC9FD1C3A}</a:tableStyleId>
              </a:tblPr>
              <a:tblGrid>
                <a:gridCol w="1347537"/>
                <a:gridCol w="1426143"/>
                <a:gridCol w="1386840"/>
                <a:gridCol w="1386840"/>
                <a:gridCol w="1386840"/>
              </a:tblGrid>
              <a:tr h="552911">
                <a:tc>
                  <a:txBody>
                    <a:bodyPr/>
                    <a:lstStyle/>
                    <a:p>
                      <a:pPr algn="ctr" fontAlgn="b"/>
                      <a:r>
                        <a:rPr lang="en-US" sz="1400" b="1" i="0" u="none" strike="noStrike" dirty="0" smtClean="0">
                          <a:effectLst/>
                          <a:latin typeface="+mj-lt"/>
                        </a:rPr>
                        <a:t>Term</a:t>
                      </a:r>
                      <a:endParaRPr lang="en-US" sz="1400" b="1" i="0" u="none" strike="noStrike" dirty="0">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u="none" strike="noStrike" dirty="0">
                          <a:effectLst/>
                        </a:rPr>
                        <a:t>Total Students</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u="none" strike="noStrike" dirty="0">
                          <a:effectLst/>
                        </a:rPr>
                        <a:t>Number Sent</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u="none" strike="noStrike" dirty="0">
                          <a:effectLst/>
                        </a:rPr>
                        <a:t>Number Submitted</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1" u="none" strike="noStrike" dirty="0">
                          <a:effectLst/>
                        </a:rPr>
                        <a:t>% Submitted Overall</a:t>
                      </a:r>
                      <a:endParaRPr lang="en-US" sz="1400" b="1"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528522">
                <a:tc>
                  <a:txBody>
                    <a:bodyPr/>
                    <a:lstStyle/>
                    <a:p>
                      <a:pPr algn="l" fontAlgn="b"/>
                      <a:r>
                        <a:rPr lang="en-US" sz="1400" u="none" strike="noStrike">
                          <a:effectLst/>
                        </a:rPr>
                        <a:t>Spring 2011</a:t>
                      </a:r>
                      <a:endParaRPr lang="en-US" sz="1400" b="1"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2171</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11893</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483</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22%</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8522">
                <a:tc>
                  <a:txBody>
                    <a:bodyPr/>
                    <a:lstStyle/>
                    <a:p>
                      <a:pPr algn="l" fontAlgn="b"/>
                      <a:r>
                        <a:rPr lang="en-US" sz="1400" u="none" strike="noStrike">
                          <a:effectLst/>
                        </a:rPr>
                        <a:t>Summer 2011</a:t>
                      </a:r>
                      <a:endParaRPr lang="en-US" sz="1400" b="1"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1361</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4907</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285</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21%</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8522">
                <a:tc>
                  <a:txBody>
                    <a:bodyPr/>
                    <a:lstStyle/>
                    <a:p>
                      <a:pPr algn="l" fontAlgn="b"/>
                      <a:r>
                        <a:rPr lang="en-US" sz="1400" u="none" strike="noStrike">
                          <a:effectLst/>
                        </a:rPr>
                        <a:t>Fall  2011</a:t>
                      </a:r>
                      <a:endParaRPr lang="en-US" sz="1400" b="1"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1941</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9247</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324</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17%</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8522">
                <a:tc>
                  <a:txBody>
                    <a:bodyPr/>
                    <a:lstStyle/>
                    <a:p>
                      <a:pPr algn="l" fontAlgn="b"/>
                      <a:r>
                        <a:rPr lang="en-US" sz="1400" u="none" strike="noStrike">
                          <a:effectLst/>
                        </a:rPr>
                        <a:t>Spring 2012</a:t>
                      </a:r>
                      <a:endParaRPr lang="en-US" sz="1400" b="1"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2218</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10882</a:t>
                      </a:r>
                      <a:endParaRPr lang="en-US" sz="1400" b="0" i="0" u="none" strike="noStrike">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376</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17%</a:t>
                      </a:r>
                      <a:endParaRPr lang="en-US" sz="1400" b="0" i="0" u="none" strike="noStrike" dirty="0">
                        <a:effectLst/>
                        <a:latin typeface="Time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826959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28</a:t>
            </a:fld>
            <a:endParaRPr lang="en-US" dirty="0"/>
          </a:p>
        </p:txBody>
      </p:sp>
      <p:sp>
        <p:nvSpPr>
          <p:cNvPr id="6" name="Title 5"/>
          <p:cNvSpPr>
            <a:spLocks noGrp="1"/>
          </p:cNvSpPr>
          <p:nvPr>
            <p:ph type="title"/>
          </p:nvPr>
        </p:nvSpPr>
        <p:spPr>
          <a:xfrm>
            <a:off x="0" y="152400"/>
            <a:ext cx="8229600" cy="1143000"/>
          </a:xfrm>
        </p:spPr>
        <p:txBody>
          <a:bodyPr>
            <a:noAutofit/>
          </a:bodyPr>
          <a:lstStyle/>
          <a:p>
            <a:r>
              <a:rPr lang="en-US" sz="3600" dirty="0" smtClean="0"/>
              <a:t>Assessment Results:</a:t>
            </a:r>
            <a:br>
              <a:rPr lang="en-US" sz="3600" dirty="0" smtClean="0"/>
            </a:br>
            <a:r>
              <a:rPr lang="en-US" sz="3600" dirty="0" smtClean="0"/>
              <a:t>Spring 2012</a:t>
            </a:r>
            <a:endParaRPr lang="en-US" sz="3600" dirty="0"/>
          </a:p>
        </p:txBody>
      </p:sp>
      <p:pic>
        <p:nvPicPr>
          <p:cNvPr id="14" name="Picture 13"/>
          <p:cNvPicPr/>
          <p:nvPr/>
        </p:nvPicPr>
        <p:blipFill rotWithShape="1">
          <a:blip r:embed="rId3"/>
          <a:srcRect l="11672" t="49359" r="53866" b="37821"/>
          <a:stretch/>
        </p:blipFill>
        <p:spPr bwMode="auto">
          <a:xfrm>
            <a:off x="228600" y="1752600"/>
            <a:ext cx="7391400" cy="1676400"/>
          </a:xfrm>
          <a:prstGeom prst="rect">
            <a:avLst/>
          </a:prstGeom>
          <a:ln>
            <a:solidFill>
              <a:schemeClr val="tx1"/>
            </a:solidFill>
          </a:ln>
          <a:extLst>
            <a:ext uri="{53640926-AAD7-44D8-BBD7-CCE9431645EC}">
              <a14:shadowObscured xmlns:a14="http://schemas.microsoft.com/office/drawing/2010/main"/>
            </a:ext>
          </a:extLst>
        </p:spPr>
      </p:pic>
      <p:pic>
        <p:nvPicPr>
          <p:cNvPr id="16" name="Picture 15"/>
          <p:cNvPicPr/>
          <p:nvPr/>
        </p:nvPicPr>
        <p:blipFill rotWithShape="1">
          <a:blip r:embed="rId4"/>
          <a:srcRect l="54808" t="64793" r="20353" b="22781"/>
          <a:stretch/>
        </p:blipFill>
        <p:spPr bwMode="auto">
          <a:xfrm>
            <a:off x="763587" y="3671047"/>
            <a:ext cx="6169025" cy="182880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45066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29</a:t>
            </a:fld>
            <a:endParaRPr lang="en-US" dirty="0"/>
          </a:p>
        </p:txBody>
      </p:sp>
      <p:sp>
        <p:nvSpPr>
          <p:cNvPr id="6" name="Title 5"/>
          <p:cNvSpPr>
            <a:spLocks noGrp="1"/>
          </p:cNvSpPr>
          <p:nvPr>
            <p:ph type="title"/>
          </p:nvPr>
        </p:nvSpPr>
        <p:spPr>
          <a:xfrm>
            <a:off x="0" y="152400"/>
            <a:ext cx="8229600" cy="1143000"/>
          </a:xfrm>
        </p:spPr>
        <p:txBody>
          <a:bodyPr>
            <a:noAutofit/>
          </a:bodyPr>
          <a:lstStyle/>
          <a:p>
            <a:r>
              <a:rPr lang="en-US" sz="3600" dirty="0" smtClean="0"/>
              <a:t>Assessment </a:t>
            </a:r>
            <a:r>
              <a:rPr lang="en-US" sz="3600" dirty="0"/>
              <a:t>Results:</a:t>
            </a:r>
            <a:br>
              <a:rPr lang="en-US" sz="3600" dirty="0"/>
            </a:br>
            <a:r>
              <a:rPr lang="en-US" sz="3600" dirty="0"/>
              <a:t>Spring 2012</a:t>
            </a:r>
          </a:p>
        </p:txBody>
      </p:sp>
      <p:pic>
        <p:nvPicPr>
          <p:cNvPr id="14" name="Picture 13"/>
          <p:cNvPicPr/>
          <p:nvPr/>
        </p:nvPicPr>
        <p:blipFill rotWithShape="1">
          <a:blip r:embed="rId3"/>
          <a:srcRect l="11672" t="72276" r="53866" b="11539"/>
          <a:stretch/>
        </p:blipFill>
        <p:spPr bwMode="auto">
          <a:xfrm>
            <a:off x="192741" y="1407458"/>
            <a:ext cx="6149339" cy="1523999"/>
          </a:xfrm>
          <a:prstGeom prst="rect">
            <a:avLst/>
          </a:prstGeom>
          <a:ln>
            <a:solidFill>
              <a:schemeClr val="tx1"/>
            </a:solidFill>
          </a:ln>
          <a:extLst>
            <a:ext uri="{53640926-AAD7-44D8-BBD7-CCE9431645EC}">
              <a14:shadowObscured xmlns:a14="http://schemas.microsoft.com/office/drawing/2010/main"/>
            </a:ext>
          </a:extLst>
        </p:spPr>
      </p:pic>
      <p:pic>
        <p:nvPicPr>
          <p:cNvPr id="15" name="Picture 14"/>
          <p:cNvPicPr/>
          <p:nvPr/>
        </p:nvPicPr>
        <p:blipFill rotWithShape="1">
          <a:blip r:embed="rId3"/>
          <a:srcRect l="54958" t="23799" r="10898" b="59988"/>
          <a:stretch/>
        </p:blipFill>
        <p:spPr bwMode="auto">
          <a:xfrm>
            <a:off x="1555376" y="3110753"/>
            <a:ext cx="6739255" cy="1488143"/>
          </a:xfrm>
          <a:prstGeom prst="rect">
            <a:avLst/>
          </a:prstGeom>
          <a:ln>
            <a:solidFill>
              <a:schemeClr val="tx1"/>
            </a:solidFill>
          </a:ln>
          <a:extLst>
            <a:ext uri="{53640926-AAD7-44D8-BBD7-CCE9431645EC}">
              <a14:shadowObscured xmlns:a14="http://schemas.microsoft.com/office/drawing/2010/main"/>
            </a:ext>
          </a:extLst>
        </p:spPr>
      </p:pic>
      <p:pic>
        <p:nvPicPr>
          <p:cNvPr id="16" name="Picture 15"/>
          <p:cNvPicPr/>
          <p:nvPr/>
        </p:nvPicPr>
        <p:blipFill rotWithShape="1">
          <a:blip r:embed="rId3"/>
          <a:srcRect l="54958" t="42990" r="10898" b="41293"/>
          <a:stretch/>
        </p:blipFill>
        <p:spPr bwMode="auto">
          <a:xfrm>
            <a:off x="304800" y="4800600"/>
            <a:ext cx="6096000" cy="151447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98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 Petersburg </a:t>
            </a:r>
            <a:r>
              <a:rPr lang="en-US" dirty="0" smtClean="0"/>
              <a:t>College Quick Facts</a:t>
            </a:r>
            <a:endParaRPr lang="en-US" dirty="0"/>
          </a:p>
        </p:txBody>
      </p:sp>
      <p:sp>
        <p:nvSpPr>
          <p:cNvPr id="3" name="Content Placeholder 2"/>
          <p:cNvSpPr>
            <a:spLocks noGrp="1"/>
          </p:cNvSpPr>
          <p:nvPr>
            <p:ph idx="1"/>
          </p:nvPr>
        </p:nvSpPr>
        <p:spPr>
          <a:xfrm>
            <a:off x="457200" y="1676400"/>
            <a:ext cx="8229600" cy="4648200"/>
          </a:xfrm>
        </p:spPr>
        <p:txBody>
          <a:bodyPr>
            <a:normAutofit lnSpcReduction="10000"/>
          </a:bodyPr>
          <a:lstStyle/>
          <a:p>
            <a:pPr>
              <a:lnSpc>
                <a:spcPct val="90000"/>
              </a:lnSpc>
              <a:spcBef>
                <a:spcPct val="2000"/>
              </a:spcBef>
              <a:buFont typeface="Wingdings" pitchFamily="2" charset="2"/>
              <a:buChar char="§"/>
            </a:pPr>
            <a:r>
              <a:rPr lang="en-US" sz="2600" dirty="0"/>
              <a:t>SPC, established in 1927, is the oldest </a:t>
            </a:r>
            <a:r>
              <a:rPr lang="en-US" sz="2600" dirty="0" smtClean="0"/>
              <a:t>2-year </a:t>
            </a:r>
            <a:r>
              <a:rPr lang="en-US" sz="2600" dirty="0"/>
              <a:t>college in Florida</a:t>
            </a:r>
          </a:p>
          <a:p>
            <a:pPr>
              <a:lnSpc>
                <a:spcPct val="90000"/>
              </a:lnSpc>
              <a:spcBef>
                <a:spcPct val="2000"/>
              </a:spcBef>
              <a:buFont typeface="Wingdings" pitchFamily="2" charset="2"/>
              <a:buChar char="§"/>
            </a:pPr>
            <a:endParaRPr lang="en-US" sz="2600" dirty="0" smtClean="0"/>
          </a:p>
          <a:p>
            <a:pPr>
              <a:lnSpc>
                <a:spcPct val="90000"/>
              </a:lnSpc>
              <a:spcBef>
                <a:spcPct val="2000"/>
              </a:spcBef>
              <a:buFont typeface="Wingdings" pitchFamily="2" charset="2"/>
              <a:buChar char="§"/>
            </a:pPr>
            <a:r>
              <a:rPr lang="en-US" sz="2600" dirty="0" smtClean="0"/>
              <a:t>First FCS college to </a:t>
            </a:r>
            <a:r>
              <a:rPr lang="en-US" sz="2600" dirty="0"/>
              <a:t>offer </a:t>
            </a:r>
            <a:r>
              <a:rPr lang="en-US" sz="2600" dirty="0" smtClean="0"/>
              <a:t>baccalaureate degrees </a:t>
            </a:r>
            <a:r>
              <a:rPr lang="en-US" sz="2600" dirty="0"/>
              <a:t>(2002</a:t>
            </a:r>
            <a:r>
              <a:rPr lang="en-US" sz="2600" dirty="0" smtClean="0"/>
              <a:t>); 1,168 (2011-12) </a:t>
            </a:r>
            <a:endParaRPr lang="en-US" sz="2600" dirty="0"/>
          </a:p>
          <a:p>
            <a:pPr>
              <a:lnSpc>
                <a:spcPct val="90000"/>
              </a:lnSpc>
              <a:spcBef>
                <a:spcPct val="2000"/>
              </a:spcBef>
              <a:buFont typeface="Wingdings" pitchFamily="2" charset="2"/>
              <a:buChar char="§"/>
            </a:pPr>
            <a:endParaRPr lang="en-US" sz="2600" dirty="0" smtClean="0"/>
          </a:p>
          <a:p>
            <a:pPr>
              <a:lnSpc>
                <a:spcPct val="90000"/>
              </a:lnSpc>
              <a:spcBef>
                <a:spcPct val="2000"/>
              </a:spcBef>
              <a:buFont typeface="Wingdings" pitchFamily="2" charset="2"/>
              <a:buChar char="§"/>
            </a:pPr>
            <a:r>
              <a:rPr lang="en-US" sz="2600" dirty="0" smtClean="0"/>
              <a:t>9 </a:t>
            </a:r>
            <a:r>
              <a:rPr lang="en-US" sz="2600" dirty="0"/>
              <a:t>Campuses throughout Pinellas County</a:t>
            </a:r>
          </a:p>
          <a:p>
            <a:pPr>
              <a:lnSpc>
                <a:spcPct val="90000"/>
              </a:lnSpc>
              <a:spcBef>
                <a:spcPct val="2000"/>
              </a:spcBef>
              <a:buFont typeface="Wingdings" pitchFamily="2" charset="2"/>
              <a:buChar char="§"/>
            </a:pPr>
            <a:endParaRPr lang="en-US" sz="2600" dirty="0" smtClean="0"/>
          </a:p>
          <a:p>
            <a:pPr>
              <a:lnSpc>
                <a:spcPct val="90000"/>
              </a:lnSpc>
              <a:spcBef>
                <a:spcPct val="2000"/>
              </a:spcBef>
              <a:buFont typeface="Wingdings" pitchFamily="2" charset="2"/>
              <a:buChar char="§"/>
            </a:pPr>
            <a:r>
              <a:rPr lang="en-US" sz="2600" dirty="0" smtClean="0"/>
              <a:t>2012-13 </a:t>
            </a:r>
            <a:r>
              <a:rPr lang="en-US" sz="2600" dirty="0"/>
              <a:t>FTE: </a:t>
            </a:r>
            <a:r>
              <a:rPr lang="en-US" sz="2600" dirty="0" smtClean="0"/>
              <a:t>21,546</a:t>
            </a:r>
          </a:p>
          <a:p>
            <a:pPr>
              <a:lnSpc>
                <a:spcPct val="90000"/>
              </a:lnSpc>
              <a:spcBef>
                <a:spcPct val="2000"/>
              </a:spcBef>
              <a:buFont typeface="Wingdings" pitchFamily="2" charset="2"/>
              <a:buChar char="§"/>
            </a:pPr>
            <a:endParaRPr lang="en-US" sz="2600" dirty="0" smtClean="0"/>
          </a:p>
          <a:p>
            <a:pPr>
              <a:lnSpc>
                <a:spcPct val="90000"/>
              </a:lnSpc>
              <a:spcBef>
                <a:spcPct val="2000"/>
              </a:spcBef>
              <a:buFont typeface="Wingdings" pitchFamily="2" charset="2"/>
              <a:buChar char="§"/>
            </a:pPr>
            <a:r>
              <a:rPr lang="en-US" sz="2600" dirty="0" smtClean="0"/>
              <a:t>2012-13 Graduates: 6,149</a:t>
            </a:r>
          </a:p>
          <a:p>
            <a:pPr>
              <a:lnSpc>
                <a:spcPct val="90000"/>
              </a:lnSpc>
              <a:spcBef>
                <a:spcPct val="2000"/>
              </a:spcBef>
              <a:buFont typeface="Wingdings" pitchFamily="2" charset="2"/>
              <a:buChar char="§"/>
            </a:pPr>
            <a:endParaRPr lang="en-US" sz="2600" dirty="0" smtClean="0"/>
          </a:p>
          <a:p>
            <a:pPr>
              <a:lnSpc>
                <a:spcPct val="90000"/>
              </a:lnSpc>
              <a:spcBef>
                <a:spcPct val="2000"/>
              </a:spcBef>
              <a:buFont typeface="Wingdings" pitchFamily="2" charset="2"/>
              <a:buChar char="§"/>
            </a:pPr>
            <a:r>
              <a:rPr lang="en-US" sz="2600" dirty="0" smtClean="0"/>
              <a:t>Fall 2012 credit enrollment: 33,232</a:t>
            </a:r>
          </a:p>
          <a:p>
            <a:pPr marL="0" indent="0">
              <a:lnSpc>
                <a:spcPct val="90000"/>
              </a:lnSpc>
              <a:spcBef>
                <a:spcPct val="2000"/>
              </a:spcBef>
              <a:buNone/>
            </a:pPr>
            <a:r>
              <a:rPr lang="en-US" sz="2600" dirty="0"/>
              <a:t> </a:t>
            </a:r>
            <a:r>
              <a:rPr lang="en-US" sz="2600" dirty="0" smtClean="0"/>
              <a:t>   (unduplicated)</a:t>
            </a:r>
            <a:endParaRPr lang="en-US" dirty="0"/>
          </a:p>
        </p:txBody>
      </p:sp>
      <p:sp>
        <p:nvSpPr>
          <p:cNvPr id="4" name="Date Placeholder 3"/>
          <p:cNvSpPr>
            <a:spLocks noGrp="1"/>
          </p:cNvSpPr>
          <p:nvPr>
            <p:ph type="dt" sz="half" idx="10"/>
          </p:nvPr>
        </p:nvSpPr>
        <p:spPr/>
        <p:txBody>
          <a:bodyPr/>
          <a:lstStyle/>
          <a:p>
            <a:r>
              <a:rPr lang="en-US" smtClean="0"/>
              <a:t>June 20, 2013</a:t>
            </a:r>
            <a:endParaRPr lang="en-US" dirty="0"/>
          </a:p>
        </p:txBody>
      </p:sp>
      <p:sp>
        <p:nvSpPr>
          <p:cNvPr id="5" name="Footer Placeholder 4"/>
          <p:cNvSpPr>
            <a:spLocks noGrp="1"/>
          </p:cNvSpPr>
          <p:nvPr>
            <p:ph type="ftr" sz="quarter" idx="11"/>
          </p:nvPr>
        </p:nvSpPr>
        <p:spPr/>
        <p:txBody>
          <a:bodyPr/>
          <a:lstStyle/>
          <a:p>
            <a:r>
              <a:rPr lang="en-US" smtClean="0"/>
              <a:t>State Assessment Meeting</a:t>
            </a:r>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3</a:t>
            </a:fld>
            <a:endParaRPr lang="en-US" dirty="0"/>
          </a:p>
        </p:txBody>
      </p:sp>
    </p:spTree>
    <p:extLst>
      <p:ext uri="{BB962C8B-B14F-4D97-AF65-F5344CB8AC3E}">
        <p14:creationId xmlns:p14="http://schemas.microsoft.com/office/powerpoint/2010/main" val="3483862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dirty="0"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30</a:t>
            </a:fld>
            <a:endParaRPr lang="en-US" dirty="0"/>
          </a:p>
        </p:txBody>
      </p:sp>
      <p:sp>
        <p:nvSpPr>
          <p:cNvPr id="6" name="Title 5"/>
          <p:cNvSpPr>
            <a:spLocks noGrp="1"/>
          </p:cNvSpPr>
          <p:nvPr>
            <p:ph type="title"/>
          </p:nvPr>
        </p:nvSpPr>
        <p:spPr>
          <a:xfrm>
            <a:off x="0" y="152400"/>
            <a:ext cx="8229600" cy="1143000"/>
          </a:xfrm>
        </p:spPr>
        <p:txBody>
          <a:bodyPr>
            <a:noAutofit/>
          </a:bodyPr>
          <a:lstStyle/>
          <a:p>
            <a:r>
              <a:rPr lang="en-US" sz="3600" dirty="0" smtClean="0"/>
              <a:t>Assessment Results:</a:t>
            </a:r>
            <a:br>
              <a:rPr lang="en-US" sz="3600" dirty="0" smtClean="0"/>
            </a:br>
            <a:r>
              <a:rPr lang="en-US" sz="3600" dirty="0" smtClean="0"/>
              <a:t>Demographics</a:t>
            </a:r>
            <a:endParaRPr lang="en-US" sz="3600" dirty="0"/>
          </a:p>
        </p:txBody>
      </p:sp>
      <p:sp>
        <p:nvSpPr>
          <p:cNvPr id="10" name="Content Placeholder 1"/>
          <p:cNvSpPr txBox="1">
            <a:spLocks/>
          </p:cNvSpPr>
          <p:nvPr/>
        </p:nvSpPr>
        <p:spPr>
          <a:xfrm>
            <a:off x="22412" y="1371600"/>
            <a:ext cx="9067800" cy="53340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endParaRPr lang="en-US" sz="900" dirty="0" smtClean="0"/>
          </a:p>
          <a:p>
            <a:pPr marL="0" lvl="1" indent="0">
              <a:buNone/>
            </a:pPr>
            <a:r>
              <a:rPr lang="en-US" sz="2600" b="1" dirty="0" smtClean="0"/>
              <a:t>Sample Assessment Results </a:t>
            </a:r>
            <a:endParaRPr lang="en-US" sz="2600" b="1" dirty="0"/>
          </a:p>
        </p:txBody>
      </p:sp>
      <p:sp>
        <p:nvSpPr>
          <p:cNvPr id="2" name="Content Placeholder 1"/>
          <p:cNvSpPr>
            <a:spLocks noGrp="1"/>
          </p:cNvSpPr>
          <p:nvPr>
            <p:ph idx="1"/>
          </p:nvPr>
        </p:nvSpPr>
        <p:spPr>
          <a:xfrm>
            <a:off x="457200" y="1905000"/>
            <a:ext cx="8229600" cy="4419600"/>
          </a:xfrm>
        </p:spPr>
        <p:txBody>
          <a:bodyPr/>
          <a:lstStyle/>
          <a:p>
            <a:pPr marL="0"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835" y="1883390"/>
            <a:ext cx="6828187" cy="386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9349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dirty="0"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31</a:t>
            </a:fld>
            <a:endParaRPr lang="en-US" dirty="0"/>
          </a:p>
        </p:txBody>
      </p:sp>
      <p:sp>
        <p:nvSpPr>
          <p:cNvPr id="6" name="Title 5"/>
          <p:cNvSpPr>
            <a:spLocks noGrp="1"/>
          </p:cNvSpPr>
          <p:nvPr>
            <p:ph type="title"/>
          </p:nvPr>
        </p:nvSpPr>
        <p:spPr>
          <a:xfrm>
            <a:off x="0" y="152400"/>
            <a:ext cx="8229600" cy="1143000"/>
          </a:xfrm>
        </p:spPr>
        <p:txBody>
          <a:bodyPr>
            <a:noAutofit/>
          </a:bodyPr>
          <a:lstStyle/>
          <a:p>
            <a:r>
              <a:rPr lang="en-US" sz="3600" dirty="0" smtClean="0"/>
              <a:t>Assessment Results:</a:t>
            </a:r>
            <a:br>
              <a:rPr lang="en-US" sz="3600" dirty="0" smtClean="0"/>
            </a:br>
            <a:r>
              <a:rPr lang="en-US" sz="3600" dirty="0" smtClean="0"/>
              <a:t>Demographics, cont’d</a:t>
            </a:r>
            <a:endParaRPr lang="en-US" sz="3600" dirty="0"/>
          </a:p>
        </p:txBody>
      </p:sp>
      <p:sp>
        <p:nvSpPr>
          <p:cNvPr id="10" name="Content Placeholder 1"/>
          <p:cNvSpPr txBox="1">
            <a:spLocks/>
          </p:cNvSpPr>
          <p:nvPr/>
        </p:nvSpPr>
        <p:spPr>
          <a:xfrm>
            <a:off x="22412" y="1371600"/>
            <a:ext cx="9067800" cy="53340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endParaRPr lang="en-US" sz="900" dirty="0" smtClean="0"/>
          </a:p>
          <a:p>
            <a:pPr marL="0" lvl="1" indent="0">
              <a:buNone/>
            </a:pPr>
            <a:r>
              <a:rPr lang="en-US" sz="2600" b="1" dirty="0" smtClean="0"/>
              <a:t>Sample Assessment Results</a:t>
            </a:r>
            <a:endParaRPr lang="en-US" sz="26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6867525"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83526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32</a:t>
            </a:fld>
            <a:endParaRPr lang="en-US" dirty="0"/>
          </a:p>
        </p:txBody>
      </p:sp>
      <p:sp>
        <p:nvSpPr>
          <p:cNvPr id="6" name="Title 5"/>
          <p:cNvSpPr>
            <a:spLocks noGrp="1"/>
          </p:cNvSpPr>
          <p:nvPr>
            <p:ph type="title"/>
          </p:nvPr>
        </p:nvSpPr>
        <p:spPr>
          <a:xfrm>
            <a:off x="0" y="152400"/>
            <a:ext cx="8229600" cy="1143000"/>
          </a:xfrm>
        </p:spPr>
        <p:txBody>
          <a:bodyPr>
            <a:noAutofit/>
          </a:bodyPr>
          <a:lstStyle/>
          <a:p>
            <a:r>
              <a:rPr lang="en-US" sz="3600" dirty="0" smtClean="0"/>
              <a:t>Assessment Results:</a:t>
            </a:r>
            <a:br>
              <a:rPr lang="en-US" sz="3600" dirty="0" smtClean="0"/>
            </a:br>
            <a:r>
              <a:rPr lang="en-US" sz="3600" dirty="0" smtClean="0"/>
              <a:t>Breakdown by item, term,</a:t>
            </a:r>
            <a:r>
              <a:rPr lang="en-US" sz="3600" dirty="0"/>
              <a:t> </a:t>
            </a:r>
            <a:r>
              <a:rPr lang="en-US" sz="3600" dirty="0" smtClean="0"/>
              <a:t>and form</a:t>
            </a:r>
            <a:endParaRPr lang="en-US" sz="3600" dirty="0"/>
          </a:p>
        </p:txBody>
      </p:sp>
      <p:pic>
        <p:nvPicPr>
          <p:cNvPr id="9" name="Picture 8"/>
          <p:cNvPicPr/>
          <p:nvPr/>
        </p:nvPicPr>
        <p:blipFill rotWithShape="1">
          <a:blip r:embed="rId3"/>
          <a:srcRect l="12340" t="25740" r="52884" b="3254"/>
          <a:stretch/>
        </p:blipFill>
        <p:spPr bwMode="auto">
          <a:xfrm>
            <a:off x="1295400" y="1447800"/>
            <a:ext cx="4800600" cy="4938712"/>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7989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33</a:t>
            </a:fld>
            <a:endParaRPr lang="en-US" dirty="0"/>
          </a:p>
        </p:txBody>
      </p:sp>
      <p:sp>
        <p:nvSpPr>
          <p:cNvPr id="6" name="Title 5"/>
          <p:cNvSpPr>
            <a:spLocks noGrp="1"/>
          </p:cNvSpPr>
          <p:nvPr>
            <p:ph type="title"/>
          </p:nvPr>
        </p:nvSpPr>
        <p:spPr>
          <a:xfrm>
            <a:off x="0" y="152400"/>
            <a:ext cx="8229600" cy="1143000"/>
          </a:xfrm>
        </p:spPr>
        <p:txBody>
          <a:bodyPr>
            <a:noAutofit/>
          </a:bodyPr>
          <a:lstStyle/>
          <a:p>
            <a:r>
              <a:rPr lang="en-US" sz="3600" dirty="0" smtClean="0"/>
              <a:t>Assessment Results:</a:t>
            </a:r>
            <a:br>
              <a:rPr lang="en-US" sz="3600" dirty="0" smtClean="0"/>
            </a:br>
            <a:r>
              <a:rPr lang="en-US" sz="3600" dirty="0" smtClean="0"/>
              <a:t>Measure Descriptions</a:t>
            </a:r>
            <a:endParaRPr lang="en-US" sz="3600" dirty="0"/>
          </a:p>
        </p:txBody>
      </p:sp>
      <p:pic>
        <p:nvPicPr>
          <p:cNvPr id="9" name="Picture 8"/>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val="0"/>
              </a:ext>
            </a:extLst>
          </a:blip>
          <a:srcRect t="1" b="41593"/>
          <a:stretch/>
        </p:blipFill>
        <p:spPr bwMode="auto">
          <a:xfrm>
            <a:off x="228600" y="1447800"/>
            <a:ext cx="6593261" cy="49815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033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0"/>
            <a:ext cx="8915400" cy="4876800"/>
          </a:xfrm>
        </p:spPr>
        <p:txBody>
          <a:bodyPr>
            <a:normAutofit fontScale="55000" lnSpcReduction="20000"/>
          </a:bodyPr>
          <a:lstStyle/>
          <a:p>
            <a:pPr marL="0" lvl="0" indent="0">
              <a:buNone/>
            </a:pPr>
            <a:r>
              <a:rPr lang="en-US" sz="4400" dirty="0" smtClean="0"/>
              <a:t>Areas </a:t>
            </a:r>
            <a:r>
              <a:rPr lang="en-US" sz="4400" dirty="0"/>
              <a:t>of weakness </a:t>
            </a:r>
            <a:r>
              <a:rPr lang="en-US" sz="4400" dirty="0" smtClean="0"/>
              <a:t>identified</a:t>
            </a:r>
          </a:p>
          <a:p>
            <a:pPr marL="341313" lvl="1" indent="-341313">
              <a:buFont typeface="Wingdings" pitchFamily="2" charset="2"/>
              <a:buChar char="§"/>
            </a:pPr>
            <a:r>
              <a:rPr lang="en-US" sz="3600" dirty="0" smtClean="0"/>
              <a:t>Inference</a:t>
            </a:r>
            <a:r>
              <a:rPr lang="en-US" sz="3600" dirty="0"/>
              <a:t>, fact/opinion, bias, and relationships within sentences</a:t>
            </a:r>
          </a:p>
          <a:p>
            <a:pPr lvl="0">
              <a:buFont typeface="Wingdings" pitchFamily="2" charset="2"/>
              <a:buChar char="§"/>
            </a:pPr>
            <a:r>
              <a:rPr lang="en-US" sz="3600" dirty="0"/>
              <a:t>Data shared with Communications Dean</a:t>
            </a:r>
          </a:p>
          <a:p>
            <a:pPr lvl="0">
              <a:buFont typeface="Wingdings" pitchFamily="2" charset="2"/>
              <a:buChar char="§"/>
            </a:pPr>
            <a:r>
              <a:rPr lang="en-US" sz="3600" dirty="0"/>
              <a:t>Communications Faculty created action plan to improve student learning </a:t>
            </a:r>
            <a:r>
              <a:rPr lang="en-US" sz="3600" dirty="0" smtClean="0"/>
              <a:t>outcomes</a:t>
            </a:r>
          </a:p>
          <a:p>
            <a:pPr marL="0" lvl="0" indent="0">
              <a:buNone/>
            </a:pPr>
            <a:endParaRPr lang="en-US" sz="3600" dirty="0" smtClean="0"/>
          </a:p>
          <a:p>
            <a:pPr marL="0" lvl="0" indent="0">
              <a:buNone/>
            </a:pPr>
            <a:r>
              <a:rPr lang="en-US" sz="4400" dirty="0" smtClean="0"/>
              <a:t>Actions</a:t>
            </a:r>
            <a:r>
              <a:rPr lang="en-US" sz="4400" dirty="0"/>
              <a:t>: Curriculum Revisions</a:t>
            </a:r>
          </a:p>
          <a:p>
            <a:pPr lvl="0">
              <a:buFont typeface="Wingdings" pitchFamily="2" charset="2"/>
              <a:buChar char="§"/>
            </a:pPr>
            <a:r>
              <a:rPr lang="en-US" sz="3600" dirty="0"/>
              <a:t>Require pre-requisite or co-requisite for </a:t>
            </a:r>
            <a:r>
              <a:rPr lang="en-US" sz="3600" dirty="0" smtClean="0"/>
              <a:t>ENC1101</a:t>
            </a:r>
          </a:p>
          <a:p>
            <a:pPr lvl="1">
              <a:buFont typeface="Wingdings" pitchFamily="2" charset="2"/>
              <a:buChar char="§"/>
            </a:pPr>
            <a:r>
              <a:rPr lang="en-US" sz="3600" dirty="0" smtClean="0"/>
              <a:t>Provides </a:t>
            </a:r>
            <a:r>
              <a:rPr lang="en-US" sz="3600" dirty="0"/>
              <a:t>scaffolding to promote student success</a:t>
            </a:r>
          </a:p>
          <a:p>
            <a:pPr lvl="0">
              <a:buFont typeface="Wingdings" pitchFamily="2" charset="2"/>
              <a:buChar char="§"/>
            </a:pPr>
            <a:r>
              <a:rPr lang="en-US" sz="3600" dirty="0"/>
              <a:t>Compose a course of record for ENC1101 to </a:t>
            </a:r>
            <a:r>
              <a:rPr lang="en-US" sz="3600" dirty="0" smtClean="0"/>
              <a:t>reinforce</a:t>
            </a:r>
          </a:p>
          <a:p>
            <a:pPr lvl="1">
              <a:buFont typeface="Wingdings" pitchFamily="2" charset="2"/>
              <a:buChar char="§"/>
            </a:pPr>
            <a:r>
              <a:rPr lang="en-US" sz="3600" dirty="0" smtClean="0"/>
              <a:t>Basic </a:t>
            </a:r>
            <a:r>
              <a:rPr lang="en-US" sz="3600" dirty="0"/>
              <a:t>grammar skills</a:t>
            </a:r>
          </a:p>
          <a:p>
            <a:pPr lvl="1">
              <a:buFont typeface="Wingdings" pitchFamily="2" charset="2"/>
              <a:buChar char="§"/>
            </a:pPr>
            <a:r>
              <a:rPr lang="en-US" sz="3600" dirty="0"/>
              <a:t>Complex grammatical structures</a:t>
            </a:r>
          </a:p>
          <a:p>
            <a:pPr lvl="1">
              <a:buFont typeface="Wingdings" pitchFamily="2" charset="2"/>
              <a:buChar char="§"/>
            </a:pPr>
            <a:r>
              <a:rPr lang="en-US" sz="3600" dirty="0"/>
              <a:t>Parallel expressions</a:t>
            </a:r>
          </a:p>
          <a:p>
            <a:pPr lvl="1">
              <a:buFont typeface="Wingdings" pitchFamily="2" charset="2"/>
              <a:buChar char="§"/>
            </a:pPr>
            <a:r>
              <a:rPr lang="en-US" sz="3600" dirty="0"/>
              <a:t>Active and passive voice</a:t>
            </a:r>
          </a:p>
          <a:p>
            <a:pPr lvl="0">
              <a:buFont typeface="Wingdings" pitchFamily="2" charset="2"/>
              <a:buChar char="§"/>
            </a:pPr>
            <a:endParaRPr lang="en-US" sz="2800" dirty="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34</a:t>
            </a:fld>
            <a:endParaRPr lang="en-US" dirty="0"/>
          </a:p>
        </p:txBody>
      </p:sp>
      <p:sp>
        <p:nvSpPr>
          <p:cNvPr id="6" name="Title 5"/>
          <p:cNvSpPr>
            <a:spLocks noGrp="1"/>
          </p:cNvSpPr>
          <p:nvPr>
            <p:ph type="title"/>
          </p:nvPr>
        </p:nvSpPr>
        <p:spPr>
          <a:xfrm>
            <a:off x="0" y="152400"/>
            <a:ext cx="8229600" cy="1143000"/>
          </a:xfrm>
        </p:spPr>
        <p:txBody>
          <a:bodyPr>
            <a:noAutofit/>
          </a:bodyPr>
          <a:lstStyle/>
          <a:p>
            <a:r>
              <a:rPr lang="en-US" sz="3600" dirty="0" smtClean="0"/>
              <a:t>Assessment Results:</a:t>
            </a:r>
            <a:br>
              <a:rPr lang="en-US" sz="3600" dirty="0" smtClean="0"/>
            </a:br>
            <a:r>
              <a:rPr lang="en-US" sz="3600" dirty="0" smtClean="0"/>
              <a:t>Findings from recent administration</a:t>
            </a:r>
            <a:endParaRPr lang="en-US" sz="3600" dirty="0"/>
          </a:p>
        </p:txBody>
      </p:sp>
    </p:spTree>
    <p:extLst>
      <p:ext uri="{BB962C8B-B14F-4D97-AF65-F5344CB8AC3E}">
        <p14:creationId xmlns:p14="http://schemas.microsoft.com/office/powerpoint/2010/main" val="5719801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0"/>
            <a:ext cx="8915400" cy="4876800"/>
          </a:xfrm>
        </p:spPr>
        <p:txBody>
          <a:bodyPr>
            <a:normAutofit lnSpcReduction="10000"/>
          </a:bodyPr>
          <a:lstStyle/>
          <a:p>
            <a:pPr lvl="0">
              <a:buFont typeface="Wingdings" pitchFamily="2" charset="2"/>
              <a:buChar char="§"/>
            </a:pPr>
            <a:r>
              <a:rPr lang="en-US" sz="2800" dirty="0"/>
              <a:t>Institutional-based as opposed to classroom-based </a:t>
            </a:r>
            <a:endParaRPr lang="en-US" sz="2800" dirty="0" smtClean="0"/>
          </a:p>
          <a:p>
            <a:pPr lvl="0">
              <a:buFont typeface="Wingdings" pitchFamily="2" charset="2"/>
              <a:buChar char="§"/>
            </a:pPr>
            <a:endParaRPr lang="en-US" sz="2800" dirty="0"/>
          </a:p>
          <a:p>
            <a:pPr>
              <a:buFont typeface="Wingdings" pitchFamily="2" charset="2"/>
              <a:buChar char="§"/>
            </a:pPr>
            <a:r>
              <a:rPr lang="en-US" sz="2800" dirty="0"/>
              <a:t>More representative results from students who have completed the majority of Gen Ed and other courses</a:t>
            </a:r>
          </a:p>
          <a:p>
            <a:pPr lvl="0">
              <a:buFont typeface="Wingdings" pitchFamily="2" charset="2"/>
              <a:buChar char="§"/>
            </a:pPr>
            <a:endParaRPr lang="en-US" sz="2800" dirty="0"/>
          </a:p>
          <a:p>
            <a:pPr lvl="0">
              <a:buFont typeface="Wingdings" pitchFamily="2" charset="2"/>
              <a:buChar char="§"/>
            </a:pPr>
            <a:r>
              <a:rPr lang="en-US" sz="2800" dirty="0"/>
              <a:t>Results are generalizable to SPC </a:t>
            </a:r>
            <a:r>
              <a:rPr lang="en-US" sz="2800" dirty="0" smtClean="0"/>
              <a:t>population</a:t>
            </a:r>
          </a:p>
          <a:p>
            <a:pPr lvl="0">
              <a:buFont typeface="Wingdings" pitchFamily="2" charset="2"/>
              <a:buChar char="§"/>
            </a:pPr>
            <a:endParaRPr lang="en-US" sz="2800" dirty="0"/>
          </a:p>
          <a:p>
            <a:pPr>
              <a:buFont typeface="Wingdings" pitchFamily="2" charset="2"/>
              <a:buChar char="§"/>
            </a:pPr>
            <a:r>
              <a:rPr lang="en-US" sz="2800" dirty="0" smtClean="0"/>
              <a:t>Potential </a:t>
            </a:r>
            <a:r>
              <a:rPr lang="en-US" sz="2800" dirty="0"/>
              <a:t>for higher participant rate</a:t>
            </a:r>
          </a:p>
          <a:p>
            <a:pPr lvl="0">
              <a:buFont typeface="Wingdings" pitchFamily="2" charset="2"/>
              <a:buChar char="§"/>
            </a:pPr>
            <a:endParaRPr lang="en-US" sz="2800" dirty="0"/>
          </a:p>
          <a:p>
            <a:pPr lvl="0">
              <a:buFont typeface="Wingdings" pitchFamily="2" charset="2"/>
              <a:buChar char="§"/>
            </a:pPr>
            <a:r>
              <a:rPr lang="en-US" sz="2800" dirty="0"/>
              <a:t>Removes impact on classroom time</a:t>
            </a:r>
          </a:p>
          <a:p>
            <a:pPr lvl="0">
              <a:buFont typeface="Wingdings" pitchFamily="2" charset="2"/>
              <a:buChar char="§"/>
            </a:pPr>
            <a:endParaRPr lang="en-US" sz="2800" dirty="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35</a:t>
            </a:fld>
            <a:endParaRPr lang="en-US" dirty="0"/>
          </a:p>
        </p:txBody>
      </p:sp>
      <p:sp>
        <p:nvSpPr>
          <p:cNvPr id="6" name="Title 5"/>
          <p:cNvSpPr>
            <a:spLocks noGrp="1"/>
          </p:cNvSpPr>
          <p:nvPr>
            <p:ph type="title"/>
          </p:nvPr>
        </p:nvSpPr>
        <p:spPr>
          <a:xfrm>
            <a:off x="0" y="304800"/>
            <a:ext cx="8229600" cy="990600"/>
          </a:xfrm>
        </p:spPr>
        <p:txBody>
          <a:bodyPr>
            <a:noAutofit/>
          </a:bodyPr>
          <a:lstStyle/>
          <a:p>
            <a:r>
              <a:rPr lang="en-US" sz="3600" dirty="0" smtClean="0"/>
              <a:t>Advantages of New Assessment</a:t>
            </a:r>
            <a:endParaRPr lang="en-US" sz="3600" dirty="0"/>
          </a:p>
        </p:txBody>
      </p:sp>
    </p:spTree>
    <p:extLst>
      <p:ext uri="{BB962C8B-B14F-4D97-AF65-F5344CB8AC3E}">
        <p14:creationId xmlns:p14="http://schemas.microsoft.com/office/powerpoint/2010/main" val="313422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0"/>
            <a:ext cx="8915400" cy="4876800"/>
          </a:xfrm>
        </p:spPr>
        <p:txBody>
          <a:bodyPr>
            <a:normAutofit fontScale="92500" lnSpcReduction="20000"/>
          </a:bodyPr>
          <a:lstStyle/>
          <a:p>
            <a:pPr>
              <a:spcBef>
                <a:spcPts val="568"/>
              </a:spcBef>
              <a:buFont typeface="Wingdings" pitchFamily="2" charset="2"/>
              <a:buChar char="§"/>
            </a:pPr>
            <a:r>
              <a:rPr lang="en-US" sz="2800" dirty="0"/>
              <a:t>Faculty involvement is </a:t>
            </a:r>
            <a:r>
              <a:rPr lang="en-US" sz="2800" dirty="0" smtClean="0"/>
              <a:t>crucial</a:t>
            </a:r>
          </a:p>
          <a:p>
            <a:pPr>
              <a:spcBef>
                <a:spcPts val="568"/>
              </a:spcBef>
              <a:buFont typeface="Wingdings" pitchFamily="2" charset="2"/>
              <a:buChar char="§"/>
            </a:pPr>
            <a:endParaRPr lang="en-US" sz="2800" dirty="0"/>
          </a:p>
          <a:p>
            <a:pPr>
              <a:spcBef>
                <a:spcPts val="568"/>
              </a:spcBef>
              <a:buFont typeface="Wingdings" pitchFamily="2" charset="2"/>
              <a:buChar char="§"/>
            </a:pPr>
            <a:r>
              <a:rPr lang="en-US" sz="2800" dirty="0"/>
              <a:t>Requires academic structure, such as Gen Ed Deans, to be </a:t>
            </a:r>
            <a:r>
              <a:rPr lang="en-US" sz="2800" dirty="0" smtClean="0"/>
              <a:t>successful</a:t>
            </a:r>
          </a:p>
          <a:p>
            <a:pPr>
              <a:spcBef>
                <a:spcPts val="568"/>
              </a:spcBef>
              <a:buFont typeface="Wingdings" pitchFamily="2" charset="2"/>
              <a:buChar char="§"/>
            </a:pPr>
            <a:endParaRPr lang="en-US" sz="2800" dirty="0"/>
          </a:p>
          <a:p>
            <a:pPr>
              <a:spcBef>
                <a:spcPts val="568"/>
              </a:spcBef>
              <a:buFont typeface="Wingdings" pitchFamily="2" charset="2"/>
              <a:buChar char="§"/>
            </a:pPr>
            <a:r>
              <a:rPr lang="en-US" sz="2800" dirty="0"/>
              <a:t>Need psychometric </a:t>
            </a:r>
            <a:r>
              <a:rPr lang="en-US" sz="2800" dirty="0" smtClean="0"/>
              <a:t>resources</a:t>
            </a:r>
          </a:p>
          <a:p>
            <a:pPr>
              <a:spcBef>
                <a:spcPts val="568"/>
              </a:spcBef>
              <a:buFont typeface="Wingdings" pitchFamily="2" charset="2"/>
              <a:buChar char="§"/>
            </a:pPr>
            <a:endParaRPr lang="en-US" sz="2800" dirty="0"/>
          </a:p>
          <a:p>
            <a:pPr>
              <a:spcBef>
                <a:spcPts val="568"/>
              </a:spcBef>
              <a:buFont typeface="Wingdings" pitchFamily="2" charset="2"/>
              <a:buChar char="§"/>
            </a:pPr>
            <a:r>
              <a:rPr lang="en-US" sz="2800" dirty="0"/>
              <a:t>Senior leadership endorsement and support is vital</a:t>
            </a:r>
          </a:p>
          <a:p>
            <a:pPr>
              <a:spcBef>
                <a:spcPts val="568"/>
              </a:spcBef>
              <a:buFont typeface="Wingdings" pitchFamily="2" charset="2"/>
              <a:buChar char="§"/>
            </a:pPr>
            <a:endParaRPr lang="en-US" sz="2800" dirty="0" smtClean="0"/>
          </a:p>
          <a:p>
            <a:pPr>
              <a:spcBef>
                <a:spcPts val="568"/>
              </a:spcBef>
              <a:buFont typeface="Wingdings" pitchFamily="2" charset="2"/>
              <a:buChar char="§"/>
            </a:pPr>
            <a:r>
              <a:rPr lang="en-US" sz="2800" dirty="0" smtClean="0"/>
              <a:t>Technology </a:t>
            </a:r>
            <a:r>
              <a:rPr lang="en-US" sz="2800" dirty="0"/>
              <a:t>infrastructure is </a:t>
            </a:r>
            <a:r>
              <a:rPr lang="en-US" sz="2800" dirty="0" smtClean="0"/>
              <a:t>necessary</a:t>
            </a:r>
          </a:p>
          <a:p>
            <a:pPr>
              <a:spcBef>
                <a:spcPts val="568"/>
              </a:spcBef>
              <a:buFont typeface="Wingdings" pitchFamily="2" charset="2"/>
              <a:buChar char="§"/>
            </a:pPr>
            <a:endParaRPr lang="en-US" sz="2800" dirty="0" smtClean="0"/>
          </a:p>
          <a:p>
            <a:pPr>
              <a:spcBef>
                <a:spcPts val="568"/>
              </a:spcBef>
              <a:buFont typeface="Wingdings" pitchFamily="2" charset="2"/>
              <a:buChar char="§"/>
            </a:pPr>
            <a:r>
              <a:rPr lang="en-US" sz="2800" dirty="0" smtClean="0"/>
              <a:t>Requires </a:t>
            </a:r>
            <a:r>
              <a:rPr lang="en-US" sz="2800" dirty="0"/>
              <a:t>adequate staff and resources</a:t>
            </a:r>
          </a:p>
          <a:p>
            <a:pPr lvl="0">
              <a:buFont typeface="Wingdings" pitchFamily="2" charset="2"/>
              <a:buChar char="§"/>
            </a:pPr>
            <a:endParaRPr lang="en-US" sz="2800" dirty="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36</a:t>
            </a:fld>
            <a:endParaRPr lang="en-US" dirty="0"/>
          </a:p>
        </p:txBody>
      </p:sp>
      <p:sp>
        <p:nvSpPr>
          <p:cNvPr id="6" name="Title 5"/>
          <p:cNvSpPr>
            <a:spLocks noGrp="1"/>
          </p:cNvSpPr>
          <p:nvPr>
            <p:ph type="title"/>
          </p:nvPr>
        </p:nvSpPr>
        <p:spPr>
          <a:xfrm>
            <a:off x="228600" y="304800"/>
            <a:ext cx="8001000" cy="990600"/>
          </a:xfrm>
        </p:spPr>
        <p:txBody>
          <a:bodyPr>
            <a:noAutofit/>
          </a:bodyPr>
          <a:lstStyle/>
          <a:p>
            <a:r>
              <a:rPr lang="en-US" sz="3600" dirty="0" smtClean="0"/>
              <a:t>Lessons Learned</a:t>
            </a:r>
            <a:endParaRPr lang="en-US" sz="3600" dirty="0"/>
          </a:p>
        </p:txBody>
      </p:sp>
    </p:spTree>
    <p:extLst>
      <p:ext uri="{BB962C8B-B14F-4D97-AF65-F5344CB8AC3E}">
        <p14:creationId xmlns:p14="http://schemas.microsoft.com/office/powerpoint/2010/main" val="19074330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524000"/>
            <a:ext cx="8610599" cy="4800600"/>
          </a:xfrm>
        </p:spPr>
        <p:txBody>
          <a:bodyPr>
            <a:normAutofit fontScale="47500" lnSpcReduction="20000"/>
          </a:bodyPr>
          <a:lstStyle/>
          <a:p>
            <a:pPr lvl="0">
              <a:buFont typeface="Wingdings" pitchFamily="2" charset="2"/>
              <a:buChar char="§"/>
            </a:pPr>
            <a:r>
              <a:rPr lang="en-US" sz="3400" dirty="0"/>
              <a:t>Continue to administer </a:t>
            </a:r>
            <a:r>
              <a:rPr lang="en-US" sz="3400" dirty="0" smtClean="0"/>
              <a:t>all five forms of </a:t>
            </a:r>
            <a:r>
              <a:rPr lang="en-US" sz="3400" dirty="0"/>
              <a:t>the Institutional Assessment </a:t>
            </a:r>
            <a:r>
              <a:rPr lang="en-US" sz="3400" dirty="0" smtClean="0"/>
              <a:t>for the remainder of 2013</a:t>
            </a:r>
          </a:p>
          <a:p>
            <a:pPr lvl="0">
              <a:buFont typeface="Wingdings" pitchFamily="2" charset="2"/>
              <a:buChar char="§"/>
            </a:pPr>
            <a:endParaRPr lang="en-US" sz="3400" dirty="0"/>
          </a:p>
          <a:p>
            <a:pPr lvl="0">
              <a:buFont typeface="Wingdings" pitchFamily="2" charset="2"/>
              <a:buChar char="§"/>
            </a:pPr>
            <a:r>
              <a:rPr lang="en-US" sz="3400" dirty="0"/>
              <a:t>Analyze the results of pilot forms 1, 2, 3, </a:t>
            </a:r>
            <a:r>
              <a:rPr lang="en-US" sz="3400" dirty="0" smtClean="0"/>
              <a:t>4, and 5</a:t>
            </a:r>
          </a:p>
          <a:p>
            <a:pPr lvl="0">
              <a:buFont typeface="Wingdings" pitchFamily="2" charset="2"/>
              <a:buChar char="§"/>
            </a:pPr>
            <a:endParaRPr lang="en-US" sz="3400" dirty="0"/>
          </a:p>
          <a:p>
            <a:pPr lvl="0">
              <a:buFont typeface="Wingdings" pitchFamily="2" charset="2"/>
              <a:buChar char="§"/>
            </a:pPr>
            <a:r>
              <a:rPr lang="en-US" sz="3400" dirty="0"/>
              <a:t>Using the analysis results, develop four equal forms in terms of item </a:t>
            </a:r>
            <a:r>
              <a:rPr lang="en-US" sz="3400" dirty="0" smtClean="0"/>
              <a:t>difficulty</a:t>
            </a:r>
          </a:p>
          <a:p>
            <a:pPr lvl="0">
              <a:buFont typeface="Wingdings" pitchFamily="2" charset="2"/>
              <a:buChar char="§"/>
            </a:pPr>
            <a:endParaRPr lang="en-US" sz="3400" dirty="0"/>
          </a:p>
          <a:p>
            <a:pPr lvl="0">
              <a:buFont typeface="Wingdings" pitchFamily="2" charset="2"/>
              <a:buChar char="§"/>
            </a:pPr>
            <a:r>
              <a:rPr lang="en-US" sz="3400" dirty="0" smtClean="0"/>
              <a:t>Continue </a:t>
            </a:r>
            <a:r>
              <a:rPr lang="en-US" sz="3400" dirty="0"/>
              <a:t>to analyze all forms to determine validity and reliability </a:t>
            </a:r>
            <a:endParaRPr lang="en-US" sz="3400" dirty="0" smtClean="0"/>
          </a:p>
          <a:p>
            <a:pPr lvl="0">
              <a:buFont typeface="Wingdings" pitchFamily="2" charset="2"/>
              <a:buChar char="§"/>
            </a:pPr>
            <a:endParaRPr lang="en-US" sz="3400" dirty="0" smtClean="0"/>
          </a:p>
          <a:p>
            <a:pPr lvl="0">
              <a:buFont typeface="Wingdings" pitchFamily="2" charset="2"/>
              <a:buChar char="§"/>
            </a:pPr>
            <a:r>
              <a:rPr lang="en-US" sz="3400" dirty="0" smtClean="0"/>
              <a:t>Work with the General Education Assessment subcommittee to develop </a:t>
            </a:r>
            <a:r>
              <a:rPr lang="en-US" sz="3400" dirty="0"/>
              <a:t>a proposed timeline for SPC to implement a plan in which the Institutional Assessment would be mandatory for all students before </a:t>
            </a:r>
            <a:r>
              <a:rPr lang="en-US" sz="3400" dirty="0" smtClean="0"/>
              <a:t>graduation, and research </a:t>
            </a:r>
            <a:r>
              <a:rPr lang="en-US" sz="3400" dirty="0"/>
              <a:t>the requisites and procedures required to place the Gen Ed score on student transcripts</a:t>
            </a:r>
          </a:p>
          <a:p>
            <a:pPr>
              <a:buFont typeface="Wingdings" pitchFamily="2" charset="2"/>
              <a:buChar char="§"/>
            </a:pPr>
            <a:endParaRPr lang="en-US" sz="3400" dirty="0" smtClean="0"/>
          </a:p>
          <a:p>
            <a:pPr>
              <a:buFont typeface="Wingdings" pitchFamily="2" charset="2"/>
              <a:buChar char="§"/>
            </a:pPr>
            <a:r>
              <a:rPr lang="en-US" sz="3400" dirty="0" smtClean="0"/>
              <a:t>Begin </a:t>
            </a:r>
            <a:r>
              <a:rPr lang="en-US" sz="3400" dirty="0"/>
              <a:t>widely disseminating assessment results:</a:t>
            </a:r>
          </a:p>
          <a:p>
            <a:pPr lvl="1">
              <a:buFont typeface="Wingdings" pitchFamily="2" charset="2"/>
              <a:buChar char="§"/>
            </a:pPr>
            <a:r>
              <a:rPr lang="en-US" sz="3400" dirty="0"/>
              <a:t>Academic Effectiveness site </a:t>
            </a:r>
            <a:r>
              <a:rPr lang="en-US" sz="3400" dirty="0">
                <a:solidFill>
                  <a:srgbClr val="FF0000"/>
                </a:solidFill>
                <a:hlinkClick r:id="rId3"/>
              </a:rPr>
              <a:t>(http://www.spcollege.edu/central/ae/)</a:t>
            </a:r>
            <a:endParaRPr lang="en-US" sz="3400" dirty="0">
              <a:solidFill>
                <a:srgbClr val="FF0000"/>
              </a:solidFill>
            </a:endParaRPr>
          </a:p>
          <a:p>
            <a:pPr lvl="1">
              <a:buFont typeface="Wingdings" pitchFamily="2" charset="2"/>
              <a:buChar char="§"/>
            </a:pPr>
            <a:r>
              <a:rPr lang="en-US" sz="3400" dirty="0"/>
              <a:t>Center of Excellence for Teaching and Learning site </a:t>
            </a:r>
            <a:r>
              <a:rPr lang="en-US" sz="3400" dirty="0">
                <a:solidFill>
                  <a:srgbClr val="FF0000"/>
                </a:solidFill>
                <a:hlinkClick r:id="rId4"/>
              </a:rPr>
              <a:t>(http://www.spcollege.edu/cetl</a:t>
            </a:r>
            <a:r>
              <a:rPr lang="en-US" sz="3400" dirty="0" smtClean="0">
                <a:solidFill>
                  <a:srgbClr val="FF0000"/>
                </a:solidFill>
                <a:hlinkClick r:id="rId4"/>
              </a:rPr>
              <a:t>/)</a:t>
            </a:r>
            <a:endParaRPr lang="en-US" sz="3400" dirty="0" smtClean="0">
              <a:solidFill>
                <a:srgbClr val="FF0000"/>
              </a:solidFill>
            </a:endParaRPr>
          </a:p>
          <a:p>
            <a:pPr lvl="0">
              <a:buFont typeface="Wingdings" pitchFamily="2" charset="2"/>
              <a:buChar char="§"/>
            </a:pPr>
            <a:endParaRPr lang="en-US" dirty="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37</a:t>
            </a:fld>
            <a:endParaRPr lang="en-US" dirty="0"/>
          </a:p>
        </p:txBody>
      </p:sp>
      <p:sp>
        <p:nvSpPr>
          <p:cNvPr id="6" name="Title 5"/>
          <p:cNvSpPr>
            <a:spLocks noGrp="1"/>
          </p:cNvSpPr>
          <p:nvPr>
            <p:ph type="title"/>
          </p:nvPr>
        </p:nvSpPr>
        <p:spPr/>
        <p:txBody>
          <a:bodyPr/>
          <a:lstStyle/>
          <a:p>
            <a:pPr algn="l"/>
            <a:r>
              <a:rPr lang="en-US" dirty="0" smtClean="0"/>
              <a:t>Next Steps</a:t>
            </a:r>
            <a:endParaRPr lang="en-US" dirty="0"/>
          </a:p>
        </p:txBody>
      </p:sp>
    </p:spTree>
    <p:extLst>
      <p:ext uri="{BB962C8B-B14F-4D97-AF65-F5344CB8AC3E}">
        <p14:creationId xmlns:p14="http://schemas.microsoft.com/office/powerpoint/2010/main" val="1043041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3"/>
          <p:cNvSpPr>
            <a:spLocks noGrp="1"/>
          </p:cNvSpPr>
          <p:nvPr>
            <p:ph type="dt"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99"/>
                </a:solidFill>
              </a:rPr>
              <a:t>June 20, 2013</a:t>
            </a:r>
            <a:endParaRPr lang="en-US" dirty="0" smtClean="0">
              <a:solidFill>
                <a:srgbClr val="000099"/>
              </a:solidFill>
            </a:endParaRPr>
          </a:p>
        </p:txBody>
      </p:sp>
      <p:sp>
        <p:nvSpPr>
          <p:cNvPr id="40963" name="Footer Placeholder 4"/>
          <p:cNvSpPr>
            <a:spLocks noGrp="1"/>
          </p:cNvSpPr>
          <p:nvPr>
            <p:ph type="ftr" sz="quarter" idx="11"/>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solidFill>
                  <a:srgbClr val="000099"/>
                </a:solidFill>
              </a:rPr>
              <a:t>State Assessment Meeting</a:t>
            </a:r>
            <a:endParaRPr lang="en-US" dirty="0" smtClean="0">
              <a:solidFill>
                <a:srgbClr val="000099"/>
              </a:solidFill>
            </a:endParaRPr>
          </a:p>
        </p:txBody>
      </p:sp>
      <p:sp>
        <p:nvSpPr>
          <p:cNvPr id="4096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C9E187-5E12-4D0A-A159-8C570B3C639C}" type="slidenum">
              <a:rPr lang="en-US" smtClean="0">
                <a:solidFill>
                  <a:srgbClr val="000099"/>
                </a:solidFill>
              </a:rPr>
              <a:pPr eaLnBrk="1" hangingPunct="1"/>
              <a:t>38</a:t>
            </a:fld>
            <a:endParaRPr lang="en-US" dirty="0" smtClean="0">
              <a:solidFill>
                <a:srgbClr val="000099"/>
              </a:solidFill>
            </a:endParaRPr>
          </a:p>
        </p:txBody>
      </p:sp>
      <p:sp>
        <p:nvSpPr>
          <p:cNvPr id="40965" name="Rectangle 2"/>
          <p:cNvSpPr>
            <a:spLocks noGrp="1" noChangeArrowheads="1"/>
          </p:cNvSpPr>
          <p:nvPr>
            <p:ph type="title"/>
          </p:nvPr>
        </p:nvSpPr>
        <p:spPr/>
        <p:txBody>
          <a:bodyPr/>
          <a:lstStyle/>
          <a:p>
            <a:pPr algn="l" eaLnBrk="1" hangingPunct="1"/>
            <a:r>
              <a:rPr lang="en-US" dirty="0" smtClean="0"/>
              <a:t>Questions?</a:t>
            </a:r>
          </a:p>
        </p:txBody>
      </p:sp>
      <p:pic>
        <p:nvPicPr>
          <p:cNvPr id="40966" name="Picture 5" descr="MCBD06663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2285999"/>
            <a:ext cx="403860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256677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Institutional Online </a:t>
            </a:r>
            <a:br>
              <a:rPr lang="en-US" dirty="0"/>
            </a:br>
            <a:r>
              <a:rPr lang="en-US" dirty="0"/>
              <a:t>General Education Assessment Model</a:t>
            </a:r>
          </a:p>
        </p:txBody>
      </p:sp>
      <p:sp>
        <p:nvSpPr>
          <p:cNvPr id="3" name="Content Placeholder 2"/>
          <p:cNvSpPr>
            <a:spLocks noGrp="1"/>
          </p:cNvSpPr>
          <p:nvPr>
            <p:ph idx="1"/>
          </p:nvPr>
        </p:nvSpPr>
        <p:spPr/>
        <p:txBody>
          <a:bodyPr/>
          <a:lstStyle/>
          <a:p>
            <a:pPr marL="0" indent="0">
              <a:buNone/>
            </a:pPr>
            <a:r>
              <a:rPr lang="en-US" b="1" i="1" dirty="0" smtClean="0"/>
              <a:t>Presenters </a:t>
            </a:r>
          </a:p>
          <a:p>
            <a:pPr marL="0" indent="0">
              <a:buNone/>
            </a:pPr>
            <a:endParaRPr lang="en-US" sz="1200" dirty="0" smtClean="0"/>
          </a:p>
          <a:p>
            <a:pPr>
              <a:buFont typeface="Wingdings" pitchFamily="2" charset="2"/>
              <a:buChar char="§"/>
            </a:pPr>
            <a:r>
              <a:rPr lang="en-US" dirty="0" smtClean="0"/>
              <a:t>Maggie </a:t>
            </a:r>
            <a:r>
              <a:rPr lang="en-US" dirty="0"/>
              <a:t>Tymms, Associate </a:t>
            </a:r>
            <a:r>
              <a:rPr lang="en-US" dirty="0" smtClean="0"/>
              <a:t>Director</a:t>
            </a:r>
          </a:p>
          <a:p>
            <a:pPr marL="0" indent="0">
              <a:buNone/>
            </a:pPr>
            <a:r>
              <a:rPr lang="en-US" dirty="0" smtClean="0">
                <a:hlinkClick r:id="rId3"/>
              </a:rPr>
              <a:t>Tymms.magaly@spcollege.edu</a:t>
            </a:r>
            <a:r>
              <a:rPr lang="en-US" dirty="0" smtClean="0"/>
              <a:t>  </a:t>
            </a:r>
          </a:p>
          <a:p>
            <a:pPr>
              <a:buFont typeface="Wingdings" pitchFamily="2" charset="2"/>
              <a:buChar char="§"/>
            </a:pPr>
            <a:r>
              <a:rPr lang="en-US" dirty="0" smtClean="0"/>
              <a:t>Ashley Caron, Baccalaureate Assessment &amp; Accreditation Coordinator</a:t>
            </a:r>
          </a:p>
          <a:p>
            <a:pPr marL="0" indent="0">
              <a:buNone/>
            </a:pPr>
            <a:r>
              <a:rPr lang="en-US" dirty="0">
                <a:hlinkClick r:id="rId4"/>
              </a:rPr>
              <a:t>Caron.ashley@spcollege.edu</a:t>
            </a:r>
            <a:r>
              <a:rPr lang="en-US" dirty="0"/>
              <a:t> </a:t>
            </a:r>
          </a:p>
          <a:p>
            <a:pPr marL="0" indent="0">
              <a:buNone/>
            </a:pPr>
            <a:endParaRPr lang="en-US" dirty="0"/>
          </a:p>
        </p:txBody>
      </p:sp>
      <p:sp>
        <p:nvSpPr>
          <p:cNvPr id="4" name="Date Placeholder 3"/>
          <p:cNvSpPr>
            <a:spLocks noGrp="1"/>
          </p:cNvSpPr>
          <p:nvPr>
            <p:ph type="dt" sz="half" idx="10"/>
          </p:nvPr>
        </p:nvSpPr>
        <p:spPr/>
        <p:txBody>
          <a:bodyPr/>
          <a:lstStyle/>
          <a:p>
            <a:r>
              <a:rPr lang="en-US" smtClean="0"/>
              <a:t>June 20, 2013</a:t>
            </a:r>
            <a:endParaRPr lang="en-US" dirty="0"/>
          </a:p>
        </p:txBody>
      </p:sp>
      <p:sp>
        <p:nvSpPr>
          <p:cNvPr id="5" name="Footer Placeholder 4"/>
          <p:cNvSpPr>
            <a:spLocks noGrp="1"/>
          </p:cNvSpPr>
          <p:nvPr>
            <p:ph type="ftr" sz="quarter" idx="11"/>
          </p:nvPr>
        </p:nvSpPr>
        <p:spPr/>
        <p:txBody>
          <a:bodyPr/>
          <a:lstStyle/>
          <a:p>
            <a:r>
              <a:rPr lang="en-US" smtClean="0"/>
              <a:t>State Assessment Meeting</a:t>
            </a:r>
            <a:endParaRPr lang="en-US" dirty="0"/>
          </a:p>
        </p:txBody>
      </p:sp>
      <p:sp>
        <p:nvSpPr>
          <p:cNvPr id="6" name="Slide Number Placeholder 5"/>
          <p:cNvSpPr>
            <a:spLocks noGrp="1"/>
          </p:cNvSpPr>
          <p:nvPr>
            <p:ph type="sldNum" sz="quarter" idx="12"/>
          </p:nvPr>
        </p:nvSpPr>
        <p:spPr/>
        <p:txBody>
          <a:bodyPr/>
          <a:lstStyle/>
          <a:p>
            <a:fld id="{18C14F29-5060-4830-A216-B31A92D65088}" type="slidenum">
              <a:rPr lang="en-US" smtClean="0"/>
              <a:t>39</a:t>
            </a:fld>
            <a:endParaRPr lang="en-US" dirty="0"/>
          </a:p>
        </p:txBody>
      </p:sp>
      <p:sp>
        <p:nvSpPr>
          <p:cNvPr id="7" name="Text Box 21"/>
          <p:cNvSpPr txBox="1">
            <a:spLocks noChangeArrowheads="1"/>
          </p:cNvSpPr>
          <p:nvPr/>
        </p:nvSpPr>
        <p:spPr bwMode="auto">
          <a:xfrm>
            <a:off x="533400" y="5410200"/>
            <a:ext cx="6477000" cy="914400"/>
          </a:xfrm>
          <a:prstGeom prst="rect">
            <a:avLst/>
          </a:prstGeom>
          <a:noFill/>
          <a:ln w="9525">
            <a:noFill/>
            <a:miter lim="800000"/>
            <a:headEnd/>
            <a:tailEnd/>
          </a:ln>
        </p:spPr>
        <p:txBody>
          <a:bodyPr/>
          <a:lstStyle/>
          <a:p>
            <a:pPr algn="ctr"/>
            <a:r>
              <a:rPr lang="en-US" sz="2600" i="1" dirty="0" smtClean="0"/>
              <a:t>Academic Effectiveness &amp; Assessment</a:t>
            </a:r>
            <a:endParaRPr lang="en-US" sz="2600" b="0" i="1" dirty="0">
              <a:solidFill>
                <a:schemeClr val="tx1"/>
              </a:solidFill>
            </a:endParaRPr>
          </a:p>
          <a:p>
            <a:pPr algn="ctr"/>
            <a:r>
              <a:rPr lang="en-US" sz="2600" b="0" i="1" dirty="0" smtClean="0">
                <a:solidFill>
                  <a:schemeClr val="tx1"/>
                </a:solidFill>
              </a:rPr>
              <a:t>St. Petersburg College</a:t>
            </a:r>
          </a:p>
          <a:p>
            <a:pPr algn="ctr"/>
            <a:endParaRPr lang="en-US" sz="900" b="0" dirty="0">
              <a:solidFill>
                <a:schemeClr val="tx1"/>
              </a:solidFill>
              <a:latin typeface="Arial" pitchFamily="34" charset="0"/>
            </a:endParaRPr>
          </a:p>
        </p:txBody>
      </p:sp>
    </p:spTree>
    <p:extLst>
      <p:ext uri="{BB962C8B-B14F-4D97-AF65-F5344CB8AC3E}">
        <p14:creationId xmlns:p14="http://schemas.microsoft.com/office/powerpoint/2010/main" val="1810450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905000"/>
            <a:ext cx="8839200" cy="3429000"/>
          </a:xfrm>
        </p:spPr>
        <p:txBody>
          <a:bodyPr>
            <a:noAutofit/>
          </a:bodyPr>
          <a:lstStyle/>
          <a:p>
            <a:pPr marL="514350" indent="-514350">
              <a:buFont typeface="+mj-lt"/>
              <a:buAutoNum type="arabicPeriod"/>
            </a:pPr>
            <a:r>
              <a:rPr lang="en-US" sz="2600" dirty="0" smtClean="0"/>
              <a:t>Define the primary objectives of assessing general education</a:t>
            </a:r>
          </a:p>
          <a:p>
            <a:pPr marL="514350" indent="-514350">
              <a:buFont typeface="+mj-lt"/>
              <a:buAutoNum type="arabicPeriod"/>
            </a:pPr>
            <a:r>
              <a:rPr lang="en-US" sz="2600" dirty="0" smtClean="0"/>
              <a:t>Provide the history of SPC’s prior assessment model</a:t>
            </a:r>
          </a:p>
          <a:p>
            <a:pPr marL="514350" indent="-514350">
              <a:buFont typeface="+mj-lt"/>
              <a:buAutoNum type="arabicPeriod"/>
            </a:pPr>
            <a:r>
              <a:rPr lang="en-US" sz="2600" dirty="0" smtClean="0"/>
              <a:t>Examine the purpose and development of the new process</a:t>
            </a:r>
          </a:p>
          <a:p>
            <a:pPr marL="514350" indent="-514350">
              <a:buFont typeface="+mj-lt"/>
              <a:buAutoNum type="arabicPeriod"/>
            </a:pPr>
            <a:r>
              <a:rPr lang="en-US" sz="2600" dirty="0" smtClean="0"/>
              <a:t>Review instrument specifications, implementation</a:t>
            </a:r>
          </a:p>
          <a:p>
            <a:pPr marL="514350" indent="-514350">
              <a:buFont typeface="+mj-lt"/>
              <a:buAutoNum type="arabicPeriod"/>
            </a:pPr>
            <a:r>
              <a:rPr lang="en-US" sz="2600" dirty="0" smtClean="0"/>
              <a:t>Highlight the results and advantages of the new model </a:t>
            </a:r>
            <a:endParaRPr lang="en-US" sz="2600" dirty="0"/>
          </a:p>
          <a:p>
            <a:pPr marL="514350" indent="-514350">
              <a:buFont typeface="+mj-lt"/>
              <a:buAutoNum type="arabicPeriod"/>
            </a:pPr>
            <a:r>
              <a:rPr lang="en-US" sz="2600" dirty="0" smtClean="0"/>
              <a:t>Discuss the next steps of the process</a:t>
            </a:r>
          </a:p>
          <a:p>
            <a:pPr marL="514350" indent="-514350">
              <a:buFont typeface="+mj-lt"/>
              <a:buAutoNum type="arabicPeriod"/>
            </a:pPr>
            <a:r>
              <a:rPr lang="en-US" sz="2600" dirty="0" smtClean="0"/>
              <a:t>Consider the lessons learned</a:t>
            </a:r>
            <a:endParaRPr lang="en-US" sz="2600" dirty="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4</a:t>
            </a:fld>
            <a:endParaRPr lang="en-US" dirty="0"/>
          </a:p>
        </p:txBody>
      </p:sp>
      <p:sp>
        <p:nvSpPr>
          <p:cNvPr id="6" name="Title 5"/>
          <p:cNvSpPr>
            <a:spLocks noGrp="1"/>
          </p:cNvSpPr>
          <p:nvPr>
            <p:ph type="title"/>
          </p:nvPr>
        </p:nvSpPr>
        <p:spPr/>
        <p:txBody>
          <a:bodyPr>
            <a:normAutofit/>
          </a:bodyPr>
          <a:lstStyle/>
          <a:p>
            <a:r>
              <a:rPr lang="en-US" dirty="0" smtClean="0"/>
              <a:t>Today’s Goals</a:t>
            </a:r>
            <a:endParaRPr lang="en-US" dirty="0"/>
          </a:p>
        </p:txBody>
      </p:sp>
    </p:spTree>
    <p:extLst>
      <p:ext uri="{BB962C8B-B14F-4D97-AF65-F5344CB8AC3E}">
        <p14:creationId xmlns:p14="http://schemas.microsoft.com/office/powerpoint/2010/main" val="3804911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l"/>
            <a:r>
              <a:rPr lang="en-US" dirty="0" smtClean="0">
                <a:ea typeface="ＭＳ Ｐゴシック" pitchFamily="34" charset="-128"/>
              </a:rPr>
              <a:t>Primary Objectives</a:t>
            </a:r>
            <a:endParaRPr lang="en-US" dirty="0"/>
          </a:p>
        </p:txBody>
      </p:sp>
      <p:sp>
        <p:nvSpPr>
          <p:cNvPr id="3" name="Content Placeholder 2"/>
          <p:cNvSpPr>
            <a:spLocks noGrp="1"/>
          </p:cNvSpPr>
          <p:nvPr>
            <p:ph idx="1"/>
          </p:nvPr>
        </p:nvSpPr>
        <p:spPr>
          <a:xfrm>
            <a:off x="304800" y="1828800"/>
            <a:ext cx="8686800" cy="3505200"/>
          </a:xfrm>
        </p:spPr>
        <p:txBody>
          <a:bodyPr>
            <a:normAutofit fontScale="85000" lnSpcReduction="20000"/>
          </a:bodyPr>
          <a:lstStyle/>
          <a:p>
            <a:pPr marL="0" indent="0">
              <a:buNone/>
            </a:pPr>
            <a:r>
              <a:rPr lang="en-US" dirty="0" smtClean="0"/>
              <a:t>The primary objectives of the assessment are:</a:t>
            </a:r>
          </a:p>
          <a:p>
            <a:pPr marL="0" indent="0">
              <a:buNone/>
            </a:pPr>
            <a:endParaRPr lang="en-US" dirty="0" smtClean="0"/>
          </a:p>
          <a:p>
            <a:r>
              <a:rPr lang="en-US" dirty="0" smtClean="0"/>
              <a:t>Evaluate the quality of the general education curriculum</a:t>
            </a:r>
          </a:p>
          <a:p>
            <a:endParaRPr lang="en-US" dirty="0" smtClean="0"/>
          </a:p>
          <a:p>
            <a:r>
              <a:rPr lang="en-US" dirty="0" smtClean="0"/>
              <a:t>Identify areas for performance improvement</a:t>
            </a:r>
          </a:p>
          <a:p>
            <a:endParaRPr lang="en-US" dirty="0" smtClean="0"/>
          </a:p>
          <a:p>
            <a:r>
              <a:rPr lang="en-US" dirty="0" smtClean="0"/>
              <a:t>Satisfy the college’s commitment to the Southern Association of Colleges and Schools (SACS)</a:t>
            </a:r>
            <a:endParaRPr lang="en-US" sz="2800" dirty="0"/>
          </a:p>
        </p:txBody>
      </p:sp>
      <p:sp>
        <p:nvSpPr>
          <p:cNvPr id="5" name="Footer Placeholder 4"/>
          <p:cNvSpPr>
            <a:spLocks noGrp="1"/>
          </p:cNvSpPr>
          <p:nvPr>
            <p:ph type="ftr" sz="quarter" idx="11"/>
          </p:nvPr>
        </p:nvSpPr>
        <p:spPr/>
        <p:txBody>
          <a:bodyPr/>
          <a:lstStyle/>
          <a:p>
            <a:r>
              <a:rPr lang="en-US" smtClean="0"/>
              <a:t>State Assessment Meeting</a:t>
            </a:r>
            <a:endParaRPr lang="en-US" dirty="0"/>
          </a:p>
        </p:txBody>
      </p:sp>
      <p:sp>
        <p:nvSpPr>
          <p:cNvPr id="6" name="Slide Number Placeholder 5"/>
          <p:cNvSpPr>
            <a:spLocks noGrp="1"/>
          </p:cNvSpPr>
          <p:nvPr>
            <p:ph type="sldNum" sz="quarter" idx="12"/>
          </p:nvPr>
        </p:nvSpPr>
        <p:spPr/>
        <p:txBody>
          <a:bodyPr/>
          <a:lstStyle/>
          <a:p>
            <a:fld id="{AA800BDF-7CA0-4F0E-9DB8-2BB12D865371}" type="slidenum">
              <a:rPr lang="en-US" smtClean="0"/>
              <a:pPr/>
              <a:t>5</a:t>
            </a:fld>
            <a:endParaRPr lang="en-US" dirty="0"/>
          </a:p>
        </p:txBody>
      </p:sp>
      <p:sp>
        <p:nvSpPr>
          <p:cNvPr id="4" name="Date Placeholder 3"/>
          <p:cNvSpPr>
            <a:spLocks noGrp="1"/>
          </p:cNvSpPr>
          <p:nvPr>
            <p:ph type="dt" sz="half" idx="10"/>
          </p:nvPr>
        </p:nvSpPr>
        <p:spPr/>
        <p:txBody>
          <a:bodyPr/>
          <a:lstStyle/>
          <a:p>
            <a:pPr>
              <a:defRPr/>
            </a:pPr>
            <a:r>
              <a:rPr lang="en-US" smtClean="0"/>
              <a:t>June 20, 2013</a:t>
            </a:r>
            <a:endParaRPr lang="en-US" dirty="0"/>
          </a:p>
        </p:txBody>
      </p:sp>
    </p:spTree>
    <p:extLst>
      <p:ext uri="{BB962C8B-B14F-4D97-AF65-F5344CB8AC3E}">
        <p14:creationId xmlns:p14="http://schemas.microsoft.com/office/powerpoint/2010/main" val="31716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76400"/>
            <a:ext cx="8382001" cy="4419600"/>
          </a:xfrm>
        </p:spPr>
        <p:txBody>
          <a:bodyPr>
            <a:normAutofit/>
          </a:bodyPr>
          <a:lstStyle/>
          <a:p>
            <a:pPr marL="0" indent="0">
              <a:buNone/>
            </a:pPr>
            <a:r>
              <a:rPr lang="en-US" b="1" dirty="0"/>
              <a:t>SACS Comprehensive Standard 3.5.1 </a:t>
            </a:r>
          </a:p>
          <a:p>
            <a:pPr marL="400050" lvl="1" indent="0">
              <a:buNone/>
            </a:pPr>
            <a:r>
              <a:rPr lang="en-US" sz="3200" i="1" dirty="0"/>
              <a:t>The institution identifies college-level general education competencies and the extent to which </a:t>
            </a:r>
            <a:r>
              <a:rPr lang="en-US" sz="3200" i="1" u="sng" dirty="0" smtClean="0"/>
              <a:t>students</a:t>
            </a:r>
            <a:r>
              <a:rPr lang="en-US" sz="3200" i="1" dirty="0" smtClean="0"/>
              <a:t> </a:t>
            </a:r>
            <a:r>
              <a:rPr lang="en-US" sz="3200" i="1" dirty="0"/>
              <a:t>have attained them. </a:t>
            </a:r>
            <a:r>
              <a:rPr lang="en-US" sz="3200" b="1" i="1" dirty="0" smtClean="0"/>
              <a:t>(General education competencies</a:t>
            </a:r>
            <a:r>
              <a:rPr lang="en-US" sz="3200" b="1" i="1" dirty="0"/>
              <a:t>)</a:t>
            </a:r>
          </a:p>
          <a:p>
            <a:pPr>
              <a:buNone/>
            </a:pPr>
            <a:endParaRPr lang="en-US" sz="2800" dirty="0"/>
          </a:p>
          <a:p>
            <a:pPr marL="1588" indent="-1588">
              <a:buNone/>
            </a:pPr>
            <a:r>
              <a:rPr lang="en-US" sz="2400" dirty="0"/>
              <a:t>Other related Standards: Core Requirement 2.5 </a:t>
            </a:r>
            <a:r>
              <a:rPr lang="en-US" sz="2400" dirty="0" smtClean="0"/>
              <a:t>and Comprehensive </a:t>
            </a:r>
            <a:r>
              <a:rPr lang="en-US" sz="2400" dirty="0"/>
              <a:t>Standard 3.3.1</a:t>
            </a:r>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6</a:t>
            </a:fld>
            <a:endParaRPr lang="en-US" dirty="0"/>
          </a:p>
        </p:txBody>
      </p:sp>
      <p:sp>
        <p:nvSpPr>
          <p:cNvPr id="6" name="Title 5"/>
          <p:cNvSpPr>
            <a:spLocks noGrp="1"/>
          </p:cNvSpPr>
          <p:nvPr>
            <p:ph type="title"/>
          </p:nvPr>
        </p:nvSpPr>
        <p:spPr/>
        <p:txBody>
          <a:bodyPr>
            <a:normAutofit/>
          </a:bodyPr>
          <a:lstStyle/>
          <a:p>
            <a:r>
              <a:rPr lang="en-US" dirty="0">
                <a:ea typeface="ＭＳ Ｐゴシック" pitchFamily="34" charset="-128"/>
              </a:rPr>
              <a:t>Primary </a:t>
            </a:r>
            <a:r>
              <a:rPr lang="en-US" dirty="0" smtClean="0">
                <a:ea typeface="ＭＳ Ｐゴシック" pitchFamily="34" charset="-128"/>
              </a:rPr>
              <a:t>Objectives: SACS</a:t>
            </a:r>
            <a:endParaRPr lang="en-US" dirty="0"/>
          </a:p>
        </p:txBody>
      </p:sp>
    </p:spTree>
    <p:extLst>
      <p:ext uri="{BB962C8B-B14F-4D97-AF65-F5344CB8AC3E}">
        <p14:creationId xmlns:p14="http://schemas.microsoft.com/office/powerpoint/2010/main" val="2979317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52600"/>
            <a:ext cx="8534401" cy="4495800"/>
          </a:xfrm>
        </p:spPr>
        <p:txBody>
          <a:bodyPr>
            <a:normAutofit/>
          </a:bodyPr>
          <a:lstStyle/>
          <a:p>
            <a:pPr marL="0" indent="0">
              <a:buNone/>
            </a:pPr>
            <a:r>
              <a:rPr lang="en-US" sz="2800" dirty="0" smtClean="0"/>
              <a:t>SPC’s General Education assessments focus on the general learning outcomes of all degree programs across the college.</a:t>
            </a:r>
          </a:p>
          <a:p>
            <a:pPr>
              <a:buFont typeface="Wingdings" pitchFamily="2" charset="2"/>
              <a:buChar char="§"/>
            </a:pPr>
            <a:r>
              <a:rPr lang="en-US" sz="2800" dirty="0" smtClean="0"/>
              <a:t>Three-year cycle</a:t>
            </a:r>
          </a:p>
          <a:p>
            <a:pPr>
              <a:buFont typeface="Wingdings" pitchFamily="2" charset="2"/>
              <a:buChar char="§"/>
            </a:pPr>
            <a:r>
              <a:rPr lang="en-US" sz="2800" dirty="0" smtClean="0"/>
              <a:t>Mostly course-based</a:t>
            </a:r>
          </a:p>
          <a:p>
            <a:pPr>
              <a:buFont typeface="Wingdings" pitchFamily="2" charset="2"/>
              <a:buChar char="§"/>
            </a:pPr>
            <a:r>
              <a:rPr lang="en-US" sz="2800" dirty="0" smtClean="0"/>
              <a:t>Direct and indirect measures</a:t>
            </a:r>
          </a:p>
          <a:p>
            <a:pPr>
              <a:buFont typeface="Wingdings" pitchFamily="2" charset="2"/>
              <a:buChar char="§"/>
            </a:pPr>
            <a:r>
              <a:rPr lang="en-US" sz="2800" dirty="0" smtClean="0"/>
              <a:t>Some standardized measures</a:t>
            </a:r>
            <a:endParaRPr lang="en-US" sz="2800" dirty="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7</a:t>
            </a:fld>
            <a:endParaRPr lang="en-US" dirty="0"/>
          </a:p>
        </p:txBody>
      </p:sp>
      <p:sp>
        <p:nvSpPr>
          <p:cNvPr id="6" name="Title 5"/>
          <p:cNvSpPr>
            <a:spLocks noGrp="1"/>
          </p:cNvSpPr>
          <p:nvPr>
            <p:ph type="title"/>
          </p:nvPr>
        </p:nvSpPr>
        <p:spPr/>
        <p:txBody>
          <a:bodyPr>
            <a:normAutofit/>
          </a:bodyPr>
          <a:lstStyle/>
          <a:p>
            <a:pPr algn="l"/>
            <a:r>
              <a:rPr lang="en-US" dirty="0" smtClean="0"/>
              <a:t>History: Focus of the assessment</a:t>
            </a:r>
            <a:endParaRPr lang="en-US" dirty="0"/>
          </a:p>
        </p:txBody>
      </p:sp>
    </p:spTree>
    <p:extLst>
      <p:ext uri="{BB962C8B-B14F-4D97-AF65-F5344CB8AC3E}">
        <p14:creationId xmlns:p14="http://schemas.microsoft.com/office/powerpoint/2010/main" val="1657312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76400"/>
            <a:ext cx="8686800" cy="4572000"/>
          </a:xfrm>
        </p:spPr>
        <p:txBody>
          <a:bodyPr>
            <a:noAutofit/>
          </a:bodyPr>
          <a:lstStyle/>
          <a:p>
            <a:pPr>
              <a:buFont typeface="Wingdings" pitchFamily="2" charset="2"/>
              <a:buChar char="§"/>
            </a:pPr>
            <a:r>
              <a:rPr lang="en-US" sz="2500" dirty="0" smtClean="0"/>
              <a:t>Primarily course-based: Possible that knowledge level of traditional graduate would not be reflected</a:t>
            </a:r>
          </a:p>
          <a:p>
            <a:pPr>
              <a:buFont typeface="Wingdings" pitchFamily="2" charset="2"/>
              <a:buChar char="§"/>
            </a:pPr>
            <a:endParaRPr lang="en-US" sz="1400" dirty="0" smtClean="0"/>
          </a:p>
          <a:p>
            <a:pPr>
              <a:buFont typeface="Wingdings" pitchFamily="2" charset="2"/>
              <a:buChar char="§"/>
            </a:pPr>
            <a:r>
              <a:rPr lang="en-US" sz="2500" dirty="0" smtClean="0"/>
              <a:t>Discipline-specific assessments: Consisted of a minimal number of imbedded items, not consistent across classes</a:t>
            </a:r>
          </a:p>
          <a:p>
            <a:pPr>
              <a:buFont typeface="Wingdings" pitchFamily="2" charset="2"/>
              <a:buChar char="§"/>
            </a:pPr>
            <a:endParaRPr lang="en-US" sz="1400" dirty="0" smtClean="0"/>
          </a:p>
          <a:p>
            <a:pPr>
              <a:buFont typeface="Wingdings" pitchFamily="2" charset="2"/>
              <a:buChar char="§"/>
            </a:pPr>
            <a:r>
              <a:rPr lang="en-US" sz="2500" dirty="0" smtClean="0"/>
              <a:t>Data collection: Difficult, often incomplete</a:t>
            </a:r>
          </a:p>
          <a:p>
            <a:pPr>
              <a:buFont typeface="Wingdings" pitchFamily="2" charset="2"/>
              <a:buChar char="§"/>
            </a:pPr>
            <a:endParaRPr lang="en-US" sz="1400" dirty="0" smtClean="0"/>
          </a:p>
          <a:p>
            <a:pPr>
              <a:buFont typeface="Wingdings" pitchFamily="2" charset="2"/>
              <a:buChar char="§"/>
            </a:pPr>
            <a:r>
              <a:rPr lang="en-US" sz="2500" dirty="0" smtClean="0"/>
              <a:t>Items developed in isolation, lacked sufficient review</a:t>
            </a:r>
          </a:p>
          <a:p>
            <a:pPr>
              <a:buFont typeface="Wingdings" pitchFamily="2" charset="2"/>
              <a:buChar char="§"/>
            </a:pPr>
            <a:endParaRPr lang="en-US" sz="1400" dirty="0" smtClean="0"/>
          </a:p>
          <a:p>
            <a:pPr>
              <a:buFont typeface="Wingdings" pitchFamily="2" charset="2"/>
              <a:buChar char="§"/>
            </a:pPr>
            <a:r>
              <a:rPr lang="en-US" sz="2500" dirty="0" smtClean="0"/>
              <a:t>Results not consistently meaningful for continuous improvement</a:t>
            </a:r>
            <a:endParaRPr lang="en-US" sz="2500" dirty="0"/>
          </a:p>
          <a:p>
            <a:endParaRPr lang="en-US" sz="2700" dirty="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8</a:t>
            </a:fld>
            <a:endParaRPr lang="en-US" dirty="0"/>
          </a:p>
        </p:txBody>
      </p:sp>
      <p:sp>
        <p:nvSpPr>
          <p:cNvPr id="6" name="Title 5"/>
          <p:cNvSpPr>
            <a:spLocks noGrp="1"/>
          </p:cNvSpPr>
          <p:nvPr>
            <p:ph type="title"/>
          </p:nvPr>
        </p:nvSpPr>
        <p:spPr/>
        <p:txBody>
          <a:bodyPr>
            <a:normAutofit/>
          </a:bodyPr>
          <a:lstStyle/>
          <a:p>
            <a:pPr algn="l"/>
            <a:r>
              <a:rPr lang="en-US" dirty="0" smtClean="0"/>
              <a:t>History: Prior Assessment Model</a:t>
            </a:r>
            <a:endParaRPr lang="en-US" dirty="0"/>
          </a:p>
        </p:txBody>
      </p:sp>
    </p:spTree>
    <p:extLst>
      <p:ext uri="{BB962C8B-B14F-4D97-AF65-F5344CB8AC3E}">
        <p14:creationId xmlns:p14="http://schemas.microsoft.com/office/powerpoint/2010/main" val="2695228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8229600" cy="4953000"/>
          </a:xfrm>
        </p:spPr>
        <p:txBody>
          <a:bodyPr/>
          <a:lstStyle/>
          <a:p>
            <a:pPr>
              <a:buFont typeface="Wingdings" pitchFamily="2" charset="2"/>
              <a:buChar char="§"/>
            </a:pPr>
            <a:r>
              <a:rPr lang="en-US" dirty="0" smtClean="0"/>
              <a:t>‘Psychometrically sound’ assessment model</a:t>
            </a:r>
          </a:p>
          <a:p>
            <a:pPr>
              <a:buFont typeface="Wingdings" pitchFamily="2" charset="2"/>
              <a:buChar char="§"/>
            </a:pPr>
            <a:endParaRPr lang="en-US" dirty="0" smtClean="0"/>
          </a:p>
          <a:p>
            <a:pPr>
              <a:buFont typeface="Wingdings" pitchFamily="2" charset="2"/>
              <a:buChar char="§"/>
            </a:pPr>
            <a:r>
              <a:rPr lang="en-US" dirty="0"/>
              <a:t>Maximize benefits of new data collection model – continuous improvement of </a:t>
            </a:r>
            <a:r>
              <a:rPr lang="en-US" dirty="0" smtClean="0"/>
              <a:t>general       education curriculum</a:t>
            </a:r>
          </a:p>
          <a:p>
            <a:pPr>
              <a:buFont typeface="Wingdings" pitchFamily="2" charset="2"/>
              <a:buChar char="§"/>
            </a:pPr>
            <a:endParaRPr lang="en-US" dirty="0"/>
          </a:p>
          <a:p>
            <a:pPr>
              <a:buFont typeface="Wingdings" pitchFamily="2" charset="2"/>
              <a:buChar char="§"/>
            </a:pPr>
            <a:r>
              <a:rPr lang="en-US" dirty="0" smtClean="0"/>
              <a:t>Utilization of available technology</a:t>
            </a:r>
          </a:p>
          <a:p>
            <a:pPr>
              <a:buFont typeface="Wingdings" pitchFamily="2" charset="2"/>
              <a:buChar char="§"/>
            </a:pPr>
            <a:endParaRPr lang="en-US" dirty="0" smtClean="0"/>
          </a:p>
        </p:txBody>
      </p:sp>
      <p:sp>
        <p:nvSpPr>
          <p:cNvPr id="3" name="Date Placeholder 2"/>
          <p:cNvSpPr>
            <a:spLocks noGrp="1"/>
          </p:cNvSpPr>
          <p:nvPr>
            <p:ph type="dt" sz="half" idx="10"/>
          </p:nvPr>
        </p:nvSpPr>
        <p:spPr/>
        <p:txBody>
          <a:bodyPr/>
          <a:lstStyle/>
          <a:p>
            <a:pPr>
              <a:defRPr/>
            </a:pPr>
            <a:r>
              <a:rPr lang="en-US" smtClean="0"/>
              <a:t>June 20, 2013</a:t>
            </a:r>
            <a:endParaRPr lang="en-US" dirty="0"/>
          </a:p>
        </p:txBody>
      </p:sp>
      <p:sp>
        <p:nvSpPr>
          <p:cNvPr id="4" name="Footer Placeholder 3"/>
          <p:cNvSpPr>
            <a:spLocks noGrp="1"/>
          </p:cNvSpPr>
          <p:nvPr>
            <p:ph type="ftr" sz="quarter" idx="11"/>
          </p:nvPr>
        </p:nvSpPr>
        <p:spPr/>
        <p:txBody>
          <a:bodyPr/>
          <a:lstStyle/>
          <a:p>
            <a:pPr>
              <a:defRPr/>
            </a:pPr>
            <a:r>
              <a:rPr lang="en-US" smtClean="0"/>
              <a:t>State Assessment Meeting</a:t>
            </a:r>
            <a:endParaRPr lang="en-US" dirty="0"/>
          </a:p>
        </p:txBody>
      </p:sp>
      <p:sp>
        <p:nvSpPr>
          <p:cNvPr id="5" name="Slide Number Placeholder 4"/>
          <p:cNvSpPr>
            <a:spLocks noGrp="1"/>
          </p:cNvSpPr>
          <p:nvPr>
            <p:ph type="sldNum" sz="quarter" idx="12"/>
          </p:nvPr>
        </p:nvSpPr>
        <p:spPr/>
        <p:txBody>
          <a:bodyPr/>
          <a:lstStyle/>
          <a:p>
            <a:pPr>
              <a:defRPr/>
            </a:pPr>
            <a:fld id="{89E36F6C-558B-4AC8-9A42-3E4F67B4B2DE}" type="slidenum">
              <a:rPr lang="en-US" smtClean="0"/>
              <a:pPr>
                <a:defRPr/>
              </a:pPr>
              <a:t>9</a:t>
            </a:fld>
            <a:endParaRPr lang="en-US" dirty="0"/>
          </a:p>
        </p:txBody>
      </p:sp>
      <p:sp>
        <p:nvSpPr>
          <p:cNvPr id="6" name="Title 5"/>
          <p:cNvSpPr>
            <a:spLocks noGrp="1"/>
          </p:cNvSpPr>
          <p:nvPr>
            <p:ph type="title"/>
          </p:nvPr>
        </p:nvSpPr>
        <p:spPr/>
        <p:txBody>
          <a:bodyPr>
            <a:normAutofit/>
          </a:bodyPr>
          <a:lstStyle/>
          <a:p>
            <a:pPr algn="l"/>
            <a:r>
              <a:rPr lang="en-US" dirty="0" smtClean="0"/>
              <a:t>Purpose of the new model</a:t>
            </a:r>
            <a:endParaRPr lang="en-US" dirty="0"/>
          </a:p>
        </p:txBody>
      </p:sp>
    </p:spTree>
    <p:extLst>
      <p:ext uri="{BB962C8B-B14F-4D97-AF65-F5344CB8AC3E}">
        <p14:creationId xmlns:p14="http://schemas.microsoft.com/office/powerpoint/2010/main" val="42147517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PresentationPro_InMotionVide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3E27973-A7DE-4230-97D1-7E42CEDC0C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PresentationPro_InMotionVideo</Template>
  <TotalTime>3603</TotalTime>
  <Words>2609</Words>
  <Application>Microsoft Office PowerPoint</Application>
  <PresentationFormat>On-screen Show (4:3)</PresentationFormat>
  <Paragraphs>534</Paragraphs>
  <Slides>39</Slides>
  <Notes>39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PresentationPro_InMotionVideo</vt:lpstr>
      <vt:lpstr>Visio</vt:lpstr>
      <vt:lpstr>A Model for Assessing General Education Utilizing an Online Institutional Assessment</vt:lpstr>
      <vt:lpstr>General Education Assessment Model</vt:lpstr>
      <vt:lpstr>St. Petersburg College Quick Facts</vt:lpstr>
      <vt:lpstr>Today’s Goals</vt:lpstr>
      <vt:lpstr>Primary Objectives</vt:lpstr>
      <vt:lpstr>Primary Objectives: SACS</vt:lpstr>
      <vt:lpstr>History: Focus of the assessment</vt:lpstr>
      <vt:lpstr>History: Prior Assessment Model</vt:lpstr>
      <vt:lpstr>Purpose of the new model</vt:lpstr>
      <vt:lpstr>Purpose:  Performance Improvement</vt:lpstr>
      <vt:lpstr>Assessment Development:  General Education Outcomes</vt:lpstr>
      <vt:lpstr>Test Specifications: Item Content</vt:lpstr>
      <vt:lpstr>Test Specifications: Item Development Process</vt:lpstr>
      <vt:lpstr>Test Specifications</vt:lpstr>
      <vt:lpstr>Test Specifications</vt:lpstr>
      <vt:lpstr>Test Specifications: Item Writing Sheet</vt:lpstr>
      <vt:lpstr>Assessment Implementation</vt:lpstr>
      <vt:lpstr>Assessment Implementation: Invitation Letter</vt:lpstr>
      <vt:lpstr>Assessment Implementation: ANGEL</vt:lpstr>
      <vt:lpstr>Assessment Implementation: ANGEL</vt:lpstr>
      <vt:lpstr>Assessment Implementation: Frequently Asked Questions (FAQ)</vt:lpstr>
      <vt:lpstr>Assessment Implementation: Frequently Asked Questions (FAQ)</vt:lpstr>
      <vt:lpstr>Assessment Implementation: Frequently Asked Questions (FAQ)</vt:lpstr>
      <vt:lpstr>Assessment Implementation: Is this assessment required?</vt:lpstr>
      <vt:lpstr>Assessment Implementation: Spring 2010 – Spring 2013</vt:lpstr>
      <vt:lpstr>Assessment Implementation: Student Contacts &amp; Response Rates</vt:lpstr>
      <vt:lpstr>Assessment Implementation: Response Rates by Term</vt:lpstr>
      <vt:lpstr>Assessment Results: Spring 2012</vt:lpstr>
      <vt:lpstr>Assessment Results: Spring 2012</vt:lpstr>
      <vt:lpstr>Assessment Results: Demographics</vt:lpstr>
      <vt:lpstr>Assessment Results: Demographics, cont’d</vt:lpstr>
      <vt:lpstr>Assessment Results: Breakdown by item, term, and form</vt:lpstr>
      <vt:lpstr>Assessment Results: Measure Descriptions</vt:lpstr>
      <vt:lpstr>Assessment Results: Findings from recent administration</vt:lpstr>
      <vt:lpstr>Advantages of New Assessment</vt:lpstr>
      <vt:lpstr>Lessons Learned</vt:lpstr>
      <vt:lpstr>Next Steps</vt:lpstr>
      <vt:lpstr>Questions?</vt:lpstr>
      <vt:lpstr>Institutional Online  General Education Assessment Model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Credit Hour  Commitment Model</dc:title>
  <dc:creator>user</dc:creator>
  <cp:lastModifiedBy>user</cp:lastModifiedBy>
  <cp:revision>126</cp:revision>
  <cp:lastPrinted>2012-02-15T17:33:33Z</cp:lastPrinted>
  <dcterms:created xsi:type="dcterms:W3CDTF">2012-02-12T21:30:38Z</dcterms:created>
  <dcterms:modified xsi:type="dcterms:W3CDTF">2013-06-20T00:07:35Z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TC018813519991</vt:lpwstr>
  </property>
</Properties>
</file>