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7"/>
  </p:notesMasterIdLst>
  <p:sldIdLst>
    <p:sldId id="257" r:id="rId5"/>
    <p:sldId id="256" r:id="rId6"/>
  </p:sldIdLst>
  <p:sldSz cx="9144000" cy="6858000" type="screen4x3"/>
  <p:notesSz cx="7010400" cy="92233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3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6CF19E5-C6B1-4206-D7ED-E1F77D4E3ED8}" v="23" dt="2024-06-05T19:41:03.731"/>
    <p1510:client id="{B7340246-5140-2E43-AA2E-C36724074213}" v="255" dt="2024-06-05T20:00:57.13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1848" autoAdjust="0"/>
    <p:restoredTop sz="94632" autoAdjust="0"/>
  </p:normalViewPr>
  <p:slideViewPr>
    <p:cSldViewPr>
      <p:cViewPr varScale="1">
        <p:scale>
          <a:sx n="92" d="100"/>
          <a:sy n="92" d="100"/>
        </p:scale>
        <p:origin x="192" y="10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1169"/>
          </a:xfrm>
          <a:prstGeom prst="rect">
            <a:avLst/>
          </a:prstGeom>
        </p:spPr>
        <p:txBody>
          <a:bodyPr vert="horz" lIns="92543" tIns="46272" rIns="92543" bIns="4627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0"/>
            <a:ext cx="3037840" cy="461169"/>
          </a:xfrm>
          <a:prstGeom prst="rect">
            <a:avLst/>
          </a:prstGeom>
        </p:spPr>
        <p:txBody>
          <a:bodyPr vert="horz" lIns="92543" tIns="46272" rIns="92543" bIns="46272" rtlCol="0"/>
          <a:lstStyle>
            <a:lvl1pPr algn="r">
              <a:defRPr sz="1200"/>
            </a:lvl1pPr>
          </a:lstStyle>
          <a:p>
            <a:fld id="{AE5E3995-7297-4180-9EB4-B7D99C23A9E9}" type="datetimeFigureOut">
              <a:rPr lang="en-US" smtClean="0"/>
              <a:t>6/5/24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692150"/>
            <a:ext cx="4610100" cy="3457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43" tIns="46272" rIns="92543" bIns="4627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381104"/>
            <a:ext cx="5608320" cy="4150519"/>
          </a:xfrm>
          <a:prstGeom prst="rect">
            <a:avLst/>
          </a:prstGeom>
        </p:spPr>
        <p:txBody>
          <a:bodyPr vert="horz" lIns="92543" tIns="46272" rIns="92543" bIns="4627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60607"/>
            <a:ext cx="3037840" cy="461169"/>
          </a:xfrm>
          <a:prstGeom prst="rect">
            <a:avLst/>
          </a:prstGeom>
        </p:spPr>
        <p:txBody>
          <a:bodyPr vert="horz" lIns="92543" tIns="46272" rIns="92543" bIns="4627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760607"/>
            <a:ext cx="3037840" cy="461169"/>
          </a:xfrm>
          <a:prstGeom prst="rect">
            <a:avLst/>
          </a:prstGeom>
        </p:spPr>
        <p:txBody>
          <a:bodyPr vert="horz" lIns="92543" tIns="46272" rIns="92543" bIns="46272" rtlCol="0" anchor="b"/>
          <a:lstStyle>
            <a:lvl1pPr algn="r">
              <a:defRPr sz="1200"/>
            </a:lvl1pPr>
          </a:lstStyle>
          <a:p>
            <a:fld id="{F10C7490-5E5A-4F1C-9A89-C1F03B619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7623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0C7490-5E5A-4F1C-9A89-C1F03B61987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2166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27100" y="2130425"/>
            <a:ext cx="7302500" cy="1470025"/>
          </a:xfrm>
        </p:spPr>
        <p:txBody>
          <a:bodyPr/>
          <a:lstStyle>
            <a:lvl1pPr algn="l"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27100" y="3886200"/>
            <a:ext cx="7302500" cy="1752600"/>
          </a:xfrm>
        </p:spPr>
        <p:txBody>
          <a:bodyPr>
            <a:normAutofit/>
          </a:bodyPr>
          <a:lstStyle>
            <a:lvl1pPr marL="0" indent="0" algn="l">
              <a:buNone/>
              <a:defRPr sz="30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8260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286000"/>
            <a:ext cx="7315200" cy="3657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479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7099" y="4406900"/>
            <a:ext cx="7327901" cy="1362075"/>
          </a:xfrm>
        </p:spPr>
        <p:txBody>
          <a:bodyPr anchor="t"/>
          <a:lstStyle>
            <a:lvl1pPr algn="l">
              <a:defRPr sz="3200" b="1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27099" y="2906713"/>
            <a:ext cx="7327901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454109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2235201"/>
            <a:ext cx="3581400" cy="3594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35201"/>
            <a:ext cx="3492500" cy="3594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31629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629717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022833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39800" y="1257300"/>
            <a:ext cx="2525713" cy="914400"/>
          </a:xfrm>
        </p:spPr>
        <p:txBody>
          <a:bodyPr anchor="b"/>
          <a:lstStyle>
            <a:lvl1pPr algn="l">
              <a:defRPr sz="2000" b="1">
                <a:latin typeface="Arial"/>
                <a:cs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257300"/>
            <a:ext cx="5111750" cy="48688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39800" y="2273300"/>
            <a:ext cx="2551113" cy="3852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267686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7100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27100" y="1269999"/>
            <a:ext cx="7315200" cy="34575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7100" y="5422900"/>
            <a:ext cx="7315200" cy="4572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15427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1257300"/>
            <a:ext cx="7315200" cy="812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286000"/>
            <a:ext cx="7315200" cy="36576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762000"/>
            <a:ext cx="254000" cy="6096000"/>
          </a:xfrm>
          <a:prstGeom prst="rect">
            <a:avLst/>
          </a:prstGeom>
          <a:solidFill>
            <a:srgbClr val="9920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VALENCIA_ONLY_RED_BOX_4C.eps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24102"/>
            <a:ext cx="1676400" cy="448204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0"/>
            <a:ext cx="254000" cy="672306"/>
          </a:xfrm>
          <a:prstGeom prst="rect">
            <a:avLst/>
          </a:prstGeom>
          <a:solidFill>
            <a:srgbClr val="EEA4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  <a:latin typeface="Arial"/>
              </a:defRPr>
            </a:lvl1pPr>
          </a:lstStyle>
          <a:p>
            <a:fld id="{E3524F8A-2435-274A-9C08-04DDCBF1601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0" y="6356350"/>
            <a:ext cx="5105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baseline="0">
                <a:solidFill>
                  <a:schemeClr val="tx1">
                    <a:tint val="75000"/>
                  </a:schemeClr>
                </a:solidFill>
                <a:latin typeface="Arial"/>
              </a:defRPr>
            </a:lvl1pPr>
          </a:lstStyle>
          <a:p>
            <a:r>
              <a:rPr lang="en-US"/>
              <a:t>*Please Note: Jessica will be out the office 11/23-12/2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3481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4" r:id="rId5"/>
    <p:sldLayoutId id="2147483655" r:id="rId6"/>
    <p:sldLayoutId id="2147483656" r:id="rId7"/>
    <p:sldLayoutId id="2147483657" r:id="rId8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200" b="1" i="0" kern="1200">
          <a:solidFill>
            <a:srgbClr val="99201C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rgbClr val="3B3D3C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rgbClr val="626464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rgbClr val="626464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rgbClr val="626464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rgbClr val="626464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304800"/>
            <a:ext cx="7315200" cy="457200"/>
          </a:xfrm>
        </p:spPr>
        <p:txBody>
          <a:bodyPr/>
          <a:lstStyle/>
          <a:p>
            <a:pPr algn="ctr"/>
            <a:br>
              <a:rPr lang="en-US" sz="1400" dirty="0"/>
            </a:br>
            <a:br>
              <a:rPr lang="en-US" sz="1400" dirty="0"/>
            </a:br>
            <a:r>
              <a:rPr lang="en-US" sz="1400" dirty="0"/>
              <a:t>CoursEval Schedule* of Events</a:t>
            </a:r>
            <a:br>
              <a:rPr lang="en-US" sz="1400" dirty="0"/>
            </a:br>
            <a:r>
              <a:rPr lang="en-US" sz="1400" dirty="0"/>
              <a:t>STUDENTS</a:t>
            </a:r>
            <a:br>
              <a:rPr lang="en-US" sz="1400" dirty="0"/>
            </a:br>
            <a:r>
              <a:rPr lang="en-US" sz="1400" dirty="0"/>
              <a:t>Fall 2024</a:t>
            </a:r>
          </a:p>
        </p:txBody>
      </p:sp>
      <p:graphicFrame>
        <p:nvGraphicFramePr>
          <p:cNvPr id="5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69475983"/>
              </p:ext>
            </p:extLst>
          </p:nvPr>
        </p:nvGraphicFramePr>
        <p:xfrm>
          <a:off x="228602" y="1219200"/>
          <a:ext cx="8839199" cy="4553041"/>
        </p:xfrm>
        <a:graphic>
          <a:graphicData uri="http://schemas.openxmlformats.org/drawingml/2006/table">
            <a:tbl>
              <a:tblPr firstRow="1" bandRow="1">
                <a:tableStyleId>{46F890A9-2807-4EBB-B81D-B2AA78EC7F39}</a:tableStyleId>
              </a:tblPr>
              <a:tblGrid>
                <a:gridCol w="12954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82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30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4830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4830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9906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4945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7734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981861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Part of Term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Classes</a:t>
                      </a:r>
                      <a:r>
                        <a:rPr lang="en-US" sz="1200" b="1" baseline="0" dirty="0">
                          <a:solidFill>
                            <a:schemeClr val="tx1"/>
                          </a:solidFill>
                        </a:rPr>
                        <a:t> Begin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Student</a:t>
                      </a:r>
                    </a:p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Assessments Begin</a:t>
                      </a:r>
                    </a:p>
                  </a:txBody>
                  <a:tcPr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Withdrawal</a:t>
                      </a:r>
                      <a:r>
                        <a:rPr lang="en-US" sz="1200" b="1" baseline="0" dirty="0">
                          <a:solidFill>
                            <a:schemeClr val="tx1"/>
                          </a:solidFill>
                        </a:rPr>
                        <a:t> Deadline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Student</a:t>
                      </a:r>
                    </a:p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Assessments End</a:t>
                      </a:r>
                    </a:p>
                  </a:txBody>
                  <a:tcPr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Classes</a:t>
                      </a:r>
                      <a:r>
                        <a:rPr lang="en-US" sz="1200" b="1" baseline="0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  <a:p>
                      <a:pPr algn="ctr"/>
                      <a:r>
                        <a:rPr lang="en-US" sz="1200" b="1" baseline="0" dirty="0">
                          <a:solidFill>
                            <a:schemeClr val="tx1"/>
                          </a:solidFill>
                        </a:rPr>
                        <a:t>End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Grades Due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Faculty Reports Open**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4127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First 8 weeks, </a:t>
                      </a:r>
                      <a:r>
                        <a:rPr lang="en-US" sz="1100" dirty="0"/>
                        <a:t>H1</a:t>
                      </a:r>
                      <a:endParaRPr lang="en-US" sz="11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8/19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9/18</a:t>
                      </a:r>
                    </a:p>
                  </a:txBody>
                  <a:tcPr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9/20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10/9</a:t>
                      </a:r>
                    </a:p>
                  </a:txBody>
                  <a:tcPr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10/10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12/9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12/10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00834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FULL TERM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/>
                        <a:t>8/19</a:t>
                      </a:r>
                      <a:endParaRPr lang="en-US" sz="1200" b="1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10/23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/>
                        <a:t>10/25</a:t>
                      </a:r>
                      <a:endParaRPr lang="en-US" sz="1200" b="1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11/27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/>
                        <a:t>12/8</a:t>
                      </a:r>
                      <a:endParaRPr lang="en-US" sz="1200" b="1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/>
                        <a:t>12/9</a:t>
                      </a:r>
                      <a:endParaRPr lang="en-US" sz="1200" b="1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12/10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73109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dirty="0"/>
                        <a:t>10 weeks</a:t>
                      </a:r>
                      <a:endParaRPr lang="en-US" dirty="0"/>
                    </a:p>
                    <a:p>
                      <a:pPr marL="0" marR="0" lvl="0" indent="0" algn="ctr" defTabSz="45720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TWK</a:t>
                      </a:r>
                      <a:endParaRPr lang="en-US" sz="1100" i="1"/>
                    </a:p>
                  </a:txBody>
                  <a:tcPr anchor="ctr"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/>
                        <a:t>9/23</a:t>
                      </a:r>
                      <a:endParaRPr lang="en-US" sz="1200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dirty="0"/>
                        <a:t>11/6</a:t>
                      </a:r>
                    </a:p>
                  </a:txBody>
                  <a:tcPr anchor="ctr"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/>
                        <a:t>11/8</a:t>
                      </a:r>
                      <a:endParaRPr lang="en-US" sz="1200" dirty="0"/>
                    </a:p>
                  </a:txBody>
                  <a:tcPr anchor="ctr"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dirty="0"/>
                        <a:t>12/4</a:t>
                      </a:r>
                    </a:p>
                  </a:txBody>
                  <a:tcPr anchor="ctr"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dirty="0"/>
                        <a:t>12/8</a:t>
                      </a:r>
                    </a:p>
                  </a:txBody>
                  <a:tcPr anchor="ctr"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/>
                        <a:t>12/9</a:t>
                      </a:r>
                      <a:endParaRPr lang="en-US" sz="1200" dirty="0"/>
                    </a:p>
                  </a:txBody>
                  <a:tcPr anchor="ctr"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dirty="0"/>
                        <a:t>12/10</a:t>
                      </a:r>
                    </a:p>
                  </a:txBody>
                  <a:tcPr anchor="ctr"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9070194"/>
                  </a:ext>
                </a:extLst>
              </a:tr>
              <a:tr h="97311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Second 8 weeks,</a:t>
                      </a: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aseline="0" dirty="0"/>
                        <a:t>H2</a:t>
                      </a:r>
                      <a:endParaRPr lang="en-US" sz="1100" i="1" baseline="0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10/11</a:t>
                      </a:r>
                      <a:endParaRPr lang="en-US" sz="1200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11/13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11/15</a:t>
                      </a:r>
                      <a:endParaRPr lang="en-US" sz="1200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12/4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12/8</a:t>
                      </a:r>
                      <a:endParaRPr lang="en-US" sz="1200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12/9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12/10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04801" y="6400800"/>
            <a:ext cx="868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*This calendar was created using the college-wide Academic Calendar on 08/04/23 and is subject to adjustment as needed.</a:t>
            </a:r>
          </a:p>
          <a:p>
            <a:r>
              <a:rPr lang="en-US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** Faculty reports open AFTER grades are submitted by faculty member.</a:t>
            </a:r>
          </a:p>
        </p:txBody>
      </p:sp>
    </p:spTree>
    <p:extLst>
      <p:ext uri="{BB962C8B-B14F-4D97-AF65-F5344CB8AC3E}">
        <p14:creationId xmlns:p14="http://schemas.microsoft.com/office/powerpoint/2010/main" val="35852307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219200" y="228600"/>
            <a:ext cx="7315200" cy="812800"/>
          </a:xfrm>
        </p:spPr>
        <p:txBody>
          <a:bodyPr/>
          <a:lstStyle/>
          <a:p>
            <a:pPr algn="ctr"/>
            <a:r>
              <a:rPr lang="en-US" sz="1400" dirty="0"/>
              <a:t>CoursEval Schedule of Events</a:t>
            </a:r>
            <a:br>
              <a:rPr lang="en-US" sz="1400" dirty="0"/>
            </a:br>
            <a:r>
              <a:rPr lang="en-US" sz="1400" dirty="0"/>
              <a:t>Faculty / Administration</a:t>
            </a:r>
            <a:br>
              <a:rPr lang="en-US" sz="1400" dirty="0"/>
            </a:br>
            <a:r>
              <a:rPr lang="en-US" sz="1400" dirty="0"/>
              <a:t>Fall 2024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75912730"/>
              </p:ext>
            </p:extLst>
          </p:nvPr>
        </p:nvGraphicFramePr>
        <p:xfrm>
          <a:off x="304799" y="1041401"/>
          <a:ext cx="8686801" cy="45101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939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17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586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284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8899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3815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5689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180286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Part of Term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Data Extract and Import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Reviewer</a:t>
                      </a:r>
                      <a:r>
                        <a:rPr lang="en-US" sz="1200" baseline="0" dirty="0">
                          <a:solidFill>
                            <a:schemeClr val="bg1"/>
                          </a:solidFill>
                        </a:rPr>
                        <a:t> Permissions for results from Dean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*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Assessments Begin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Assessments Close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Grades Due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Faculty Reports Open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9855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First 6 weeks</a:t>
                      </a:r>
                      <a:r>
                        <a:rPr lang="en-US" sz="1100" dirty="0"/>
                        <a:t>, H1</a:t>
                      </a:r>
                      <a:endParaRPr lang="en-US" sz="11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9/16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12/9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9/18</a:t>
                      </a:r>
                    </a:p>
                  </a:txBody>
                  <a:tcPr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10/9</a:t>
                      </a:r>
                    </a:p>
                  </a:txBody>
                  <a:tcPr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12/9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12/10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1322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FULL TERM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10/21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/>
                        <a:t>12/9</a:t>
                      </a:r>
                      <a:endParaRPr lang="en-US" sz="1200" b="1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10/23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11/27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/>
                        <a:t>12/9</a:t>
                      </a:r>
                      <a:endParaRPr lang="en-US" sz="1200" b="1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12/10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4368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dirty="0"/>
                        <a:t>10 weeks,</a:t>
                      </a:r>
                      <a:endParaRPr lang="en-US" dirty="0"/>
                    </a:p>
                    <a:p>
                      <a:pPr marL="0" marR="0" lvl="0" indent="0" algn="ctr" defTabSz="45720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TWK</a:t>
                      </a:r>
                      <a:endParaRPr lang="en-US" sz="1100" i="1"/>
                    </a:p>
                  </a:txBody>
                  <a:tcPr anchor="ctr"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dirty="0"/>
                        <a:t>11/4</a:t>
                      </a:r>
                    </a:p>
                  </a:txBody>
                  <a:tcPr anchor="ctr"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/>
                        <a:t>12/9</a:t>
                      </a:r>
                      <a:endParaRPr lang="en-US" sz="1200" dirty="0"/>
                    </a:p>
                  </a:txBody>
                  <a:tcPr anchor="ctr"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dirty="0"/>
                        <a:t>11/6</a:t>
                      </a:r>
                    </a:p>
                  </a:txBody>
                  <a:tcPr anchor="ctr"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dirty="0"/>
                        <a:t>12/4</a:t>
                      </a:r>
                    </a:p>
                  </a:txBody>
                  <a:tcPr anchor="ctr"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/>
                        <a:t>12/9</a:t>
                      </a:r>
                      <a:endParaRPr lang="en-US" sz="1200" dirty="0"/>
                    </a:p>
                  </a:txBody>
                  <a:tcPr anchor="ctr"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dirty="0"/>
                        <a:t>12/10</a:t>
                      </a:r>
                    </a:p>
                  </a:txBody>
                  <a:tcPr anchor="ctr"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48717790"/>
                  </a:ext>
                </a:extLst>
              </a:tr>
              <a:tr h="824368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Second 8 weeks, </a:t>
                      </a:r>
                      <a:r>
                        <a:rPr lang="en-US" sz="1100" baseline="0" dirty="0"/>
                        <a:t>H2</a:t>
                      </a:r>
                      <a:endParaRPr lang="en-US" sz="1100" i="1" baseline="0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11/11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12/9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11/13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12/4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12/9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12/10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304798" y="6324600"/>
            <a:ext cx="868680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Deans may designate additional reviewers to access faculty member Student Feedback on Instruction (SFI) results; for example, this access is sometimes requested for program chairs. These permissions are given through CoursEval at the direction of the deans.</a:t>
            </a:r>
          </a:p>
        </p:txBody>
      </p:sp>
    </p:spTree>
    <p:extLst>
      <p:ext uri="{BB962C8B-B14F-4D97-AF65-F5344CB8AC3E}">
        <p14:creationId xmlns:p14="http://schemas.microsoft.com/office/powerpoint/2010/main" val="3153849018"/>
      </p:ext>
    </p:extLst>
  </p:cSld>
  <p:clrMapOvr>
    <a:masterClrMapping/>
  </p:clrMapOvr>
</p:sld>
</file>

<file path=ppt/theme/theme1.xml><?xml version="1.0" encoding="utf-8"?>
<a:theme xmlns:a="http://schemas.openxmlformats.org/drawingml/2006/main" name="valencia_college_microsoft_office_theme">
  <a:themeElements>
    <a:clrScheme name="Valencia College">
      <a:dk1>
        <a:sysClr val="windowText" lastClr="000000"/>
      </a:dk1>
      <a:lt1>
        <a:sysClr val="window" lastClr="FFFFFF"/>
      </a:lt1>
      <a:dk2>
        <a:srgbClr val="BF311A"/>
      </a:dk2>
      <a:lt2>
        <a:srgbClr val="EEECE1"/>
      </a:lt2>
      <a:accent1>
        <a:srgbClr val="BF311A"/>
      </a:accent1>
      <a:accent2>
        <a:srgbClr val="FDB913"/>
      </a:accent2>
      <a:accent3>
        <a:srgbClr val="666666"/>
      </a:accent3>
      <a:accent4>
        <a:srgbClr val="427892"/>
      </a:accent4>
      <a:accent5>
        <a:srgbClr val="4BACC6"/>
      </a:accent5>
      <a:accent6>
        <a:srgbClr val="F79646"/>
      </a:accent6>
      <a:hlink>
        <a:srgbClr val="FDB913"/>
      </a:hlink>
      <a:folHlink>
        <a:srgbClr val="CF7E0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8F1D99A41D74843ACC17B5F752F214D" ma:contentTypeVersion="9" ma:contentTypeDescription="Create a new document." ma:contentTypeScope="" ma:versionID="8b8b6237779f2d64800c9a828445b8b3">
  <xsd:schema xmlns:xsd="http://www.w3.org/2001/XMLSchema" xmlns:xs="http://www.w3.org/2001/XMLSchema" xmlns:p="http://schemas.microsoft.com/office/2006/metadata/properties" xmlns:ns2="90425b3c-0536-41f1-801d-58197e600b52" xmlns:ns3="b98dffb3-df00-4924-9be8-fd047ba7b3e7" targetNamespace="http://schemas.microsoft.com/office/2006/metadata/properties" ma:root="true" ma:fieldsID="36ec133b9f216845a806aa179a3e3179" ns2:_="" ns3:_="">
    <xsd:import namespace="90425b3c-0536-41f1-801d-58197e600b52"/>
    <xsd:import namespace="b98dffb3-df00-4924-9be8-fd047ba7b3e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425b3c-0536-41f1-801d-58197e600b5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8dffb3-df00-4924-9be8-fd047ba7b3e7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7B8A237-0296-4A96-9520-A797D81B1D2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0425b3c-0536-41f1-801d-58197e600b52"/>
    <ds:schemaRef ds:uri="b98dffb3-df00-4924-9be8-fd047ba7b3e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0DAFF9D-49C8-41AC-B89E-7F34E60044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6EEA6C4-F5C3-4BFC-9071-780FC5473E0F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valencia_college_microsoft_office_theme</Template>
  <TotalTime>2097</TotalTime>
  <Words>227</Words>
  <Application>Microsoft Macintosh PowerPoint</Application>
  <PresentationFormat>On-screen Show (4:3)</PresentationFormat>
  <Paragraphs>87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Times New Roman</vt:lpstr>
      <vt:lpstr>valencia_college_microsoft_office_theme</vt:lpstr>
      <vt:lpstr>  CoursEval Schedule* of Events STUDENTS Fall 2024</vt:lpstr>
      <vt:lpstr>CoursEval Schedule of Events Faculty / Administration Fall 2024</vt:lpstr>
    </vt:vector>
  </TitlesOfParts>
  <Company>Valencia Community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 Climate Schedule of Events Fall 2011</dc:title>
  <dc:creator>Michelle Ellis</dc:creator>
  <cp:lastModifiedBy>Nick Nower</cp:lastModifiedBy>
  <cp:revision>136</cp:revision>
  <cp:lastPrinted>2014-08-05T22:20:36Z</cp:lastPrinted>
  <dcterms:created xsi:type="dcterms:W3CDTF">2011-07-22T15:48:25Z</dcterms:created>
  <dcterms:modified xsi:type="dcterms:W3CDTF">2024-06-05T20:00:57Z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0x010100D8F1D99A41D74843ACC17B5F752F214D</vt:lpwstr>
  </property>
</Properties>
</file>