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handoutMasterIdLst>
    <p:handoutMasterId r:id="rId32"/>
  </p:handoutMasterIdLst>
  <p:sldIdLst>
    <p:sldId id="256" r:id="rId2"/>
    <p:sldId id="292" r:id="rId3"/>
    <p:sldId id="280" r:id="rId4"/>
    <p:sldId id="289" r:id="rId5"/>
    <p:sldId id="282" r:id="rId6"/>
    <p:sldId id="295" r:id="rId7"/>
    <p:sldId id="297" r:id="rId8"/>
    <p:sldId id="299" r:id="rId9"/>
    <p:sldId id="301" r:id="rId10"/>
    <p:sldId id="302" r:id="rId11"/>
    <p:sldId id="304" r:id="rId12"/>
    <p:sldId id="306" r:id="rId13"/>
    <p:sldId id="307" r:id="rId14"/>
    <p:sldId id="308" r:id="rId15"/>
    <p:sldId id="259" r:id="rId16"/>
    <p:sldId id="260" r:id="rId17"/>
    <p:sldId id="261" r:id="rId18"/>
    <p:sldId id="270" r:id="rId19"/>
    <p:sldId id="290" r:id="rId20"/>
    <p:sldId id="294" r:id="rId21"/>
    <p:sldId id="286" r:id="rId22"/>
    <p:sldId id="287" r:id="rId23"/>
    <p:sldId id="277" r:id="rId24"/>
    <p:sldId id="278" r:id="rId25"/>
    <p:sldId id="279" r:id="rId26"/>
    <p:sldId id="276" r:id="rId27"/>
    <p:sldId id="275" r:id="rId28"/>
    <p:sldId id="288" r:id="rId29"/>
    <p:sldId id="310" r:id="rId30"/>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9"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80" y="48"/>
      </p:cViewPr>
      <p:guideLst>
        <p:guide orient="horz" pos="2160"/>
        <p:guide pos="2880"/>
      </p:guideLst>
    </p:cSldViewPr>
  </p:slideViewPr>
  <p:notesTextViewPr>
    <p:cViewPr>
      <p:scale>
        <a:sx n="1" d="1"/>
        <a:sy n="1" d="1"/>
      </p:scale>
      <p:origin x="0" y="0"/>
    </p:cViewPr>
  </p:notesTextViewPr>
  <p:notesViewPr>
    <p:cSldViewPr>
      <p:cViewPr varScale="1">
        <p:scale>
          <a:sx n="60" d="100"/>
          <a:sy n="60" d="100"/>
        </p:scale>
        <p:origin x="-2538" y="-96"/>
      </p:cViewPr>
      <p:guideLst>
        <p:guide orient="horz" pos="2209"/>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5265810" y="0"/>
            <a:ext cx="4028440" cy="350520"/>
          </a:xfrm>
          <a:prstGeom prst="rect">
            <a:avLst/>
          </a:prstGeom>
        </p:spPr>
        <p:txBody>
          <a:bodyPr vert="horz" lIns="92930" tIns="46465" rIns="92930" bIns="46465" rtlCol="0"/>
          <a:lstStyle>
            <a:lvl1pPr algn="r">
              <a:defRPr sz="1200"/>
            </a:lvl1pPr>
          </a:lstStyle>
          <a:p>
            <a:fld id="{6D6310C0-AD3A-49E8-B2F5-B7C27CCE456C}" type="datetimeFigureOut">
              <a:rPr lang="en-US" smtClean="0"/>
              <a:t>2/17/2015</a:t>
            </a:fld>
            <a:endParaRPr lang="en-US"/>
          </a:p>
        </p:txBody>
      </p:sp>
      <p:sp>
        <p:nvSpPr>
          <p:cNvPr id="4" name="Footer Placeholder 3"/>
          <p:cNvSpPr>
            <a:spLocks noGrp="1"/>
          </p:cNvSpPr>
          <p:nvPr>
            <p:ph type="ftr" sz="quarter" idx="2"/>
          </p:nvPr>
        </p:nvSpPr>
        <p:spPr>
          <a:xfrm>
            <a:off x="0" y="6658663"/>
            <a:ext cx="4028440" cy="350520"/>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5265810" y="6658663"/>
            <a:ext cx="4028440" cy="350520"/>
          </a:xfrm>
          <a:prstGeom prst="rect">
            <a:avLst/>
          </a:prstGeom>
        </p:spPr>
        <p:txBody>
          <a:bodyPr vert="horz" lIns="92930" tIns="46465" rIns="92930" bIns="46465" rtlCol="0" anchor="b"/>
          <a:lstStyle>
            <a:lvl1pPr algn="r">
              <a:defRPr sz="1200"/>
            </a:lvl1pPr>
          </a:lstStyle>
          <a:p>
            <a:fld id="{86A1E125-679F-4DFC-B131-07395F4D09E3}" type="slidenum">
              <a:rPr lang="en-US" smtClean="0"/>
              <a:t>‹#›</a:t>
            </a:fld>
            <a:endParaRPr lang="en-US"/>
          </a:p>
        </p:txBody>
      </p:sp>
    </p:spTree>
    <p:extLst>
      <p:ext uri="{BB962C8B-B14F-4D97-AF65-F5344CB8AC3E}">
        <p14:creationId xmlns:p14="http://schemas.microsoft.com/office/powerpoint/2010/main" val="168962616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5265810" y="0"/>
            <a:ext cx="4028440" cy="350520"/>
          </a:xfrm>
          <a:prstGeom prst="rect">
            <a:avLst/>
          </a:prstGeom>
        </p:spPr>
        <p:txBody>
          <a:bodyPr vert="horz" lIns="92930" tIns="46465" rIns="92930" bIns="46465" rtlCol="0"/>
          <a:lstStyle>
            <a:lvl1pPr algn="r">
              <a:defRPr sz="1200"/>
            </a:lvl1pPr>
          </a:lstStyle>
          <a:p>
            <a:fld id="{5EBEF0C3-3A03-43EA-89FA-D2076C5DA4FF}" type="datetimeFigureOut">
              <a:rPr lang="en-US" smtClean="0"/>
              <a:t>2/17/2015</a:t>
            </a:fld>
            <a:endParaRPr lang="en-US"/>
          </a:p>
        </p:txBody>
      </p:sp>
      <p:sp>
        <p:nvSpPr>
          <p:cNvPr id="4" name="Slide Image Placeholder 3"/>
          <p:cNvSpPr>
            <a:spLocks noGrp="1" noRot="1" noChangeAspect="1"/>
          </p:cNvSpPr>
          <p:nvPr>
            <p:ph type="sldImg" idx="2"/>
          </p:nvPr>
        </p:nvSpPr>
        <p:spPr>
          <a:xfrm>
            <a:off x="2898775" y="527050"/>
            <a:ext cx="3500438" cy="26273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3"/>
            <a:ext cx="4028440" cy="350520"/>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5265810" y="6658663"/>
            <a:ext cx="4028440" cy="350520"/>
          </a:xfrm>
          <a:prstGeom prst="rect">
            <a:avLst/>
          </a:prstGeom>
        </p:spPr>
        <p:txBody>
          <a:bodyPr vert="horz" lIns="92930" tIns="46465" rIns="92930" bIns="46465" rtlCol="0" anchor="b"/>
          <a:lstStyle>
            <a:lvl1pPr algn="r">
              <a:defRPr sz="1200"/>
            </a:lvl1pPr>
          </a:lstStyle>
          <a:p>
            <a:fld id="{EDF663D0-23E1-4494-800D-C4DE3DA8C959}" type="slidenum">
              <a:rPr lang="en-US" smtClean="0"/>
              <a:t>‹#›</a:t>
            </a:fld>
            <a:endParaRPr lang="en-US"/>
          </a:p>
        </p:txBody>
      </p:sp>
    </p:spTree>
    <p:extLst>
      <p:ext uri="{BB962C8B-B14F-4D97-AF65-F5344CB8AC3E}">
        <p14:creationId xmlns:p14="http://schemas.microsoft.com/office/powerpoint/2010/main" val="109061857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F663D0-23E1-4494-800D-C4DE3DA8C959}" type="slidenum">
              <a:rPr lang="en-US" smtClean="0"/>
              <a:t>1</a:t>
            </a:fld>
            <a:endParaRPr lang="en-US"/>
          </a:p>
        </p:txBody>
      </p:sp>
      <p:sp>
        <p:nvSpPr>
          <p:cNvPr id="5" name="Footer Placeholder 4"/>
          <p:cNvSpPr>
            <a:spLocks noGrp="1"/>
          </p:cNvSpPr>
          <p:nvPr>
            <p:ph type="ftr" sz="quarter" idx="11"/>
          </p:nvPr>
        </p:nvSpPr>
        <p:spPr/>
        <p:txBody>
          <a:bodyPr/>
          <a:lstStyle/>
          <a:p>
            <a:endParaRPr lang="en-US"/>
          </a:p>
        </p:txBody>
      </p:sp>
      <p:sp>
        <p:nvSpPr>
          <p:cNvPr id="6" name="Date Placeholder 5"/>
          <p:cNvSpPr>
            <a:spLocks noGrp="1"/>
          </p:cNvSpPr>
          <p:nvPr>
            <p:ph type="dt" idx="12"/>
          </p:nvPr>
        </p:nvSpPr>
        <p:spPr/>
        <p:txBody>
          <a:bodyPr/>
          <a:lstStyle/>
          <a:p>
            <a:fld id="{2B9F7736-4E75-4C25-9560-55C66D41C300}" type="datetime1">
              <a:rPr lang="en-US" smtClean="0"/>
              <a:t>2/17/2015</a:t>
            </a:fld>
            <a:endParaRPr lang="en-US"/>
          </a:p>
        </p:txBody>
      </p:sp>
    </p:spTree>
    <p:extLst>
      <p:ext uri="{BB962C8B-B14F-4D97-AF65-F5344CB8AC3E}">
        <p14:creationId xmlns:p14="http://schemas.microsoft.com/office/powerpoint/2010/main" val="3117727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BA753661-5313-4222-A049-81A29CE668D0}" type="datetime1">
              <a:rPr lang="en-US" smtClean="0"/>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663D0-23E1-4494-800D-C4DE3DA8C959}" type="slidenum">
              <a:rPr lang="en-US" smtClean="0"/>
              <a:t>17</a:t>
            </a:fld>
            <a:endParaRPr lang="en-US"/>
          </a:p>
        </p:txBody>
      </p:sp>
    </p:spTree>
    <p:extLst>
      <p:ext uri="{BB962C8B-B14F-4D97-AF65-F5344CB8AC3E}">
        <p14:creationId xmlns:p14="http://schemas.microsoft.com/office/powerpoint/2010/main" val="3808386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F663D0-23E1-4494-800D-C4DE3DA8C959}" type="slidenum">
              <a:rPr lang="en-US" smtClean="0"/>
              <a:t>28</a:t>
            </a:fld>
            <a:endParaRPr lang="en-US"/>
          </a:p>
        </p:txBody>
      </p:sp>
      <p:sp>
        <p:nvSpPr>
          <p:cNvPr id="5" name="Footer Placeholder 4"/>
          <p:cNvSpPr>
            <a:spLocks noGrp="1"/>
          </p:cNvSpPr>
          <p:nvPr>
            <p:ph type="ftr" sz="quarter" idx="11"/>
          </p:nvPr>
        </p:nvSpPr>
        <p:spPr/>
        <p:txBody>
          <a:bodyPr/>
          <a:lstStyle/>
          <a:p>
            <a:endParaRPr lang="en-US"/>
          </a:p>
        </p:txBody>
      </p:sp>
      <p:sp>
        <p:nvSpPr>
          <p:cNvPr id="6" name="Date Placeholder 5"/>
          <p:cNvSpPr>
            <a:spLocks noGrp="1"/>
          </p:cNvSpPr>
          <p:nvPr>
            <p:ph type="dt" idx="12"/>
          </p:nvPr>
        </p:nvSpPr>
        <p:spPr/>
        <p:txBody>
          <a:bodyPr/>
          <a:lstStyle/>
          <a:p>
            <a:fld id="{2B9F7736-4E75-4C25-9560-55C66D41C300}" type="datetime1">
              <a:rPr lang="en-US" smtClean="0"/>
              <a:t>2/17/2015</a:t>
            </a:fld>
            <a:endParaRPr lang="en-US"/>
          </a:p>
        </p:txBody>
      </p:sp>
    </p:spTree>
    <p:extLst>
      <p:ext uri="{BB962C8B-B14F-4D97-AF65-F5344CB8AC3E}">
        <p14:creationId xmlns:p14="http://schemas.microsoft.com/office/powerpoint/2010/main" val="3117727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3200" y="685801"/>
            <a:ext cx="5486400" cy="1828799"/>
          </a:xfrm>
        </p:spPr>
        <p:txBody>
          <a:bodyPr anchor="b"/>
          <a:lstStyle>
            <a:lvl1pPr algn="l">
              <a:defRPr sz="3200" b="0">
                <a:latin typeface="Palatino Linotype" pitchFamily="18" charset="0"/>
              </a:defRPr>
            </a:lvl1pPr>
          </a:lstStyle>
          <a:p>
            <a:r>
              <a:rPr lang="en-US" dirty="0" smtClean="0"/>
              <a:t>Click To Edit Master Title</a:t>
            </a:r>
            <a:endParaRPr lang="en-US" dirty="0"/>
          </a:p>
        </p:txBody>
      </p:sp>
      <p:sp>
        <p:nvSpPr>
          <p:cNvPr id="3" name="Subtitle 2"/>
          <p:cNvSpPr>
            <a:spLocks noGrp="1"/>
          </p:cNvSpPr>
          <p:nvPr>
            <p:ph type="subTitle" idx="1"/>
          </p:nvPr>
        </p:nvSpPr>
        <p:spPr>
          <a:xfrm>
            <a:off x="2743200" y="2590800"/>
            <a:ext cx="5486400" cy="838200"/>
          </a:xfrm>
        </p:spPr>
        <p:txBody>
          <a:bodyPr>
            <a:normAutofit/>
          </a:bodyPr>
          <a:lstStyle>
            <a:lvl1pPr marL="0" indent="0" algn="l">
              <a:buNone/>
              <a:defRPr sz="20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382604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1" y="685800"/>
            <a:ext cx="5486400" cy="1828800"/>
          </a:xfrm>
        </p:spPr>
        <p:txBody>
          <a:bodyPr anchor="b"/>
          <a:lstStyle>
            <a:lvl1pPr algn="l">
              <a:defRPr sz="3200" b="0" cap="none" baseline="0">
                <a:latin typeface="Palatino Linotype" pitchFamily="18" charset="0"/>
              </a:defRPr>
            </a:lvl1pPr>
          </a:lstStyle>
          <a:p>
            <a:r>
              <a:rPr lang="en-US" dirty="0" smtClean="0"/>
              <a:t>Click To Edit Master Section Header</a:t>
            </a:r>
            <a:endParaRPr lang="en-US" dirty="0"/>
          </a:p>
        </p:txBody>
      </p:sp>
      <p:sp>
        <p:nvSpPr>
          <p:cNvPr id="3" name="Text Placeholder 2"/>
          <p:cNvSpPr>
            <a:spLocks noGrp="1"/>
          </p:cNvSpPr>
          <p:nvPr>
            <p:ph type="body" idx="1"/>
          </p:nvPr>
        </p:nvSpPr>
        <p:spPr>
          <a:xfrm>
            <a:off x="914401" y="2590801"/>
            <a:ext cx="5486400" cy="838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45410948"/>
      </p:ext>
    </p:extLst>
  </p:cSld>
  <p:clrMapOvr>
    <a:masterClrMapping/>
  </p:clrMapOvr>
  <p:timing>
    <p:tnLst>
      <p:par>
        <p:cTn id="1" dur="indefinite" restart="never" nodeType="tmRoot"/>
      </p:par>
    </p:tnLst>
  </p:timing>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1257300"/>
            <a:ext cx="6858000" cy="812800"/>
          </a:xfrm>
        </p:spPr>
        <p:txBody>
          <a:bodyPr/>
          <a:lstStyle/>
          <a:p>
            <a:r>
              <a:rPr lang="en-US" dirty="0" smtClean="0"/>
              <a:t>CLICK TO EDIT TITLE</a:t>
            </a:r>
            <a:endParaRPr lang="en-US" dirty="0"/>
          </a:p>
        </p:txBody>
      </p:sp>
      <p:sp>
        <p:nvSpPr>
          <p:cNvPr id="3" name="Content Placeholder 2"/>
          <p:cNvSpPr>
            <a:spLocks noGrp="1"/>
          </p:cNvSpPr>
          <p:nvPr>
            <p:ph idx="1"/>
          </p:nvPr>
        </p:nvSpPr>
        <p:spPr>
          <a:xfrm>
            <a:off x="1143000" y="2286001"/>
            <a:ext cx="68580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4798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1257300"/>
            <a:ext cx="6858000" cy="812800"/>
          </a:xfrm>
        </p:spPr>
        <p:txBody>
          <a:bodyPr/>
          <a:lstStyle/>
          <a:p>
            <a:r>
              <a:rPr lang="en-US" dirty="0" smtClean="0"/>
              <a:t>CLICK TO EDIT TITLE</a:t>
            </a:r>
            <a:endParaRPr lang="en-US" dirty="0"/>
          </a:p>
        </p:txBody>
      </p:sp>
      <p:sp>
        <p:nvSpPr>
          <p:cNvPr id="3" name="Content Placeholder 2"/>
          <p:cNvSpPr>
            <a:spLocks noGrp="1"/>
          </p:cNvSpPr>
          <p:nvPr>
            <p:ph sz="half" idx="1"/>
          </p:nvPr>
        </p:nvSpPr>
        <p:spPr>
          <a:xfrm>
            <a:off x="1143000" y="2235201"/>
            <a:ext cx="3352800" cy="359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235201"/>
            <a:ext cx="3352800" cy="359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3162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4876800"/>
            <a:ext cx="6858000" cy="880533"/>
          </a:xfrm>
        </p:spPr>
        <p:txBody>
          <a:bodyPr/>
          <a:lstStyle/>
          <a:p>
            <a:r>
              <a:rPr lang="en-US" dirty="0" smtClean="0"/>
              <a:t>CLICK TO EDIT TITLE</a:t>
            </a:r>
            <a:endParaRPr lang="en-US" dirty="0"/>
          </a:p>
        </p:txBody>
      </p:sp>
      <p:sp>
        <p:nvSpPr>
          <p:cNvPr id="3" name="Content Placeholder 2"/>
          <p:cNvSpPr>
            <a:spLocks noGrp="1"/>
          </p:cNvSpPr>
          <p:nvPr>
            <p:ph sz="half" idx="1"/>
          </p:nvPr>
        </p:nvSpPr>
        <p:spPr>
          <a:xfrm>
            <a:off x="1143000" y="685800"/>
            <a:ext cx="3352800"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572000" y="685800"/>
            <a:ext cx="3429000"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5" name="Content Placeholder 2"/>
          <p:cNvSpPr>
            <a:spLocks noGrp="1"/>
          </p:cNvSpPr>
          <p:nvPr>
            <p:ph sz="half" idx="10"/>
          </p:nvPr>
        </p:nvSpPr>
        <p:spPr>
          <a:xfrm>
            <a:off x="1143000" y="2810933"/>
            <a:ext cx="3352800"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2"/>
          <p:cNvSpPr>
            <a:spLocks noGrp="1"/>
          </p:cNvSpPr>
          <p:nvPr>
            <p:ph sz="half" idx="11"/>
          </p:nvPr>
        </p:nvSpPr>
        <p:spPr>
          <a:xfrm>
            <a:off x="4572000" y="2810933"/>
            <a:ext cx="3429000"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extLst>
      <p:ext uri="{BB962C8B-B14F-4D97-AF65-F5344CB8AC3E}">
        <p14:creationId xmlns:p14="http://schemas.microsoft.com/office/powerpoint/2010/main" val="1143162983"/>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283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1257300"/>
            <a:ext cx="2322513" cy="914400"/>
          </a:xfrm>
        </p:spPr>
        <p:txBody>
          <a:bodyPr anchor="b"/>
          <a:lstStyle>
            <a:lvl1pPr algn="l">
              <a:defRPr sz="2000" b="1">
                <a:latin typeface="Arial"/>
                <a:cs typeface="Arial"/>
              </a:defRPr>
            </a:lvl1pPr>
          </a:lstStyle>
          <a:p>
            <a:r>
              <a:rPr lang="en-US" dirty="0" smtClean="0"/>
              <a:t>CLICK TO EDIT TITLE </a:t>
            </a:r>
            <a:endParaRPr lang="en-US" dirty="0"/>
          </a:p>
        </p:txBody>
      </p:sp>
      <p:sp>
        <p:nvSpPr>
          <p:cNvPr id="3" name="Content Placeholder 2"/>
          <p:cNvSpPr>
            <a:spLocks noGrp="1"/>
          </p:cNvSpPr>
          <p:nvPr>
            <p:ph idx="1"/>
          </p:nvPr>
        </p:nvSpPr>
        <p:spPr>
          <a:xfrm>
            <a:off x="3575050" y="1257301"/>
            <a:ext cx="4425950" cy="4610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273301"/>
            <a:ext cx="2347913" cy="3594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26768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4800600"/>
            <a:ext cx="6858000" cy="566738"/>
          </a:xfrm>
        </p:spPr>
        <p:txBody>
          <a:bodyPr anchor="b"/>
          <a:lstStyle>
            <a:lvl1pPr algn="l">
              <a:defRPr sz="2000" b="1"/>
            </a:lvl1pPr>
          </a:lstStyle>
          <a:p>
            <a:r>
              <a:rPr lang="en-US" dirty="0" smtClean="0"/>
              <a:t>Click to edit title</a:t>
            </a:r>
            <a:endParaRPr lang="en-US" dirty="0"/>
          </a:p>
        </p:txBody>
      </p:sp>
      <p:sp>
        <p:nvSpPr>
          <p:cNvPr id="3" name="Picture Placeholder 2"/>
          <p:cNvSpPr>
            <a:spLocks noGrp="1"/>
          </p:cNvSpPr>
          <p:nvPr>
            <p:ph type="pic" idx="1"/>
          </p:nvPr>
        </p:nvSpPr>
        <p:spPr>
          <a:xfrm>
            <a:off x="1143000" y="1269999"/>
            <a:ext cx="6858000" cy="3457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143000" y="5422900"/>
            <a:ext cx="6858000" cy="457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Tree>
    <p:extLst>
      <p:ext uri="{BB962C8B-B14F-4D97-AF65-F5344CB8AC3E}">
        <p14:creationId xmlns:p14="http://schemas.microsoft.com/office/powerpoint/2010/main" val="615427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4800600"/>
            <a:ext cx="6858000" cy="566738"/>
          </a:xfrm>
        </p:spPr>
        <p:txBody>
          <a:bodyPr anchor="b"/>
          <a:lstStyle>
            <a:lvl1pPr algn="l">
              <a:defRPr sz="2000" b="1"/>
            </a:lvl1pPr>
          </a:lstStyle>
          <a:p>
            <a:r>
              <a:rPr lang="en-US" dirty="0" smtClean="0"/>
              <a:t>Click to edit title</a:t>
            </a:r>
            <a:endParaRPr lang="en-US" dirty="0"/>
          </a:p>
        </p:txBody>
      </p:sp>
      <p:sp>
        <p:nvSpPr>
          <p:cNvPr id="4" name="Text Placeholder 3"/>
          <p:cNvSpPr>
            <a:spLocks noGrp="1"/>
          </p:cNvSpPr>
          <p:nvPr>
            <p:ph type="body" sz="half" idx="2" hasCustomPrompt="1"/>
          </p:nvPr>
        </p:nvSpPr>
        <p:spPr>
          <a:xfrm>
            <a:off x="1143000" y="5422900"/>
            <a:ext cx="6858000" cy="457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6" name="Content Placeholder 5"/>
          <p:cNvSpPr>
            <a:spLocks noGrp="1"/>
          </p:cNvSpPr>
          <p:nvPr>
            <p:ph sz="quarter" idx="10"/>
          </p:nvPr>
        </p:nvSpPr>
        <p:spPr>
          <a:xfrm>
            <a:off x="1143000" y="685800"/>
            <a:ext cx="6858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5427734"/>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1257300"/>
            <a:ext cx="7315200" cy="8128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286000"/>
            <a:ext cx="7315200" cy="36576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baseline="0">
                <a:solidFill>
                  <a:schemeClr val="tx1">
                    <a:tint val="75000"/>
                  </a:schemeClr>
                </a:solidFill>
                <a:latin typeface="Arial"/>
              </a:defRPr>
            </a:lvl1pPr>
          </a:lstStyle>
          <a:p>
            <a:fld id="{50C4AABD-2F31-49A2-BE24-44C302BDB9F2}" type="slidenum">
              <a:rPr lang="en-US" smtClean="0"/>
              <a:t>‹#›</a:t>
            </a:fld>
            <a:endParaRPr lang="en-US"/>
          </a:p>
        </p:txBody>
      </p:sp>
      <p:sp>
        <p:nvSpPr>
          <p:cNvPr id="5" name="Footer Placeholder 4"/>
          <p:cNvSpPr>
            <a:spLocks noGrp="1"/>
          </p:cNvSpPr>
          <p:nvPr>
            <p:ph type="ftr" sz="quarter" idx="3"/>
          </p:nvPr>
        </p:nvSpPr>
        <p:spPr>
          <a:xfrm>
            <a:off x="914400" y="6356350"/>
            <a:ext cx="5105400" cy="365125"/>
          </a:xfrm>
          <a:prstGeom prst="rect">
            <a:avLst/>
          </a:prstGeom>
        </p:spPr>
        <p:txBody>
          <a:bodyPr vert="horz" lIns="91440" tIns="45720" rIns="91440" bIns="45720" rtlCol="0" anchor="ctr"/>
          <a:lstStyle>
            <a:lvl1pPr algn="l">
              <a:defRPr sz="900" cap="all" baseline="0">
                <a:solidFill>
                  <a:schemeClr val="tx1">
                    <a:tint val="75000"/>
                  </a:schemeClr>
                </a:solidFill>
                <a:latin typeface="Arial"/>
              </a:defRPr>
            </a:lvl1pPr>
          </a:lstStyle>
          <a:p>
            <a:r>
              <a:rPr lang="en-US" dirty="0" smtClean="0"/>
              <a:t>Laura Blasi, Ph.D., Director, Institutional Assessment</a:t>
            </a:r>
          </a:p>
        </p:txBody>
      </p:sp>
      <p:pic>
        <p:nvPicPr>
          <p:cNvPr id="6" name="Picture 2"/>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0" y="152400"/>
            <a:ext cx="5029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4816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iming>
    <p:tnLst>
      <p:par>
        <p:cTn id="1" dur="indefinite" restart="never" nodeType="tmRoot"/>
      </p:par>
    </p:tnLst>
  </p:timing>
  <p:hf hdr="0"/>
  <p:txStyles>
    <p:titleStyle>
      <a:lvl1pPr algn="l" defTabSz="457200" rtl="0" eaLnBrk="1" latinLnBrk="0" hangingPunct="1">
        <a:spcBef>
          <a:spcPct val="0"/>
        </a:spcBef>
        <a:buNone/>
        <a:defRPr sz="3200" b="1" i="0" kern="1200">
          <a:solidFill>
            <a:srgbClr val="99201C"/>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3B3D3C"/>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626464"/>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626464"/>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626464"/>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62646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www.hhs.gov/ohrp/policy/ohrpregulations.pdf"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858" y="1159910"/>
            <a:ext cx="6705600" cy="1828799"/>
          </a:xfrm>
        </p:spPr>
        <p:txBody>
          <a:bodyPr/>
          <a:lstStyle/>
          <a:p>
            <a:pPr lvl="0"/>
            <a:r>
              <a:rPr lang="en-US" dirty="0" smtClean="0"/>
              <a:t>Principles of Good Practice in Research at Valencia </a:t>
            </a:r>
            <a:r>
              <a:rPr lang="en-US" dirty="0" smtClean="0"/>
              <a:t>College</a:t>
            </a:r>
            <a:br>
              <a:rPr lang="en-US" dirty="0" smtClean="0"/>
            </a:br>
            <a:r>
              <a:rPr lang="en-US" sz="1400" b="1" dirty="0"/>
              <a:t>Tuesday, February 24, 2:00 – 3:00, EC 4-122 (CRN2966)</a:t>
            </a:r>
            <a:r>
              <a:rPr lang="en-US" dirty="0"/>
              <a:t/>
            </a:r>
            <a:br>
              <a:rPr lang="en-US" dirty="0"/>
            </a:br>
            <a:endParaRPr lang="en-US" dirty="0"/>
          </a:p>
        </p:txBody>
      </p:sp>
      <p:sp>
        <p:nvSpPr>
          <p:cNvPr id="3" name="Subtitle 2"/>
          <p:cNvSpPr>
            <a:spLocks noGrp="1"/>
          </p:cNvSpPr>
          <p:nvPr>
            <p:ph type="subTitle" idx="1"/>
          </p:nvPr>
        </p:nvSpPr>
        <p:spPr>
          <a:xfrm>
            <a:off x="-76200" y="3886200"/>
            <a:ext cx="9067800" cy="2057400"/>
          </a:xfrm>
        </p:spPr>
        <p:txBody>
          <a:bodyPr>
            <a:normAutofit/>
          </a:bodyPr>
          <a:lstStyle/>
          <a:p>
            <a:pPr marL="914400" lvl="1" indent="-457200" algn="l">
              <a:buFont typeface="+mj-lt"/>
              <a:buAutoNum type="arabicPeriod"/>
            </a:pPr>
            <a:r>
              <a:rPr lang="en-US" sz="1900" dirty="0" smtClean="0"/>
              <a:t>What steps can I take to assure the quality of my research?</a:t>
            </a:r>
          </a:p>
          <a:p>
            <a:pPr marL="914400" lvl="1" indent="-457200" algn="l">
              <a:buFont typeface="+mj-lt"/>
              <a:buAutoNum type="arabicPeriod"/>
            </a:pPr>
            <a:r>
              <a:rPr lang="en-US" sz="1900" dirty="0" smtClean="0"/>
              <a:t>What steps should I take to respect and protect the rights of participants?</a:t>
            </a:r>
          </a:p>
          <a:p>
            <a:pPr marL="914400" lvl="1" indent="-457200" algn="l">
              <a:buFont typeface="+mj-lt"/>
              <a:buAutoNum type="arabicPeriod"/>
            </a:pPr>
            <a:r>
              <a:rPr lang="en-US" sz="1900" dirty="0" smtClean="0"/>
              <a:t>Key questions to determine –“What kind of research am I proposing?”</a:t>
            </a:r>
          </a:p>
          <a:p>
            <a:pPr marL="914400" lvl="1" indent="-457200" algn="l">
              <a:buFont typeface="+mj-lt"/>
              <a:buAutoNum type="arabicPeriod"/>
            </a:pPr>
            <a:r>
              <a:rPr lang="en-US" sz="1900" dirty="0"/>
              <a:t>What is the IRB?</a:t>
            </a:r>
          </a:p>
          <a:p>
            <a:pPr marL="914400" lvl="1" indent="-457200" algn="l">
              <a:buFont typeface="+mj-lt"/>
              <a:buAutoNum type="arabicPeriod"/>
            </a:pPr>
            <a:r>
              <a:rPr lang="en-US" sz="1900" dirty="0" smtClean="0"/>
              <a:t>Does it need review by the Valencia Institutional Review Board (IRB)?</a:t>
            </a:r>
          </a:p>
          <a:p>
            <a:endParaRPr lang="en-US" sz="2400" b="1" dirty="0"/>
          </a:p>
        </p:txBody>
      </p:sp>
      <p:sp>
        <p:nvSpPr>
          <p:cNvPr id="6" name="Date Placeholder 5"/>
          <p:cNvSpPr>
            <a:spLocks noGrp="1"/>
          </p:cNvSpPr>
          <p:nvPr>
            <p:ph type="dt" sz="half" idx="4294967295"/>
          </p:nvPr>
        </p:nvSpPr>
        <p:spPr>
          <a:xfrm>
            <a:off x="6667500" y="6191250"/>
            <a:ext cx="2476500" cy="476250"/>
          </a:xfrm>
          <a:prstGeom prst="rect">
            <a:avLst/>
          </a:prstGeom>
        </p:spPr>
        <p:txBody>
          <a:bodyPr/>
          <a:lstStyle/>
          <a:p>
            <a:endParaRPr lang="en-US" dirty="0"/>
          </a:p>
        </p:txBody>
      </p:sp>
      <p:sp>
        <p:nvSpPr>
          <p:cNvPr id="4" name="Footer Placeholder 3"/>
          <p:cNvSpPr>
            <a:spLocks noGrp="1"/>
          </p:cNvSpPr>
          <p:nvPr>
            <p:ph type="ftr" sz="quarter" idx="4294967295"/>
          </p:nvPr>
        </p:nvSpPr>
        <p:spPr>
          <a:xfrm>
            <a:off x="0" y="6172200"/>
            <a:ext cx="3962400" cy="457200"/>
          </a:xfrm>
        </p:spPr>
        <p:txBody>
          <a:bodyPr/>
          <a:lstStyle/>
          <a:p>
            <a:r>
              <a:rPr lang="en-US" dirty="0" smtClean="0"/>
              <a:t>Laura </a:t>
            </a:r>
            <a:r>
              <a:rPr lang="en-US" dirty="0" err="1" smtClean="0"/>
              <a:t>Blasi</a:t>
            </a:r>
            <a:r>
              <a:rPr lang="en-US" dirty="0" smtClean="0"/>
              <a:t>, Ph.D., Director, Institutional Assessment</a:t>
            </a:r>
            <a:endParaRPr lang="en-US" dirty="0"/>
          </a:p>
        </p:txBody>
      </p:sp>
      <p:sp>
        <p:nvSpPr>
          <p:cNvPr id="5" name="Slide Number Placeholder 4"/>
          <p:cNvSpPr>
            <a:spLocks noGrp="1"/>
          </p:cNvSpPr>
          <p:nvPr>
            <p:ph type="sldNum" sz="quarter" idx="4294967295"/>
          </p:nvPr>
        </p:nvSpPr>
        <p:spPr>
          <a:xfrm>
            <a:off x="0" y="6210300"/>
            <a:ext cx="457200" cy="457200"/>
          </a:xfrm>
        </p:spPr>
        <p:txBody>
          <a:bodyPr/>
          <a:lstStyle/>
          <a:p>
            <a:fld id="{50C4AABD-2F31-49A2-BE24-44C302BDB9F2}" type="slidenum">
              <a:rPr lang="en-US" smtClean="0"/>
              <a:t>1</a:t>
            </a:fld>
            <a:endParaRPr lang="en-US"/>
          </a:p>
        </p:txBody>
      </p:sp>
      <p:pic>
        <p:nvPicPr>
          <p:cNvPr id="7" name="Picture 2" descr="C:\Users\lblasi\AppData\Local\Microsoft\Windows\Temporary Internet Files\Content.IE5\PFOZPAOL\MC90043390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52400"/>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10800000" flipV="1">
            <a:off x="1295400" y="3112534"/>
            <a:ext cx="6934200" cy="369332"/>
          </a:xfrm>
          <a:prstGeom prst="rect">
            <a:avLst/>
          </a:prstGeom>
          <a:noFill/>
        </p:spPr>
        <p:txBody>
          <a:bodyPr wrap="square" rtlCol="0">
            <a:spAutoFit/>
          </a:bodyPr>
          <a:lstStyle/>
          <a:p>
            <a:r>
              <a:rPr lang="en-US" dirty="0"/>
              <a:t>Laura </a:t>
            </a:r>
            <a:r>
              <a:rPr lang="en-US" dirty="0" err="1"/>
              <a:t>Blasi</a:t>
            </a:r>
            <a:r>
              <a:rPr lang="en-US" dirty="0"/>
              <a:t>, Ph.D., Director, Institutional Assessment</a:t>
            </a:r>
          </a:p>
        </p:txBody>
      </p:sp>
    </p:spTree>
    <p:extLst>
      <p:ext uri="{BB962C8B-B14F-4D97-AF65-F5344CB8AC3E}">
        <p14:creationId xmlns:p14="http://schemas.microsoft.com/office/powerpoint/2010/main" val="45266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2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2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2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250" fill="hold"/>
                                        <p:tgtEl>
                                          <p:spTgt spid="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12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12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12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12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620000" cy="914400"/>
          </a:xfrm>
        </p:spPr>
        <p:txBody>
          <a:bodyPr>
            <a:noAutofit/>
          </a:bodyPr>
          <a:lstStyle/>
          <a:p>
            <a:r>
              <a:rPr lang="en-US" dirty="0" smtClean="0"/>
              <a:t>Scholarship Assessed (1997) </a:t>
            </a:r>
            <a:br>
              <a:rPr lang="en-US" dirty="0" smtClean="0"/>
            </a:br>
            <a:endParaRPr lang="en-US" dirty="0"/>
          </a:p>
        </p:txBody>
      </p:sp>
      <p:sp>
        <p:nvSpPr>
          <p:cNvPr id="3" name="Content Placeholder 2"/>
          <p:cNvSpPr>
            <a:spLocks noGrp="1"/>
          </p:cNvSpPr>
          <p:nvPr>
            <p:ph idx="1"/>
          </p:nvPr>
        </p:nvSpPr>
        <p:spPr>
          <a:xfrm>
            <a:off x="457200" y="1295400"/>
            <a:ext cx="8686800" cy="5943600"/>
          </a:xfrm>
        </p:spPr>
        <p:txBody>
          <a:bodyPr>
            <a:normAutofit lnSpcReduction="10000"/>
          </a:bodyPr>
          <a:lstStyle/>
          <a:p>
            <a:r>
              <a:rPr lang="en-US" dirty="0" smtClean="0"/>
              <a:t>All works of scholarship (discovery, integration, application, or teaching) involve a common sequence of six unfolding stages.</a:t>
            </a:r>
          </a:p>
          <a:p>
            <a:pPr lvl="1"/>
            <a:endParaRPr lang="en-US" dirty="0" smtClean="0"/>
          </a:p>
          <a:p>
            <a:pPr marL="971550" lvl="1" indent="-514350">
              <a:buFont typeface="+mj-lt"/>
              <a:buAutoNum type="arabicPeriod"/>
            </a:pPr>
            <a:r>
              <a:rPr lang="en-US" dirty="0" smtClean="0"/>
              <a:t>Clear goals</a:t>
            </a:r>
          </a:p>
          <a:p>
            <a:pPr marL="971550" lvl="1" indent="-514350">
              <a:buFont typeface="+mj-lt"/>
              <a:buAutoNum type="arabicPeriod"/>
            </a:pPr>
            <a:r>
              <a:rPr lang="en-US" dirty="0" smtClean="0"/>
              <a:t>Adequate preparation</a:t>
            </a:r>
          </a:p>
          <a:p>
            <a:pPr marL="971550" lvl="1" indent="-514350">
              <a:buFont typeface="+mj-lt"/>
              <a:buAutoNum type="arabicPeriod"/>
            </a:pPr>
            <a:r>
              <a:rPr lang="en-US" dirty="0" smtClean="0"/>
              <a:t>Appropriate methods</a:t>
            </a:r>
          </a:p>
          <a:p>
            <a:pPr marL="971550" lvl="1" indent="-514350">
              <a:buFont typeface="+mj-lt"/>
              <a:buAutoNum type="arabicPeriod"/>
            </a:pPr>
            <a:r>
              <a:rPr lang="en-US" dirty="0" smtClean="0"/>
              <a:t>Significant results</a:t>
            </a:r>
          </a:p>
          <a:p>
            <a:pPr marL="971550" lvl="1" indent="-514350">
              <a:buFont typeface="+mj-lt"/>
              <a:buAutoNum type="arabicPeriod"/>
            </a:pPr>
            <a:r>
              <a:rPr lang="en-US" dirty="0" smtClean="0"/>
              <a:t>Effective communication</a:t>
            </a:r>
          </a:p>
          <a:p>
            <a:pPr marL="971550" lvl="1" indent="-514350">
              <a:buFont typeface="+mj-lt"/>
              <a:buAutoNum type="arabicPeriod"/>
            </a:pPr>
            <a:r>
              <a:rPr lang="en-US" dirty="0" smtClean="0"/>
              <a:t>Reflective critique</a:t>
            </a:r>
          </a:p>
          <a:p>
            <a:endParaRPr lang="en-US" dirty="0"/>
          </a:p>
          <a:p>
            <a:pPr>
              <a:buNone/>
            </a:pPr>
            <a:r>
              <a:rPr lang="en-US" sz="1900" dirty="0" smtClean="0"/>
              <a:t> (Drawn from results from </a:t>
            </a:r>
            <a:r>
              <a:rPr lang="en-US" sz="1800" dirty="0" smtClean="0"/>
              <a:t>865 survey respondents, </a:t>
            </a:r>
            <a:r>
              <a:rPr lang="en-US" sz="1900" dirty="0" err="1" smtClean="0"/>
              <a:t>Glassick</a:t>
            </a:r>
            <a:r>
              <a:rPr lang="en-US" sz="1900" dirty="0" smtClean="0"/>
              <a:t>, 1997.)</a:t>
            </a:r>
            <a:endParaRPr lang="en-US" sz="1900" dirty="0"/>
          </a:p>
        </p:txBody>
      </p:sp>
    </p:spTree>
    <p:extLst>
      <p:ext uri="{BB962C8B-B14F-4D97-AF65-F5344CB8AC3E}">
        <p14:creationId xmlns:p14="http://schemas.microsoft.com/office/powerpoint/2010/main" val="1569600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533400" y="1295400"/>
            <a:ext cx="7966364" cy="4762500"/>
          </a:xfrm>
          <a:prstGeom prst="rect">
            <a:avLst/>
          </a:prstGeom>
          <a:noFill/>
          <a:ln w="9525">
            <a:noFill/>
            <a:miter lim="800000"/>
            <a:headEnd/>
            <a:tailEnd/>
          </a:ln>
          <a:effectLst/>
        </p:spPr>
      </p:pic>
    </p:spTree>
    <p:extLst>
      <p:ext uri="{BB962C8B-B14F-4D97-AF65-F5344CB8AC3E}">
        <p14:creationId xmlns:p14="http://schemas.microsoft.com/office/powerpoint/2010/main" val="3752451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457200" y="1600200"/>
            <a:ext cx="8167589" cy="4057650"/>
          </a:xfrm>
          <a:prstGeom prst="rect">
            <a:avLst/>
          </a:prstGeom>
          <a:noFill/>
          <a:ln w="9525">
            <a:noFill/>
            <a:miter lim="800000"/>
            <a:headEnd/>
            <a:tailEnd/>
          </a:ln>
          <a:effectLst/>
        </p:spPr>
      </p:pic>
    </p:spTree>
    <p:extLst>
      <p:ext uri="{BB962C8B-B14F-4D97-AF65-F5344CB8AC3E}">
        <p14:creationId xmlns:p14="http://schemas.microsoft.com/office/powerpoint/2010/main" val="3547568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6858000" cy="812800"/>
          </a:xfrm>
        </p:spPr>
        <p:txBody>
          <a:bodyPr/>
          <a:lstStyle/>
          <a:p>
            <a:r>
              <a:rPr lang="en-US" dirty="0" smtClean="0"/>
              <a:t>Instrumental</a:t>
            </a:r>
            <a:endParaRPr lang="en-US" dirty="0"/>
          </a:p>
        </p:txBody>
      </p:sp>
      <p:sp>
        <p:nvSpPr>
          <p:cNvPr id="3" name="Content Placeholder 2"/>
          <p:cNvSpPr>
            <a:spLocks noGrp="1"/>
          </p:cNvSpPr>
          <p:nvPr>
            <p:ph idx="1"/>
          </p:nvPr>
        </p:nvSpPr>
        <p:spPr>
          <a:xfrm>
            <a:off x="304800" y="1600200"/>
            <a:ext cx="8382000" cy="5257800"/>
          </a:xfrm>
        </p:spPr>
        <p:txBody>
          <a:bodyPr>
            <a:normAutofit fontScale="85000" lnSpcReduction="20000"/>
          </a:bodyPr>
          <a:lstStyle/>
          <a:p>
            <a:r>
              <a:rPr lang="en-US" dirty="0" smtClean="0"/>
              <a:t>One of the things we have observed thus far is that many faculty gravitate to questions that might be described as "instrumental": </a:t>
            </a:r>
            <a:r>
              <a:rPr lang="en-US" sz="3500" b="1" dirty="0" smtClean="0">
                <a:solidFill>
                  <a:schemeClr val="accent3">
                    <a:lumMod val="40000"/>
                    <a:lumOff val="60000"/>
                  </a:schemeClr>
                </a:solidFill>
              </a:rPr>
              <a:t>Does this new method I'm trying lead to more or better learning than the traditional one?</a:t>
            </a:r>
          </a:p>
          <a:p>
            <a:endParaRPr lang="en-US" dirty="0" smtClean="0"/>
          </a:p>
          <a:p>
            <a:r>
              <a:rPr lang="en-US" dirty="0" smtClean="0"/>
              <a:t>Such questions are eminently sensible, the very ones, we suspect, for which there is a real audience on campuses, where faculty (and their deans) want to know whether a given approach is likely to be more powerful than another and whether it is therefore worth the time and resources to make the change. </a:t>
            </a:r>
            <a:br>
              <a:rPr lang="en-US" dirty="0" smtClean="0"/>
            </a:br>
            <a:endParaRPr lang="en-US" dirty="0"/>
          </a:p>
        </p:txBody>
      </p:sp>
    </p:spTree>
    <p:extLst>
      <p:ext uri="{BB962C8B-B14F-4D97-AF65-F5344CB8AC3E}">
        <p14:creationId xmlns:p14="http://schemas.microsoft.com/office/powerpoint/2010/main" val="1938567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05800" cy="914400"/>
          </a:xfrm>
        </p:spPr>
        <p:txBody>
          <a:bodyPr>
            <a:normAutofit/>
          </a:bodyPr>
          <a:lstStyle/>
          <a:p>
            <a:r>
              <a:rPr lang="en-US" dirty="0" smtClean="0"/>
              <a:t>Conceptual</a:t>
            </a:r>
            <a:endParaRPr lang="en-US" dirty="0"/>
          </a:p>
        </p:txBody>
      </p:sp>
      <p:sp>
        <p:nvSpPr>
          <p:cNvPr id="3" name="Content Placeholder 2"/>
          <p:cNvSpPr>
            <a:spLocks noGrp="1"/>
          </p:cNvSpPr>
          <p:nvPr>
            <p:ph idx="1"/>
          </p:nvPr>
        </p:nvSpPr>
        <p:spPr>
          <a:xfrm>
            <a:off x="609600" y="1371600"/>
            <a:ext cx="8153400" cy="5486400"/>
          </a:xfrm>
        </p:spPr>
        <p:txBody>
          <a:bodyPr>
            <a:normAutofit fontScale="92500" lnSpcReduction="20000"/>
          </a:bodyPr>
          <a:lstStyle/>
          <a:p>
            <a:r>
              <a:rPr lang="en-US" dirty="0" smtClean="0"/>
              <a:t>But the scholarship of teaching can also make a place for "what" questions—questions in which the task is not to "prove" but to describe and understand an important phenomenon more fully: </a:t>
            </a:r>
          </a:p>
          <a:p>
            <a:r>
              <a:rPr lang="en-US" sz="3200" b="1" dirty="0" smtClean="0">
                <a:solidFill>
                  <a:schemeClr val="accent3">
                    <a:lumMod val="40000"/>
                    <a:lumOff val="60000"/>
                  </a:schemeClr>
                </a:solidFill>
              </a:rPr>
              <a:t>What does it look like when a student begins to think </a:t>
            </a:r>
            <a:r>
              <a:rPr lang="en-US" sz="3200" b="1" i="1" dirty="0" smtClean="0">
                <a:solidFill>
                  <a:schemeClr val="accent3">
                    <a:lumMod val="40000"/>
                    <a:lumOff val="60000"/>
                  </a:schemeClr>
                </a:solidFill>
              </a:rPr>
              <a:t>with</a:t>
            </a:r>
            <a:r>
              <a:rPr lang="en-US" sz="3200" b="1" dirty="0" smtClean="0">
                <a:solidFill>
                  <a:schemeClr val="accent3">
                    <a:lumMod val="40000"/>
                    <a:lumOff val="60000"/>
                  </a:schemeClr>
                </a:solidFill>
              </a:rPr>
              <a:t> a concept rather than simply </a:t>
            </a:r>
            <a:r>
              <a:rPr lang="en-US" sz="3200" b="1" i="1" dirty="0" smtClean="0">
                <a:solidFill>
                  <a:schemeClr val="accent3">
                    <a:lumMod val="40000"/>
                    <a:lumOff val="60000"/>
                  </a:schemeClr>
                </a:solidFill>
              </a:rPr>
              <a:t>about</a:t>
            </a:r>
            <a:r>
              <a:rPr lang="en-US" sz="3200" b="1" dirty="0" smtClean="0">
                <a:solidFill>
                  <a:schemeClr val="accent3">
                    <a:lumMod val="40000"/>
                    <a:lumOff val="60000"/>
                  </a:schemeClr>
                </a:solidFill>
              </a:rPr>
              <a:t> it? </a:t>
            </a:r>
          </a:p>
          <a:p>
            <a:r>
              <a:rPr lang="en-US" dirty="0" smtClean="0"/>
              <a:t>How can we describe the character of learning in a service-learning site? There must be a place, too, for questions that allow for more theory-building forms of inquiry, and for the development of new conceptual frameworks.</a:t>
            </a:r>
            <a:endParaRPr lang="en-US" dirty="0"/>
          </a:p>
        </p:txBody>
      </p:sp>
    </p:spTree>
    <p:extLst>
      <p:ext uri="{BB962C8B-B14F-4D97-AF65-F5344CB8AC3E}">
        <p14:creationId xmlns:p14="http://schemas.microsoft.com/office/powerpoint/2010/main" val="3227076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950" y="381000"/>
            <a:ext cx="6858000" cy="1460500"/>
          </a:xfrm>
        </p:spPr>
        <p:txBody>
          <a:bodyPr/>
          <a:lstStyle/>
          <a:p>
            <a:pPr algn="r"/>
            <a:r>
              <a:rPr lang="en-US" dirty="0" smtClean="0"/>
              <a:t>What are </a:t>
            </a:r>
            <a:br>
              <a:rPr lang="en-US" dirty="0" smtClean="0"/>
            </a:br>
            <a:r>
              <a:rPr lang="en-US" dirty="0" smtClean="0"/>
              <a:t>Principles </a:t>
            </a:r>
            <a:br>
              <a:rPr lang="en-US" dirty="0" smtClean="0"/>
            </a:br>
            <a:r>
              <a:rPr lang="en-US" dirty="0" smtClean="0"/>
              <a:t>of Good Practice?</a:t>
            </a:r>
            <a:endParaRPr lang="en-US" dirty="0"/>
          </a:p>
        </p:txBody>
      </p:sp>
      <p:sp>
        <p:nvSpPr>
          <p:cNvPr id="6" name="Content Placeholder 5"/>
          <p:cNvSpPr>
            <a:spLocks noGrp="1"/>
          </p:cNvSpPr>
          <p:nvPr>
            <p:ph idx="1"/>
          </p:nvPr>
        </p:nvSpPr>
        <p:spPr/>
        <p:txBody>
          <a:bodyPr/>
          <a:lstStyle/>
          <a:p>
            <a:endParaRPr lang="en-US" dirty="0"/>
          </a:p>
        </p:txBody>
      </p:sp>
      <p:sp>
        <p:nvSpPr>
          <p:cNvPr id="3" name="Date Placeholder 2"/>
          <p:cNvSpPr>
            <a:spLocks noGrp="1"/>
          </p:cNvSpPr>
          <p:nvPr>
            <p:ph type="dt" sz="half" idx="4294967295"/>
          </p:nvPr>
        </p:nvSpPr>
        <p:spPr>
          <a:xfrm>
            <a:off x="6667500" y="6191250"/>
            <a:ext cx="2476500" cy="476250"/>
          </a:xfrm>
          <a:prstGeom prst="rect">
            <a:avLst/>
          </a:prstGeom>
        </p:spPr>
        <p:txBody>
          <a:bodyPr/>
          <a:lstStyle/>
          <a:p>
            <a:r>
              <a:rPr lang="en-US" smtClean="0"/>
              <a:t>5/16/2012</a:t>
            </a:r>
            <a:endParaRPr lang="en-US" dirty="0"/>
          </a:p>
        </p:txBody>
      </p:sp>
      <p:sp>
        <p:nvSpPr>
          <p:cNvPr id="4" name="Footer Placeholder 3"/>
          <p:cNvSpPr>
            <a:spLocks noGrp="1"/>
          </p:cNvSpPr>
          <p:nvPr>
            <p:ph type="ftr" sz="quarter" idx="4294967295"/>
          </p:nvPr>
        </p:nvSpPr>
        <p:spPr>
          <a:xfrm>
            <a:off x="0" y="6172200"/>
            <a:ext cx="3962400" cy="457200"/>
          </a:xfrm>
        </p:spPr>
        <p:txBody>
          <a:bodyPr/>
          <a:lstStyle/>
          <a:p>
            <a:r>
              <a:rPr lang="en-US" smtClean="0"/>
              <a:t>Laura Blasi, Ph.D., Director, Institutional Assessment</a:t>
            </a:r>
            <a:endParaRPr lang="en-US" dirty="0" smtClean="0"/>
          </a:p>
        </p:txBody>
      </p:sp>
      <p:sp>
        <p:nvSpPr>
          <p:cNvPr id="5" name="Slide Number Placeholder 4"/>
          <p:cNvSpPr>
            <a:spLocks noGrp="1"/>
          </p:cNvSpPr>
          <p:nvPr>
            <p:ph type="sldNum" sz="quarter" idx="4294967295"/>
          </p:nvPr>
        </p:nvSpPr>
        <p:spPr>
          <a:xfrm>
            <a:off x="0" y="6210300"/>
            <a:ext cx="457200" cy="457200"/>
          </a:xfrm>
        </p:spPr>
        <p:txBody>
          <a:bodyPr/>
          <a:lstStyle/>
          <a:p>
            <a:fld id="{50C4AABD-2F31-49A2-BE24-44C302BDB9F2}" type="slidenum">
              <a:rPr lang="en-US" smtClean="0"/>
              <a:t>15</a:t>
            </a:fld>
            <a:endParaRPr lang="en-US"/>
          </a:p>
        </p:txBody>
      </p:sp>
      <p:sp>
        <p:nvSpPr>
          <p:cNvPr id="7" name="Oval 6"/>
          <p:cNvSpPr/>
          <p:nvPr/>
        </p:nvSpPr>
        <p:spPr>
          <a:xfrm>
            <a:off x="152400" y="1295399"/>
            <a:ext cx="5181600" cy="4876801"/>
          </a:xfrm>
          <a:prstGeom prst="ellipse">
            <a:avLst/>
          </a:prstGeom>
          <a:solidFill>
            <a:schemeClr val="accent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Principles of </a:t>
            </a:r>
          </a:p>
          <a:p>
            <a:r>
              <a:rPr lang="en-US" b="1" dirty="0" smtClean="0">
                <a:solidFill>
                  <a:schemeClr val="tx1"/>
                </a:solidFill>
              </a:rPr>
              <a:t>Good Practice</a:t>
            </a:r>
            <a:endParaRPr lang="en-US" b="1" dirty="0">
              <a:solidFill>
                <a:schemeClr val="tx1"/>
              </a:solidFill>
            </a:endParaRPr>
          </a:p>
        </p:txBody>
      </p:sp>
      <p:sp>
        <p:nvSpPr>
          <p:cNvPr id="9" name="Oval 8"/>
          <p:cNvSpPr/>
          <p:nvPr/>
        </p:nvSpPr>
        <p:spPr>
          <a:xfrm>
            <a:off x="2590800" y="2286000"/>
            <a:ext cx="6172200" cy="3736041"/>
          </a:xfrm>
          <a:prstGeom prst="ellipse">
            <a:avLst/>
          </a:prstGeom>
          <a:solidFill>
            <a:srgbClr val="FFC000"/>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dirty="0" smtClean="0">
                <a:solidFill>
                  <a:schemeClr val="tx1"/>
                </a:solidFill>
              </a:rPr>
              <a:t>Federal </a:t>
            </a:r>
          </a:p>
          <a:p>
            <a:pPr algn="r"/>
            <a:r>
              <a:rPr lang="en-US" sz="1600" b="1" dirty="0" smtClean="0">
                <a:solidFill>
                  <a:schemeClr val="tx1"/>
                </a:solidFill>
              </a:rPr>
              <a:t>Regulations: </a:t>
            </a:r>
          </a:p>
          <a:p>
            <a:pPr algn="r"/>
            <a:r>
              <a:rPr lang="en-US" sz="1600" b="1" dirty="0" smtClean="0">
                <a:solidFill>
                  <a:schemeClr val="tx1"/>
                </a:solidFill>
              </a:rPr>
              <a:t>Institutional </a:t>
            </a:r>
          </a:p>
          <a:p>
            <a:pPr algn="r"/>
            <a:r>
              <a:rPr lang="en-US" sz="1600" b="1" dirty="0" smtClean="0">
                <a:solidFill>
                  <a:schemeClr val="tx1"/>
                </a:solidFill>
              </a:rPr>
              <a:t>Research Board (IRB)</a:t>
            </a:r>
            <a:endParaRPr lang="en-US" sz="1600" b="1" dirty="0">
              <a:solidFill>
                <a:schemeClr val="tx1"/>
              </a:solidFill>
            </a:endParaRPr>
          </a:p>
        </p:txBody>
      </p:sp>
      <p:sp>
        <p:nvSpPr>
          <p:cNvPr id="10" name="TextBox 9"/>
          <p:cNvSpPr txBox="1"/>
          <p:nvPr/>
        </p:nvSpPr>
        <p:spPr>
          <a:xfrm>
            <a:off x="2971800" y="3419159"/>
            <a:ext cx="1828800" cy="1200329"/>
          </a:xfrm>
          <a:prstGeom prst="rect">
            <a:avLst/>
          </a:prstGeom>
          <a:noFill/>
        </p:spPr>
        <p:txBody>
          <a:bodyPr wrap="square" rtlCol="0">
            <a:spAutoFit/>
          </a:bodyPr>
          <a:lstStyle/>
          <a:p>
            <a:pPr algn="ctr"/>
            <a:r>
              <a:rPr lang="en-US" sz="2400" b="1" dirty="0" smtClean="0"/>
              <a:t>Research  at</a:t>
            </a:r>
          </a:p>
          <a:p>
            <a:pPr algn="ctr"/>
            <a:r>
              <a:rPr lang="en-US" sz="2400" b="1" dirty="0" smtClean="0"/>
              <a:t>Valencia College</a:t>
            </a:r>
            <a:endParaRPr lang="en-US" sz="2400" b="1" dirty="0"/>
          </a:p>
        </p:txBody>
      </p:sp>
      <p:sp>
        <p:nvSpPr>
          <p:cNvPr id="12" name="Arc 11"/>
          <p:cNvSpPr/>
          <p:nvPr/>
        </p:nvSpPr>
        <p:spPr>
          <a:xfrm rot="3725366">
            <a:off x="294557" y="1268689"/>
            <a:ext cx="5394571" cy="4191880"/>
          </a:xfrm>
          <a:prstGeom prst="arc">
            <a:avLst>
              <a:gd name="adj1" fmla="val 16113058"/>
              <a:gd name="adj2" fmla="val 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50946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696200" cy="812800"/>
          </a:xfrm>
        </p:spPr>
        <p:txBody>
          <a:bodyPr>
            <a:normAutofit/>
          </a:bodyPr>
          <a:lstStyle/>
          <a:p>
            <a:r>
              <a:rPr lang="en-US" dirty="0" smtClean="0"/>
              <a:t>A Few of the Principles…</a:t>
            </a:r>
            <a:endParaRPr lang="en-US" dirty="0"/>
          </a:p>
        </p:txBody>
      </p:sp>
      <p:sp>
        <p:nvSpPr>
          <p:cNvPr id="6" name="Content Placeholder 5"/>
          <p:cNvSpPr>
            <a:spLocks noGrp="1"/>
          </p:cNvSpPr>
          <p:nvPr>
            <p:ph idx="1"/>
          </p:nvPr>
        </p:nvSpPr>
        <p:spPr>
          <a:xfrm>
            <a:off x="609600" y="1600200"/>
            <a:ext cx="8077200" cy="5029199"/>
          </a:xfrm>
        </p:spPr>
        <p:txBody>
          <a:bodyPr>
            <a:normAutofit fontScale="70000" lnSpcReduction="20000"/>
          </a:bodyPr>
          <a:lstStyle/>
          <a:p>
            <a:endParaRPr lang="en-US" dirty="0" smtClean="0"/>
          </a:p>
          <a:p>
            <a:r>
              <a:rPr lang="en-US" dirty="0" smtClean="0"/>
              <a:t>Do No Harm</a:t>
            </a:r>
          </a:p>
          <a:p>
            <a:pPr marL="0" indent="0">
              <a:buNone/>
            </a:pPr>
            <a:endParaRPr lang="en-US" dirty="0" smtClean="0"/>
          </a:p>
          <a:p>
            <a:r>
              <a:rPr lang="en-US" dirty="0" smtClean="0"/>
              <a:t>Give Back to Your Participants</a:t>
            </a:r>
          </a:p>
          <a:p>
            <a:endParaRPr lang="en-US" dirty="0" smtClean="0"/>
          </a:p>
          <a:p>
            <a:r>
              <a:rPr lang="en-US" dirty="0" smtClean="0"/>
              <a:t>You need to decide your research purpose and questions – whether qualitative and/or </a:t>
            </a:r>
            <a:r>
              <a:rPr lang="en-US" dirty="0"/>
              <a:t>quantitative </a:t>
            </a:r>
            <a:r>
              <a:rPr lang="en-US" dirty="0" smtClean="0"/>
              <a:t>approaches will help you to answer the questions. What are the principles of good research design? How does this relate to your practice as a researcher?</a:t>
            </a:r>
            <a:endParaRPr lang="en-US" dirty="0"/>
          </a:p>
          <a:p>
            <a:endParaRPr lang="en-US" dirty="0"/>
          </a:p>
          <a:p>
            <a:r>
              <a:rPr lang="en-US" dirty="0" smtClean="0"/>
              <a:t>See: Creswell</a:t>
            </a:r>
            <a:r>
              <a:rPr lang="en-US" dirty="0"/>
              <a:t>, J. W. (2009). </a:t>
            </a:r>
            <a:r>
              <a:rPr lang="en-US" i="1" dirty="0"/>
              <a:t>Research design: Qualitative, quantitative, and mixed methods approaches </a:t>
            </a:r>
            <a:r>
              <a:rPr lang="en-US" dirty="0"/>
              <a:t>(3rd ed.). Los Angeles, CA: SAGE Publications, Inc.</a:t>
            </a:r>
          </a:p>
        </p:txBody>
      </p:sp>
      <p:sp>
        <p:nvSpPr>
          <p:cNvPr id="3" name="Date Placeholder 2"/>
          <p:cNvSpPr>
            <a:spLocks noGrp="1"/>
          </p:cNvSpPr>
          <p:nvPr>
            <p:ph type="dt" sz="half" idx="4294967295"/>
          </p:nvPr>
        </p:nvSpPr>
        <p:spPr>
          <a:xfrm>
            <a:off x="6667500" y="6191250"/>
            <a:ext cx="2476500" cy="476250"/>
          </a:xfrm>
          <a:prstGeom prst="rect">
            <a:avLst/>
          </a:prstGeom>
        </p:spPr>
        <p:txBody>
          <a:bodyPr/>
          <a:lstStyle/>
          <a:p>
            <a:r>
              <a:rPr lang="en-US" smtClean="0"/>
              <a:t>5/16/2012</a:t>
            </a:r>
            <a:endParaRPr lang="en-US" dirty="0"/>
          </a:p>
        </p:txBody>
      </p:sp>
      <p:sp>
        <p:nvSpPr>
          <p:cNvPr id="4" name="Footer Placeholder 3"/>
          <p:cNvSpPr>
            <a:spLocks noGrp="1"/>
          </p:cNvSpPr>
          <p:nvPr>
            <p:ph type="ftr" sz="quarter" idx="4294967295"/>
          </p:nvPr>
        </p:nvSpPr>
        <p:spPr>
          <a:xfrm>
            <a:off x="0" y="6172200"/>
            <a:ext cx="3962400" cy="457200"/>
          </a:xfrm>
        </p:spPr>
        <p:txBody>
          <a:bodyPr/>
          <a:lstStyle/>
          <a:p>
            <a:r>
              <a:rPr lang="en-US" smtClean="0"/>
              <a:t>Laura Blasi, Ph.D., Director, Institutional Assessment</a:t>
            </a:r>
            <a:endParaRPr lang="en-US" dirty="0" smtClean="0"/>
          </a:p>
        </p:txBody>
      </p:sp>
      <p:sp>
        <p:nvSpPr>
          <p:cNvPr id="5" name="Slide Number Placeholder 4"/>
          <p:cNvSpPr>
            <a:spLocks noGrp="1"/>
          </p:cNvSpPr>
          <p:nvPr>
            <p:ph type="sldNum" sz="quarter" idx="4294967295"/>
          </p:nvPr>
        </p:nvSpPr>
        <p:spPr>
          <a:xfrm>
            <a:off x="0" y="6210300"/>
            <a:ext cx="457200" cy="457200"/>
          </a:xfrm>
        </p:spPr>
        <p:txBody>
          <a:bodyPr/>
          <a:lstStyle/>
          <a:p>
            <a:fld id="{50C4AABD-2F31-49A2-BE24-44C302BDB9F2}" type="slidenum">
              <a:rPr lang="en-US" smtClean="0"/>
              <a:t>16</a:t>
            </a:fld>
            <a:endParaRPr lang="en-US"/>
          </a:p>
        </p:txBody>
      </p:sp>
    </p:spTree>
    <p:extLst>
      <p:ext uri="{BB962C8B-B14F-4D97-AF65-F5344CB8AC3E}">
        <p14:creationId xmlns:p14="http://schemas.microsoft.com/office/powerpoint/2010/main" val="1845205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6858000" cy="812800"/>
          </a:xfrm>
        </p:spPr>
        <p:txBody>
          <a:bodyPr>
            <a:normAutofit fontScale="90000"/>
          </a:bodyPr>
          <a:lstStyle/>
          <a:p>
            <a:r>
              <a:rPr lang="en-US" dirty="0" smtClean="0"/>
              <a:t>Examples of Good Practice: Surveys</a:t>
            </a:r>
            <a:endParaRPr lang="en-US" dirty="0"/>
          </a:p>
        </p:txBody>
      </p:sp>
      <p:sp>
        <p:nvSpPr>
          <p:cNvPr id="6" name="Content Placeholder 5"/>
          <p:cNvSpPr>
            <a:spLocks noGrp="1"/>
          </p:cNvSpPr>
          <p:nvPr>
            <p:ph idx="1"/>
          </p:nvPr>
        </p:nvSpPr>
        <p:spPr>
          <a:xfrm>
            <a:off x="914400" y="1828800"/>
            <a:ext cx="7772400" cy="4572000"/>
          </a:xfrm>
        </p:spPr>
        <p:txBody>
          <a:bodyPr>
            <a:normAutofit fontScale="70000" lnSpcReduction="20000"/>
          </a:bodyPr>
          <a:lstStyle/>
          <a:p>
            <a:r>
              <a:rPr lang="en-US" dirty="0" smtClean="0"/>
              <a:t>Explain your purpose</a:t>
            </a:r>
          </a:p>
          <a:p>
            <a:r>
              <a:rPr lang="en-US" dirty="0" smtClean="0"/>
              <a:t>Let participants know that they can stop at any time</a:t>
            </a:r>
          </a:p>
          <a:p>
            <a:r>
              <a:rPr lang="en-US" dirty="0" smtClean="0"/>
              <a:t>Note the ways it will be confidential or anonymous</a:t>
            </a:r>
          </a:p>
          <a:p>
            <a:pPr marL="0" indent="0">
              <a:buNone/>
            </a:pPr>
            <a:endParaRPr lang="en-US" dirty="0" smtClean="0"/>
          </a:p>
          <a:p>
            <a:r>
              <a:rPr lang="en-US" dirty="0" smtClean="0"/>
              <a:t>Test out your survey before launching it</a:t>
            </a:r>
          </a:p>
          <a:p>
            <a:r>
              <a:rPr lang="en-US" dirty="0" smtClean="0"/>
              <a:t>Connect your work to research already done in the field </a:t>
            </a:r>
          </a:p>
          <a:p>
            <a:r>
              <a:rPr lang="en-US" dirty="0"/>
              <a:t>In your introduction mention how long the survey will take</a:t>
            </a:r>
          </a:p>
          <a:p>
            <a:r>
              <a:rPr lang="en-US" dirty="0" smtClean="0"/>
              <a:t>Include a “thank you” at the end</a:t>
            </a:r>
          </a:p>
          <a:p>
            <a:r>
              <a:rPr lang="en-US" dirty="0" smtClean="0"/>
              <a:t>Consider following up with results or in some other way</a:t>
            </a:r>
            <a:endParaRPr lang="en-US" dirty="0"/>
          </a:p>
          <a:p>
            <a:endParaRPr lang="en-US" dirty="0" smtClean="0"/>
          </a:p>
          <a:p>
            <a:pPr marL="0" indent="0">
              <a:buNone/>
            </a:pPr>
            <a:r>
              <a:rPr lang="en-US" sz="1500" dirty="0" smtClean="0"/>
              <a:t>See: </a:t>
            </a:r>
            <a:r>
              <a:rPr lang="en-US" sz="1500" dirty="0" err="1" smtClean="0"/>
              <a:t>Dillman</a:t>
            </a:r>
            <a:r>
              <a:rPr lang="en-US" sz="1500" dirty="0"/>
              <a:t>, D. A. (1999). </a:t>
            </a:r>
            <a:r>
              <a:rPr lang="en-US" sz="1500" i="1" dirty="0"/>
              <a:t>Mail and </a:t>
            </a:r>
            <a:r>
              <a:rPr lang="en-US" sz="1500" i="1" dirty="0" smtClean="0"/>
              <a:t>internet surveys</a:t>
            </a:r>
            <a:r>
              <a:rPr lang="en-US" sz="1500" i="1" dirty="0"/>
              <a:t>: </a:t>
            </a:r>
            <a:endParaRPr lang="en-US" sz="1500" i="1" dirty="0" smtClean="0"/>
          </a:p>
          <a:p>
            <a:pPr marL="0" indent="0">
              <a:buNone/>
            </a:pPr>
            <a:r>
              <a:rPr lang="en-US" sz="1500" i="1" dirty="0" smtClean="0"/>
              <a:t>The </a:t>
            </a:r>
            <a:r>
              <a:rPr lang="en-US" sz="1500" i="1" dirty="0"/>
              <a:t>tailored design method. </a:t>
            </a:r>
            <a:r>
              <a:rPr lang="en-US" sz="1500" dirty="0"/>
              <a:t>(2nd ed.), </a:t>
            </a:r>
            <a:r>
              <a:rPr lang="en-US" sz="1500" dirty="0" smtClean="0"/>
              <a:t>New </a:t>
            </a:r>
            <a:r>
              <a:rPr lang="en-US" sz="1500" dirty="0"/>
              <a:t>York, NY: John Wiley &amp; Sons. </a:t>
            </a:r>
          </a:p>
        </p:txBody>
      </p:sp>
      <p:sp>
        <p:nvSpPr>
          <p:cNvPr id="3" name="Date Placeholder 2"/>
          <p:cNvSpPr>
            <a:spLocks noGrp="1"/>
          </p:cNvSpPr>
          <p:nvPr>
            <p:ph type="dt" sz="half" idx="4294967295"/>
          </p:nvPr>
        </p:nvSpPr>
        <p:spPr>
          <a:xfrm>
            <a:off x="6667500" y="6191250"/>
            <a:ext cx="2476500" cy="476250"/>
          </a:xfrm>
          <a:prstGeom prst="rect">
            <a:avLst/>
          </a:prstGeom>
        </p:spPr>
        <p:txBody>
          <a:bodyPr/>
          <a:lstStyle/>
          <a:p>
            <a:r>
              <a:rPr lang="en-US" smtClean="0"/>
              <a:t>5/16/2012</a:t>
            </a:r>
            <a:endParaRPr lang="en-US" dirty="0"/>
          </a:p>
        </p:txBody>
      </p:sp>
      <p:sp>
        <p:nvSpPr>
          <p:cNvPr id="4" name="Footer Placeholder 3"/>
          <p:cNvSpPr>
            <a:spLocks noGrp="1"/>
          </p:cNvSpPr>
          <p:nvPr>
            <p:ph type="ftr" sz="quarter" idx="4294967295"/>
          </p:nvPr>
        </p:nvSpPr>
        <p:spPr>
          <a:xfrm>
            <a:off x="0" y="6172200"/>
            <a:ext cx="3962400" cy="457200"/>
          </a:xfrm>
        </p:spPr>
        <p:txBody>
          <a:bodyPr/>
          <a:lstStyle/>
          <a:p>
            <a:r>
              <a:rPr lang="en-US" smtClean="0"/>
              <a:t>Laura Blasi, Ph.D., Director, Institutional Assessment</a:t>
            </a:r>
            <a:endParaRPr lang="en-US" dirty="0" smtClean="0"/>
          </a:p>
        </p:txBody>
      </p:sp>
      <p:sp>
        <p:nvSpPr>
          <p:cNvPr id="5" name="Slide Number Placeholder 4"/>
          <p:cNvSpPr>
            <a:spLocks noGrp="1"/>
          </p:cNvSpPr>
          <p:nvPr>
            <p:ph type="sldNum" sz="quarter" idx="4294967295"/>
          </p:nvPr>
        </p:nvSpPr>
        <p:spPr>
          <a:xfrm>
            <a:off x="0" y="6210300"/>
            <a:ext cx="457200" cy="457200"/>
          </a:xfrm>
        </p:spPr>
        <p:txBody>
          <a:bodyPr/>
          <a:lstStyle/>
          <a:p>
            <a:fld id="{50C4AABD-2F31-49A2-BE24-44C302BDB9F2}" type="slidenum">
              <a:rPr lang="en-US" smtClean="0"/>
              <a:t>17</a:t>
            </a:fld>
            <a:endParaRPr lang="en-US"/>
          </a:p>
        </p:txBody>
      </p:sp>
    </p:spTree>
    <p:extLst>
      <p:ext uri="{BB962C8B-B14F-4D97-AF65-F5344CB8AC3E}">
        <p14:creationId xmlns:p14="http://schemas.microsoft.com/office/powerpoint/2010/main" val="158082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1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6">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1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6">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 calcmode="lin" valueType="num">
                                      <p:cBhvr additive="base">
                                        <p:cTn id="29" dur="1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10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6">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10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34400" cy="812800"/>
          </a:xfrm>
        </p:spPr>
        <p:txBody>
          <a:bodyPr/>
          <a:lstStyle/>
          <a:p>
            <a:pPr algn="ctr"/>
            <a:r>
              <a:rPr lang="en-US" dirty="0" smtClean="0"/>
              <a:t>IRB Review:  Valencia </a:t>
            </a:r>
            <a:br>
              <a:rPr lang="en-US" dirty="0" smtClean="0"/>
            </a:br>
            <a:r>
              <a:rPr lang="en-US" dirty="0" smtClean="0"/>
              <a:t>Key Questions Screening Form</a:t>
            </a:r>
            <a:endParaRPr lang="en-US" dirty="0"/>
          </a:p>
        </p:txBody>
      </p:sp>
      <p:sp>
        <p:nvSpPr>
          <p:cNvPr id="6" name="Content Placeholder 5"/>
          <p:cNvSpPr>
            <a:spLocks noGrp="1"/>
          </p:cNvSpPr>
          <p:nvPr>
            <p:ph idx="1"/>
          </p:nvPr>
        </p:nvSpPr>
        <p:spPr>
          <a:xfrm>
            <a:off x="914400" y="1981200"/>
            <a:ext cx="7772400" cy="4457700"/>
          </a:xfrm>
        </p:spPr>
        <p:txBody>
          <a:bodyPr>
            <a:normAutofit fontScale="70000" lnSpcReduction="20000"/>
          </a:bodyPr>
          <a:lstStyle/>
          <a:p>
            <a:r>
              <a:rPr lang="en-US" dirty="0" smtClean="0"/>
              <a:t>This form has several questions that we use to document your study title, topic, and methods as well as the kind of research that you are conducting.</a:t>
            </a:r>
          </a:p>
          <a:p>
            <a:endParaRPr lang="en-US" dirty="0" smtClean="0"/>
          </a:p>
          <a:p>
            <a:r>
              <a:rPr lang="en-US" dirty="0" smtClean="0"/>
              <a:t>The Key </a:t>
            </a:r>
            <a:r>
              <a:rPr lang="en-US" dirty="0"/>
              <a:t>Q</a:t>
            </a:r>
            <a:r>
              <a:rPr lang="en-US" dirty="0" smtClean="0"/>
              <a:t>uestions form will help you to determine whether or not you need to submit your research proposal for IRB review.</a:t>
            </a:r>
          </a:p>
          <a:p>
            <a:pPr marL="0" indent="0">
              <a:buNone/>
            </a:pPr>
            <a:endParaRPr lang="en-US" dirty="0" smtClean="0"/>
          </a:p>
          <a:p>
            <a:r>
              <a:rPr lang="en-US" dirty="0"/>
              <a:t>The federal government requires review of </a:t>
            </a:r>
            <a:r>
              <a:rPr lang="en-US" dirty="0" smtClean="0"/>
              <a:t>certain kinds of research </a:t>
            </a:r>
            <a:r>
              <a:rPr lang="en-US" dirty="0"/>
              <a:t>by an Institutional Review Board (IRB) at our </a:t>
            </a:r>
            <a:r>
              <a:rPr lang="en-US" dirty="0" smtClean="0"/>
              <a:t>College to protect participants from risk and researchers, also. </a:t>
            </a:r>
          </a:p>
          <a:p>
            <a:endParaRPr lang="en-US" dirty="0"/>
          </a:p>
          <a:p>
            <a:r>
              <a:rPr lang="en-US" dirty="0" smtClean="0"/>
              <a:t>Does yours need to be reviewed?</a:t>
            </a:r>
            <a:endParaRPr lang="en-US" dirty="0"/>
          </a:p>
          <a:p>
            <a:endParaRPr lang="en-US" dirty="0"/>
          </a:p>
        </p:txBody>
      </p:sp>
      <p:sp>
        <p:nvSpPr>
          <p:cNvPr id="4" name="Footer Placeholder 3"/>
          <p:cNvSpPr>
            <a:spLocks noGrp="1"/>
          </p:cNvSpPr>
          <p:nvPr>
            <p:ph type="ftr" sz="quarter" idx="4294967295"/>
          </p:nvPr>
        </p:nvSpPr>
        <p:spPr>
          <a:xfrm>
            <a:off x="0" y="6172200"/>
            <a:ext cx="3962400" cy="457200"/>
          </a:xfrm>
        </p:spPr>
        <p:txBody>
          <a:bodyPr/>
          <a:lstStyle/>
          <a:p>
            <a:r>
              <a:rPr lang="en-US" smtClean="0"/>
              <a:t>Laura Blasi, Ph.D., Director, Institutional Assessment</a:t>
            </a:r>
            <a:endParaRPr lang="en-US" dirty="0" smtClean="0"/>
          </a:p>
        </p:txBody>
      </p:sp>
      <p:sp>
        <p:nvSpPr>
          <p:cNvPr id="5" name="Slide Number Placeholder 4"/>
          <p:cNvSpPr>
            <a:spLocks noGrp="1"/>
          </p:cNvSpPr>
          <p:nvPr>
            <p:ph type="sldNum" sz="quarter" idx="4294967295"/>
          </p:nvPr>
        </p:nvSpPr>
        <p:spPr>
          <a:xfrm>
            <a:off x="0" y="6210300"/>
            <a:ext cx="457200" cy="457200"/>
          </a:xfrm>
        </p:spPr>
        <p:txBody>
          <a:bodyPr/>
          <a:lstStyle/>
          <a:p>
            <a:fld id="{50C4AABD-2F31-49A2-BE24-44C302BDB9F2}" type="slidenum">
              <a:rPr lang="en-US" smtClean="0"/>
              <a:t>18</a:t>
            </a:fld>
            <a:endParaRPr lang="en-US"/>
          </a:p>
        </p:txBody>
      </p:sp>
      <p:pic>
        <p:nvPicPr>
          <p:cNvPr id="1026" name="Picture 2" descr="C:\Users\lblasi\AppData\Local\Microsoft\Windows\Temporary Internet Files\Content.IE5\PFOZPAOL\MC90043390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5067300"/>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2"/>
          <p:cNvSpPr txBox="1">
            <a:spLocks/>
          </p:cNvSpPr>
          <p:nvPr/>
        </p:nvSpPr>
        <p:spPr>
          <a:xfrm>
            <a:off x="6667500" y="6191250"/>
            <a:ext cx="2476500"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9/18/2012</a:t>
            </a:r>
            <a:endParaRPr lang="en-US" dirty="0"/>
          </a:p>
        </p:txBody>
      </p:sp>
    </p:spTree>
    <p:extLst>
      <p:ext uri="{BB962C8B-B14F-4D97-AF65-F5344CB8AC3E}">
        <p14:creationId xmlns:p14="http://schemas.microsoft.com/office/powerpoint/2010/main" val="220845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1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is the link….</a:t>
            </a:r>
            <a:endParaRPr lang="en-US" dirty="0"/>
          </a:p>
        </p:txBody>
      </p:sp>
      <p:sp>
        <p:nvSpPr>
          <p:cNvPr id="3" name="Content Placeholder 2"/>
          <p:cNvSpPr>
            <a:spLocks noGrp="1"/>
          </p:cNvSpPr>
          <p:nvPr>
            <p:ph idx="1"/>
          </p:nvPr>
        </p:nvSpPr>
        <p:spPr>
          <a:xfrm>
            <a:off x="381000" y="2209800"/>
            <a:ext cx="8381999" cy="3505200"/>
          </a:xfrm>
        </p:spPr>
        <p:txBody>
          <a:bodyPr>
            <a:normAutofit/>
          </a:bodyPr>
          <a:lstStyle/>
          <a:p>
            <a:r>
              <a:rPr lang="en-US" sz="4000" dirty="0"/>
              <a:t>http</a:t>
            </a:r>
            <a:r>
              <a:rPr lang="en-US" sz="4000" dirty="0" smtClean="0"/>
              <a:t>://www.valenciacollege.edu/irb</a:t>
            </a:r>
            <a:endParaRPr lang="en-US" sz="4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3276600"/>
            <a:ext cx="7219950" cy="328612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642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Rectangle 3"/>
          <p:cNvSpPr/>
          <p:nvPr/>
        </p:nvSpPr>
        <p:spPr>
          <a:xfrm>
            <a:off x="457200" y="1371600"/>
            <a:ext cx="8229600" cy="2677656"/>
          </a:xfrm>
          <a:prstGeom prst="rect">
            <a:avLst/>
          </a:prstGeom>
        </p:spPr>
        <p:txBody>
          <a:bodyPr wrap="square">
            <a:spAutoFit/>
          </a:bodyPr>
          <a:lstStyle/>
          <a:p>
            <a:r>
              <a:rPr lang="en-US" sz="2000" b="1" dirty="0" smtClean="0">
                <a:latin typeface="Segoe UI" pitchFamily="34" charset="0"/>
                <a:ea typeface="Segoe UI" pitchFamily="34" charset="0"/>
                <a:cs typeface="Segoe UI" pitchFamily="34" charset="0"/>
              </a:rPr>
              <a:t>SOTL 3271:  </a:t>
            </a:r>
            <a:r>
              <a:rPr lang="en-US" sz="2000" b="1" dirty="0">
                <a:latin typeface="Segoe UI" pitchFamily="34" charset="0"/>
                <a:ea typeface="Segoe UI" pitchFamily="34" charset="0"/>
                <a:cs typeface="Segoe UI" pitchFamily="34" charset="0"/>
              </a:rPr>
              <a:t>IRB Requirements and Your Research </a:t>
            </a:r>
            <a:r>
              <a:rPr lang="en-US" sz="2400" dirty="0">
                <a:latin typeface="Segoe UI" pitchFamily="34" charset="0"/>
                <a:ea typeface="Segoe UI" pitchFamily="34" charset="0"/>
                <a:cs typeface="Segoe UI" pitchFamily="34" charset="0"/>
              </a:rPr>
              <a:t> </a:t>
            </a:r>
            <a:endParaRPr lang="en-US" sz="2400" dirty="0" smtClean="0">
              <a:latin typeface="Segoe UI" pitchFamily="34" charset="0"/>
              <a:ea typeface="Segoe UI" pitchFamily="34" charset="0"/>
              <a:cs typeface="Segoe UI" pitchFamily="34" charset="0"/>
            </a:endParaRPr>
          </a:p>
          <a:p>
            <a:endParaRPr lang="en-US" sz="2400" dirty="0" smtClean="0">
              <a:latin typeface="Segoe UI" pitchFamily="34" charset="0"/>
              <a:ea typeface="Segoe UI" pitchFamily="34" charset="0"/>
              <a:cs typeface="Segoe UI" pitchFamily="34" charset="0"/>
            </a:endParaRPr>
          </a:p>
          <a:p>
            <a:endParaRPr lang="en-US" sz="2400" dirty="0">
              <a:latin typeface="Segoe UI" pitchFamily="34" charset="0"/>
              <a:ea typeface="Segoe UI" pitchFamily="34" charset="0"/>
              <a:cs typeface="Segoe UI" pitchFamily="34" charset="0"/>
            </a:endParaRPr>
          </a:p>
          <a:p>
            <a:r>
              <a:rPr lang="en-US" sz="2400" dirty="0" smtClean="0">
                <a:latin typeface="Segoe UI" pitchFamily="34" charset="0"/>
                <a:ea typeface="Segoe UI" pitchFamily="34" charset="0"/>
                <a:cs typeface="Segoe UI" pitchFamily="34" charset="0"/>
              </a:rPr>
              <a:t>This </a:t>
            </a:r>
            <a:r>
              <a:rPr lang="en-US" sz="2400" dirty="0">
                <a:latin typeface="Segoe UI" pitchFamily="34" charset="0"/>
                <a:ea typeface="Segoe UI" pitchFamily="34" charset="0"/>
                <a:cs typeface="Segoe UI" pitchFamily="34" charset="0"/>
              </a:rPr>
              <a:t>course will provide an overview of </a:t>
            </a:r>
            <a:r>
              <a:rPr lang="en-US" sz="2400" dirty="0" smtClean="0">
                <a:latin typeface="Segoe UI" pitchFamily="34" charset="0"/>
                <a:ea typeface="Segoe UI" pitchFamily="34" charset="0"/>
                <a:cs typeface="Segoe UI" pitchFamily="34" charset="0"/>
              </a:rPr>
              <a:t>the Principles of Good Practice and within that the role of the </a:t>
            </a:r>
            <a:r>
              <a:rPr lang="en-US" sz="2400" dirty="0">
                <a:latin typeface="Segoe UI" pitchFamily="34" charset="0"/>
                <a:ea typeface="Segoe UI" pitchFamily="34" charset="0"/>
                <a:cs typeface="Segoe UI" pitchFamily="34" charset="0"/>
              </a:rPr>
              <a:t>Institutional Review Board (IRB) for all faculty members who are planning to conduct research studies at Valencia College. </a:t>
            </a:r>
            <a:r>
              <a:rPr lang="en-US" dirty="0"/>
              <a:t> </a:t>
            </a:r>
          </a:p>
        </p:txBody>
      </p:sp>
    </p:spTree>
    <p:extLst>
      <p:ext uri="{BB962C8B-B14F-4D97-AF65-F5344CB8AC3E}">
        <p14:creationId xmlns:p14="http://schemas.microsoft.com/office/powerpoint/2010/main" val="374549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Caveats….</a:t>
            </a:r>
            <a:endParaRPr lang="en-US" dirty="0"/>
          </a:p>
        </p:txBody>
      </p:sp>
      <p:sp>
        <p:nvSpPr>
          <p:cNvPr id="3" name="Content Placeholder 2"/>
          <p:cNvSpPr>
            <a:spLocks noGrp="1"/>
          </p:cNvSpPr>
          <p:nvPr>
            <p:ph idx="1"/>
          </p:nvPr>
        </p:nvSpPr>
        <p:spPr>
          <a:xfrm>
            <a:off x="1143000" y="2971799"/>
            <a:ext cx="6858000" cy="2819401"/>
          </a:xfrm>
        </p:spPr>
        <p:txBody>
          <a:bodyPr/>
          <a:lstStyle/>
          <a:p>
            <a:r>
              <a:rPr lang="en-US" dirty="0" smtClean="0"/>
              <a:t>Dissertations</a:t>
            </a:r>
          </a:p>
          <a:p>
            <a:r>
              <a:rPr lang="en-US" dirty="0" smtClean="0"/>
              <a:t>Masters</a:t>
            </a:r>
          </a:p>
          <a:p>
            <a:r>
              <a:rPr lang="en-US" dirty="0" smtClean="0"/>
              <a:t>Federal Grants</a:t>
            </a:r>
          </a:p>
          <a:p>
            <a:r>
              <a:rPr lang="en-US" dirty="0" smtClean="0"/>
              <a:t>Other…</a:t>
            </a:r>
            <a:endParaRPr lang="en-US" dirty="0"/>
          </a:p>
        </p:txBody>
      </p:sp>
    </p:spTree>
    <p:extLst>
      <p:ext uri="{BB962C8B-B14F-4D97-AF65-F5344CB8AC3E}">
        <p14:creationId xmlns:p14="http://schemas.microsoft.com/office/powerpoint/2010/main" val="3999769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IRB </a:t>
            </a:r>
            <a:r>
              <a:rPr lang="en-US" dirty="0" smtClean="0"/>
              <a:t>Contact</a:t>
            </a:r>
            <a:endParaRPr lang="en-US" dirty="0"/>
          </a:p>
        </p:txBody>
      </p:sp>
      <p:sp>
        <p:nvSpPr>
          <p:cNvPr id="3" name="Content Placeholder 2"/>
          <p:cNvSpPr>
            <a:spLocks noGrp="1"/>
          </p:cNvSpPr>
          <p:nvPr>
            <p:ph idx="1"/>
          </p:nvPr>
        </p:nvSpPr>
        <p:spPr>
          <a:xfrm>
            <a:off x="381000" y="2286001"/>
            <a:ext cx="9144000" cy="3505200"/>
          </a:xfrm>
        </p:spPr>
        <p:txBody>
          <a:bodyPr>
            <a:normAutofit/>
          </a:bodyPr>
          <a:lstStyle/>
          <a:p>
            <a:r>
              <a:rPr lang="en-US" dirty="0" smtClean="0"/>
              <a:t>Laura Blasi, Director, </a:t>
            </a:r>
          </a:p>
          <a:p>
            <a:pPr marL="0" indent="0">
              <a:buNone/>
            </a:pPr>
            <a:r>
              <a:rPr lang="en-US" dirty="0"/>
              <a:t> </a:t>
            </a:r>
            <a:r>
              <a:rPr lang="en-US" dirty="0" smtClean="0"/>
              <a:t>  Institutional Assessment</a:t>
            </a:r>
          </a:p>
          <a:p>
            <a:pPr marL="0" indent="0">
              <a:buNone/>
            </a:pPr>
            <a:r>
              <a:rPr lang="en-US" dirty="0" smtClean="0"/>
              <a:t>   </a:t>
            </a:r>
            <a:r>
              <a:rPr lang="en-US" dirty="0" smtClean="0"/>
              <a:t>lblasi@valenciacollege.edu</a:t>
            </a:r>
            <a:endParaRPr lang="en-US" dirty="0" smtClean="0"/>
          </a:p>
        </p:txBody>
      </p:sp>
    </p:spTree>
    <p:extLst>
      <p:ext uri="{BB962C8B-B14F-4D97-AF65-F5344CB8AC3E}">
        <p14:creationId xmlns:p14="http://schemas.microsoft.com/office/powerpoint/2010/main" val="2973535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a:t>
            </a:r>
            <a:endParaRPr lang="en-US" dirty="0"/>
          </a:p>
        </p:txBody>
      </p:sp>
      <p:sp>
        <p:nvSpPr>
          <p:cNvPr id="3" name="Content Placeholder 2"/>
          <p:cNvSpPr>
            <a:spLocks noGrp="1"/>
          </p:cNvSpPr>
          <p:nvPr>
            <p:ph idx="1"/>
          </p:nvPr>
        </p:nvSpPr>
        <p:spPr/>
        <p:txBody>
          <a:bodyPr/>
          <a:lstStyle/>
          <a:p>
            <a:r>
              <a:rPr lang="en-US" dirty="0" smtClean="0"/>
              <a:t>If you complete the checklist and need to complete the IRB review forms, more detailed training is available which covers the history that has led to the creation of the IRB and informed consent.</a:t>
            </a:r>
            <a:endParaRPr lang="en-US" dirty="0"/>
          </a:p>
        </p:txBody>
      </p:sp>
    </p:spTree>
    <p:extLst>
      <p:ext uri="{BB962C8B-B14F-4D97-AF65-F5344CB8AC3E}">
        <p14:creationId xmlns:p14="http://schemas.microsoft.com/office/powerpoint/2010/main" val="1963617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6858000" cy="812800"/>
          </a:xfrm>
        </p:spPr>
        <p:txBody>
          <a:bodyPr>
            <a:normAutofit fontScale="90000"/>
          </a:bodyPr>
          <a:lstStyle/>
          <a:p>
            <a:pPr algn="r"/>
            <a:r>
              <a:rPr lang="en-US" dirty="0" smtClean="0"/>
              <a:t>Key Milestones </a:t>
            </a:r>
            <a:br>
              <a:rPr lang="en-US" dirty="0" smtClean="0"/>
            </a:br>
            <a:r>
              <a:rPr lang="en-US" dirty="0" smtClean="0"/>
              <a:t>in the History of IRB Development</a:t>
            </a:r>
            <a:endParaRPr lang="en-US" dirty="0"/>
          </a:p>
        </p:txBody>
      </p:sp>
      <p:sp>
        <p:nvSpPr>
          <p:cNvPr id="6" name="Content Placeholder 5"/>
          <p:cNvSpPr>
            <a:spLocks noGrp="1"/>
          </p:cNvSpPr>
          <p:nvPr>
            <p:ph idx="1"/>
          </p:nvPr>
        </p:nvSpPr>
        <p:spPr>
          <a:xfrm>
            <a:off x="990600" y="1981200"/>
            <a:ext cx="7772400" cy="4572000"/>
          </a:xfrm>
        </p:spPr>
        <p:txBody>
          <a:bodyPr>
            <a:normAutofit fontScale="70000" lnSpcReduction="20000"/>
          </a:bodyPr>
          <a:lstStyle/>
          <a:p>
            <a:r>
              <a:rPr lang="en-US" dirty="0"/>
              <a:t>1947 </a:t>
            </a:r>
            <a:r>
              <a:rPr lang="en-US" b="1" dirty="0" smtClean="0"/>
              <a:t>The Nuremberg Code </a:t>
            </a:r>
            <a:r>
              <a:rPr lang="en-US" dirty="0" smtClean="0"/>
              <a:t>standards </a:t>
            </a:r>
            <a:r>
              <a:rPr lang="en-US" dirty="0"/>
              <a:t>by which to judge the </a:t>
            </a:r>
            <a:r>
              <a:rPr lang="en-US" dirty="0" smtClean="0"/>
              <a:t>human experimentation </a:t>
            </a:r>
            <a:r>
              <a:rPr lang="en-US" dirty="0"/>
              <a:t>conducted by the </a:t>
            </a:r>
            <a:r>
              <a:rPr lang="en-US" dirty="0" smtClean="0"/>
              <a:t>Nazis.</a:t>
            </a:r>
          </a:p>
          <a:p>
            <a:endParaRPr lang="en-US" dirty="0" smtClean="0"/>
          </a:p>
          <a:p>
            <a:r>
              <a:rPr lang="en-US" dirty="0" smtClean="0"/>
              <a:t>1964 </a:t>
            </a:r>
            <a:r>
              <a:rPr lang="en-US" dirty="0"/>
              <a:t>Recommendations </a:t>
            </a:r>
            <a:r>
              <a:rPr lang="en-US" dirty="0" smtClean="0"/>
              <a:t>guiding </a:t>
            </a:r>
            <a:r>
              <a:rPr lang="en-US" dirty="0"/>
              <a:t>m</a:t>
            </a:r>
            <a:r>
              <a:rPr lang="en-US" dirty="0" smtClean="0"/>
              <a:t>edical </a:t>
            </a:r>
            <a:r>
              <a:rPr lang="en-US" dirty="0"/>
              <a:t>d</a:t>
            </a:r>
            <a:r>
              <a:rPr lang="en-US" dirty="0" smtClean="0"/>
              <a:t>octors </a:t>
            </a:r>
            <a:r>
              <a:rPr lang="en-US" dirty="0"/>
              <a:t>in </a:t>
            </a:r>
            <a:r>
              <a:rPr lang="en-US" dirty="0" smtClean="0"/>
              <a:t>biomedical </a:t>
            </a:r>
            <a:r>
              <a:rPr lang="en-US" dirty="0"/>
              <a:t>r</a:t>
            </a:r>
            <a:r>
              <a:rPr lang="en-US" dirty="0" smtClean="0"/>
              <a:t>esearch </a:t>
            </a:r>
            <a:r>
              <a:rPr lang="en-US" dirty="0"/>
              <a:t>i</a:t>
            </a:r>
            <a:r>
              <a:rPr lang="en-US" dirty="0" smtClean="0"/>
              <a:t>nvolving </a:t>
            </a:r>
            <a:r>
              <a:rPr lang="en-US" dirty="0"/>
              <a:t>h</a:t>
            </a:r>
            <a:r>
              <a:rPr lang="en-US" dirty="0" smtClean="0"/>
              <a:t>uman </a:t>
            </a:r>
            <a:r>
              <a:rPr lang="en-US" dirty="0"/>
              <a:t>s</a:t>
            </a:r>
            <a:r>
              <a:rPr lang="en-US" dirty="0" smtClean="0"/>
              <a:t>ubjects</a:t>
            </a:r>
          </a:p>
          <a:p>
            <a:endParaRPr lang="en-US" dirty="0"/>
          </a:p>
          <a:p>
            <a:r>
              <a:rPr lang="en-US" dirty="0" smtClean="0"/>
              <a:t>1974 Protection </a:t>
            </a:r>
            <a:r>
              <a:rPr lang="en-US" dirty="0"/>
              <a:t>of human subjects in research </a:t>
            </a:r>
            <a:r>
              <a:rPr lang="en-US" dirty="0" smtClean="0"/>
              <a:t>supported </a:t>
            </a:r>
            <a:r>
              <a:rPr lang="en-US" dirty="0"/>
              <a:t>or conducted by HHS (then </a:t>
            </a:r>
            <a:r>
              <a:rPr lang="en-US" dirty="0" smtClean="0"/>
              <a:t>the </a:t>
            </a:r>
            <a:r>
              <a:rPr lang="en-US" dirty="0"/>
              <a:t>Department of Health, Education </a:t>
            </a:r>
            <a:r>
              <a:rPr lang="en-US" dirty="0" smtClean="0"/>
              <a:t>and </a:t>
            </a:r>
            <a:r>
              <a:rPr lang="en-US" dirty="0"/>
              <a:t>Welfare) </a:t>
            </a:r>
            <a:r>
              <a:rPr lang="en-US" dirty="0" smtClean="0"/>
              <a:t>a </a:t>
            </a:r>
            <a:r>
              <a:rPr lang="en-US" dirty="0"/>
              <a:t>series of </a:t>
            </a:r>
            <a:r>
              <a:rPr lang="en-US" dirty="0" smtClean="0"/>
              <a:t>highly </a:t>
            </a:r>
            <a:r>
              <a:rPr lang="en-US" dirty="0"/>
              <a:t>publicized abuses in research led </a:t>
            </a:r>
            <a:r>
              <a:rPr lang="en-US" dirty="0" smtClean="0"/>
              <a:t>to </a:t>
            </a:r>
            <a:r>
              <a:rPr lang="en-US" dirty="0"/>
              <a:t>the enactment of the 1974 National </a:t>
            </a:r>
            <a:r>
              <a:rPr lang="en-US" dirty="0" smtClean="0"/>
              <a:t>Research </a:t>
            </a:r>
            <a:r>
              <a:rPr lang="en-US" dirty="0"/>
              <a:t>Act </a:t>
            </a:r>
            <a:r>
              <a:rPr lang="en-US" dirty="0" smtClean="0"/>
              <a:t>which created </a:t>
            </a:r>
            <a:r>
              <a:rPr lang="en-US" dirty="0"/>
              <a:t>the National Commission for the </a:t>
            </a:r>
            <a:r>
              <a:rPr lang="en-US" dirty="0" smtClean="0"/>
              <a:t>Protection </a:t>
            </a:r>
            <a:r>
              <a:rPr lang="en-US" dirty="0"/>
              <a:t>of Human Subjects of </a:t>
            </a:r>
            <a:r>
              <a:rPr lang="en-US" dirty="0" smtClean="0"/>
              <a:t>Biomedical </a:t>
            </a:r>
            <a:r>
              <a:rPr lang="en-US" dirty="0"/>
              <a:t>and Behavioral Research </a:t>
            </a:r>
            <a:r>
              <a:rPr lang="en-US" dirty="0" smtClean="0"/>
              <a:t>(</a:t>
            </a:r>
            <a:r>
              <a:rPr lang="en-US" dirty="0"/>
              <a:t>National Commission). </a:t>
            </a:r>
          </a:p>
        </p:txBody>
      </p:sp>
      <p:sp>
        <p:nvSpPr>
          <p:cNvPr id="4" name="Footer Placeholder 3"/>
          <p:cNvSpPr>
            <a:spLocks noGrp="1"/>
          </p:cNvSpPr>
          <p:nvPr>
            <p:ph type="ftr" sz="quarter" idx="4294967295"/>
          </p:nvPr>
        </p:nvSpPr>
        <p:spPr>
          <a:xfrm>
            <a:off x="0" y="6172200"/>
            <a:ext cx="3962400" cy="457200"/>
          </a:xfrm>
        </p:spPr>
        <p:txBody>
          <a:bodyPr/>
          <a:lstStyle/>
          <a:p>
            <a:r>
              <a:rPr lang="en-US" dirty="0" smtClean="0"/>
              <a:t>Laura Blasi, Ph.D., Director, Institutional Assessment</a:t>
            </a:r>
          </a:p>
        </p:txBody>
      </p:sp>
      <p:sp>
        <p:nvSpPr>
          <p:cNvPr id="5" name="Slide Number Placeholder 4"/>
          <p:cNvSpPr>
            <a:spLocks noGrp="1"/>
          </p:cNvSpPr>
          <p:nvPr>
            <p:ph type="sldNum" sz="quarter" idx="4294967295"/>
          </p:nvPr>
        </p:nvSpPr>
        <p:spPr>
          <a:xfrm>
            <a:off x="0" y="6210300"/>
            <a:ext cx="457200" cy="457200"/>
          </a:xfrm>
        </p:spPr>
        <p:txBody>
          <a:bodyPr/>
          <a:lstStyle/>
          <a:p>
            <a:fld id="{50C4AABD-2F31-49A2-BE24-44C302BDB9F2}" type="slidenum">
              <a:rPr lang="en-US" smtClean="0"/>
              <a:t>23</a:t>
            </a:fld>
            <a:endParaRPr lang="en-US"/>
          </a:p>
        </p:txBody>
      </p:sp>
      <p:sp>
        <p:nvSpPr>
          <p:cNvPr id="7" name="Date Placeholder 2"/>
          <p:cNvSpPr txBox="1">
            <a:spLocks/>
          </p:cNvSpPr>
          <p:nvPr/>
        </p:nvSpPr>
        <p:spPr>
          <a:xfrm>
            <a:off x="6667500" y="6191250"/>
            <a:ext cx="2476500"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9/18/2012</a:t>
            </a:r>
            <a:endParaRPr lang="en-US" dirty="0"/>
          </a:p>
        </p:txBody>
      </p:sp>
    </p:spTree>
    <p:extLst>
      <p:ext uri="{BB962C8B-B14F-4D97-AF65-F5344CB8AC3E}">
        <p14:creationId xmlns:p14="http://schemas.microsoft.com/office/powerpoint/2010/main" val="2822847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a:xfrm>
            <a:off x="914400" y="1600200"/>
            <a:ext cx="7772400" cy="4648200"/>
          </a:xfrm>
        </p:spPr>
        <p:txBody>
          <a:bodyPr>
            <a:normAutofit fontScale="70000" lnSpcReduction="20000"/>
          </a:bodyPr>
          <a:lstStyle/>
          <a:p>
            <a:r>
              <a:rPr lang="en-US" dirty="0"/>
              <a:t>In 1979, the </a:t>
            </a:r>
            <a:r>
              <a:rPr lang="en-US" dirty="0" smtClean="0"/>
              <a:t>National </a:t>
            </a:r>
            <a:r>
              <a:rPr lang="en-US" dirty="0"/>
              <a:t>Commission published </a:t>
            </a:r>
            <a:r>
              <a:rPr lang="en-US" b="1" dirty="0" smtClean="0"/>
              <a:t>‘</a:t>
            </a:r>
            <a:r>
              <a:rPr lang="en-US" b="1" dirty="0"/>
              <a:t>Ethical Principles and Guidelines for </a:t>
            </a:r>
            <a:r>
              <a:rPr lang="en-US" b="1" dirty="0" smtClean="0"/>
              <a:t>the </a:t>
            </a:r>
            <a:r>
              <a:rPr lang="en-US" b="1" dirty="0"/>
              <a:t>Protection of Human Subjects of </a:t>
            </a:r>
            <a:r>
              <a:rPr lang="en-US" b="1" dirty="0" smtClean="0"/>
              <a:t>Research,’</a:t>
            </a:r>
            <a:r>
              <a:rPr lang="en-US" b="1" dirty="0"/>
              <a:t> </a:t>
            </a:r>
            <a:r>
              <a:rPr lang="en-US" dirty="0" smtClean="0"/>
              <a:t>also </a:t>
            </a:r>
            <a:r>
              <a:rPr lang="en-US" dirty="0"/>
              <a:t>known as the Belmont </a:t>
            </a:r>
            <a:r>
              <a:rPr lang="en-US" dirty="0" smtClean="0"/>
              <a:t>Report </a:t>
            </a:r>
            <a:r>
              <a:rPr lang="en-US" dirty="0"/>
              <a:t>(http://www.hhs.gov/ohrp/ </a:t>
            </a:r>
            <a:r>
              <a:rPr lang="en-US" dirty="0" smtClean="0"/>
              <a:t>policy/belmont.html</a:t>
            </a:r>
            <a:r>
              <a:rPr lang="en-US" dirty="0"/>
              <a:t>) which identified </a:t>
            </a:r>
            <a:r>
              <a:rPr lang="en-US" dirty="0" smtClean="0"/>
              <a:t>three </a:t>
            </a:r>
            <a:r>
              <a:rPr lang="en-US" dirty="0"/>
              <a:t>fundamental ethical principles for </a:t>
            </a:r>
            <a:r>
              <a:rPr lang="en-US" dirty="0" smtClean="0"/>
              <a:t>all </a:t>
            </a:r>
            <a:r>
              <a:rPr lang="en-US" dirty="0"/>
              <a:t>human subjects research—respect for </a:t>
            </a:r>
            <a:r>
              <a:rPr lang="en-US" dirty="0" smtClean="0"/>
              <a:t>persons</a:t>
            </a:r>
            <a:r>
              <a:rPr lang="en-US" dirty="0"/>
              <a:t>, beneficence, and justice. </a:t>
            </a:r>
            <a:endParaRPr lang="en-US" dirty="0" smtClean="0"/>
          </a:p>
          <a:p>
            <a:endParaRPr lang="en-US" dirty="0"/>
          </a:p>
          <a:p>
            <a:r>
              <a:rPr lang="en-US" dirty="0"/>
              <a:t>The HHS regulations are codified </a:t>
            </a:r>
            <a:r>
              <a:rPr lang="en-US" dirty="0" smtClean="0"/>
              <a:t>at </a:t>
            </a:r>
            <a:r>
              <a:rPr lang="en-US" dirty="0"/>
              <a:t>45 CFR part 46, subparts A through </a:t>
            </a:r>
            <a:r>
              <a:rPr lang="en-US" dirty="0" smtClean="0"/>
              <a:t>E</a:t>
            </a:r>
            <a:r>
              <a:rPr lang="en-US" dirty="0"/>
              <a:t>. </a:t>
            </a:r>
            <a:r>
              <a:rPr lang="en-US" dirty="0" smtClean="0"/>
              <a:t> In </a:t>
            </a:r>
            <a:r>
              <a:rPr lang="en-US" dirty="0"/>
              <a:t>1991, 14 other Federal departments </a:t>
            </a:r>
            <a:r>
              <a:rPr lang="en-US" dirty="0" smtClean="0"/>
              <a:t>and </a:t>
            </a:r>
            <a:r>
              <a:rPr lang="en-US" dirty="0"/>
              <a:t>agencies joined HHS in adopting a </a:t>
            </a:r>
            <a:r>
              <a:rPr lang="en-US" dirty="0" smtClean="0"/>
              <a:t>uniform </a:t>
            </a:r>
            <a:r>
              <a:rPr lang="en-US" dirty="0"/>
              <a:t>set of rules for the protection of </a:t>
            </a:r>
            <a:r>
              <a:rPr lang="en-US" dirty="0" smtClean="0"/>
              <a:t> human </a:t>
            </a:r>
            <a:r>
              <a:rPr lang="en-US" dirty="0"/>
              <a:t>subjects, the </a:t>
            </a:r>
            <a:r>
              <a:rPr lang="en-US" b="1" dirty="0"/>
              <a:t>‘‘Common Rule</a:t>
            </a:r>
            <a:r>
              <a:rPr lang="en-US" b="1" dirty="0" smtClean="0"/>
              <a:t>,’ </a:t>
            </a:r>
            <a:r>
              <a:rPr lang="en-US" dirty="0" smtClean="0"/>
              <a:t>identical </a:t>
            </a:r>
            <a:r>
              <a:rPr lang="en-US" dirty="0"/>
              <a:t>to subpart A of 45 CFR part 46 </a:t>
            </a:r>
            <a:r>
              <a:rPr lang="en-US" dirty="0" smtClean="0"/>
              <a:t>of </a:t>
            </a:r>
            <a:r>
              <a:rPr lang="en-US" dirty="0"/>
              <a:t>the HHS regulations. </a:t>
            </a:r>
          </a:p>
          <a:p>
            <a:endParaRPr lang="en-US" dirty="0"/>
          </a:p>
        </p:txBody>
      </p:sp>
      <p:sp>
        <p:nvSpPr>
          <p:cNvPr id="4" name="Footer Placeholder 3"/>
          <p:cNvSpPr>
            <a:spLocks noGrp="1"/>
          </p:cNvSpPr>
          <p:nvPr>
            <p:ph type="ftr" sz="quarter" idx="4294967295"/>
          </p:nvPr>
        </p:nvSpPr>
        <p:spPr>
          <a:xfrm>
            <a:off x="0" y="6172200"/>
            <a:ext cx="3962400" cy="457200"/>
          </a:xfrm>
        </p:spPr>
        <p:txBody>
          <a:bodyPr/>
          <a:lstStyle/>
          <a:p>
            <a:r>
              <a:rPr lang="en-US" smtClean="0"/>
              <a:t>Laura Blasi, Ph.D., Director, Institutional Assessment</a:t>
            </a:r>
            <a:endParaRPr lang="en-US" dirty="0" smtClean="0"/>
          </a:p>
        </p:txBody>
      </p:sp>
      <p:sp>
        <p:nvSpPr>
          <p:cNvPr id="5" name="Slide Number Placeholder 4"/>
          <p:cNvSpPr>
            <a:spLocks noGrp="1"/>
          </p:cNvSpPr>
          <p:nvPr>
            <p:ph type="sldNum" sz="quarter" idx="4294967295"/>
          </p:nvPr>
        </p:nvSpPr>
        <p:spPr>
          <a:xfrm>
            <a:off x="0" y="6210300"/>
            <a:ext cx="457200" cy="457200"/>
          </a:xfrm>
        </p:spPr>
        <p:txBody>
          <a:bodyPr/>
          <a:lstStyle/>
          <a:p>
            <a:fld id="{50C4AABD-2F31-49A2-BE24-44C302BDB9F2}" type="slidenum">
              <a:rPr lang="en-US" smtClean="0"/>
              <a:t>24</a:t>
            </a:fld>
            <a:endParaRPr lang="en-US"/>
          </a:p>
        </p:txBody>
      </p:sp>
      <p:sp>
        <p:nvSpPr>
          <p:cNvPr id="7" name="Date Placeholder 2"/>
          <p:cNvSpPr txBox="1">
            <a:spLocks/>
          </p:cNvSpPr>
          <p:nvPr/>
        </p:nvSpPr>
        <p:spPr>
          <a:xfrm>
            <a:off x="6667500" y="6191250"/>
            <a:ext cx="2476500"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10/3/2013</a:t>
            </a:r>
            <a:endParaRPr lang="en-US" dirty="0"/>
          </a:p>
        </p:txBody>
      </p:sp>
    </p:spTree>
    <p:extLst>
      <p:ext uri="{BB962C8B-B14F-4D97-AF65-F5344CB8AC3E}">
        <p14:creationId xmlns:p14="http://schemas.microsoft.com/office/powerpoint/2010/main" val="819313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The Common Rule</a:t>
            </a:r>
            <a:endParaRPr lang="en-US" dirty="0"/>
          </a:p>
        </p:txBody>
      </p:sp>
      <p:sp>
        <p:nvSpPr>
          <p:cNvPr id="6" name="Content Placeholder 5"/>
          <p:cNvSpPr>
            <a:spLocks noGrp="1"/>
          </p:cNvSpPr>
          <p:nvPr>
            <p:ph idx="1"/>
          </p:nvPr>
        </p:nvSpPr>
        <p:spPr/>
        <p:txBody>
          <a:bodyPr>
            <a:normAutofit fontScale="85000" lnSpcReduction="20000"/>
          </a:bodyPr>
          <a:lstStyle/>
          <a:p>
            <a:r>
              <a:rPr lang="en-US" dirty="0"/>
              <a:t>The Common Rule requires that f</a:t>
            </a:r>
            <a:r>
              <a:rPr lang="en-US" dirty="0" smtClean="0"/>
              <a:t>ederally </a:t>
            </a:r>
            <a:r>
              <a:rPr lang="en-US" dirty="0"/>
              <a:t>funded investigators in most </a:t>
            </a:r>
            <a:r>
              <a:rPr lang="en-US" dirty="0" smtClean="0"/>
              <a:t>instances </a:t>
            </a:r>
            <a:r>
              <a:rPr lang="en-US" dirty="0"/>
              <a:t>obtain and document the </a:t>
            </a:r>
            <a:r>
              <a:rPr lang="en-US" dirty="0" smtClean="0"/>
              <a:t>informed </a:t>
            </a:r>
            <a:r>
              <a:rPr lang="en-US" dirty="0"/>
              <a:t>consent of research subjects, </a:t>
            </a:r>
            <a:r>
              <a:rPr lang="en-US" dirty="0" smtClean="0"/>
              <a:t>and </a:t>
            </a:r>
            <a:r>
              <a:rPr lang="en-US" dirty="0"/>
              <a:t>describes requirements for </a:t>
            </a:r>
            <a:r>
              <a:rPr lang="en-US" dirty="0" smtClean="0"/>
              <a:t>institutional </a:t>
            </a:r>
            <a:r>
              <a:rPr lang="en-US" dirty="0"/>
              <a:t>review board (</a:t>
            </a:r>
            <a:r>
              <a:rPr lang="en-US" dirty="0" smtClean="0"/>
              <a:t>IRB) membership</a:t>
            </a:r>
            <a:r>
              <a:rPr lang="en-US" dirty="0"/>
              <a:t>, function, </a:t>
            </a:r>
            <a:r>
              <a:rPr lang="en-US" dirty="0" smtClean="0"/>
              <a:t>operations, research </a:t>
            </a:r>
            <a:r>
              <a:rPr lang="en-US" dirty="0"/>
              <a:t>review, and recordkeeping. The </a:t>
            </a:r>
            <a:r>
              <a:rPr lang="en-US" dirty="0" smtClean="0"/>
              <a:t>regulations </a:t>
            </a:r>
            <a:r>
              <a:rPr lang="en-US" dirty="0"/>
              <a:t>also delineate criteria for, </a:t>
            </a:r>
            <a:r>
              <a:rPr lang="en-US" dirty="0" smtClean="0"/>
              <a:t>and </a:t>
            </a:r>
            <a:r>
              <a:rPr lang="en-US" dirty="0"/>
              <a:t>levels of, IRB review</a:t>
            </a:r>
            <a:r>
              <a:rPr lang="en-US" dirty="0" smtClean="0"/>
              <a:t>.</a:t>
            </a:r>
          </a:p>
          <a:p>
            <a:endParaRPr lang="en-US" dirty="0"/>
          </a:p>
          <a:p>
            <a:endParaRPr lang="en-US" dirty="0"/>
          </a:p>
          <a:p>
            <a:endParaRPr lang="en-US" dirty="0"/>
          </a:p>
        </p:txBody>
      </p:sp>
      <p:sp>
        <p:nvSpPr>
          <p:cNvPr id="4" name="Footer Placeholder 3"/>
          <p:cNvSpPr>
            <a:spLocks noGrp="1"/>
          </p:cNvSpPr>
          <p:nvPr>
            <p:ph type="ftr" sz="quarter" idx="4294967295"/>
          </p:nvPr>
        </p:nvSpPr>
        <p:spPr>
          <a:xfrm>
            <a:off x="0" y="6172200"/>
            <a:ext cx="3962400" cy="457200"/>
          </a:xfrm>
        </p:spPr>
        <p:txBody>
          <a:bodyPr/>
          <a:lstStyle/>
          <a:p>
            <a:r>
              <a:rPr lang="en-US" smtClean="0"/>
              <a:t>Laura Blasi, Ph.D., Director, Institutional Assessment</a:t>
            </a:r>
            <a:endParaRPr lang="en-US" dirty="0" smtClean="0"/>
          </a:p>
        </p:txBody>
      </p:sp>
      <p:sp>
        <p:nvSpPr>
          <p:cNvPr id="5" name="Slide Number Placeholder 4"/>
          <p:cNvSpPr>
            <a:spLocks noGrp="1"/>
          </p:cNvSpPr>
          <p:nvPr>
            <p:ph type="sldNum" sz="quarter" idx="4294967295"/>
          </p:nvPr>
        </p:nvSpPr>
        <p:spPr>
          <a:xfrm>
            <a:off x="0" y="6210300"/>
            <a:ext cx="457200" cy="457200"/>
          </a:xfrm>
        </p:spPr>
        <p:txBody>
          <a:bodyPr/>
          <a:lstStyle/>
          <a:p>
            <a:fld id="{50C4AABD-2F31-49A2-BE24-44C302BDB9F2}" type="slidenum">
              <a:rPr lang="en-US" smtClean="0"/>
              <a:t>25</a:t>
            </a:fld>
            <a:endParaRPr lang="en-US"/>
          </a:p>
        </p:txBody>
      </p:sp>
      <p:sp>
        <p:nvSpPr>
          <p:cNvPr id="7" name="Date Placeholder 2"/>
          <p:cNvSpPr txBox="1">
            <a:spLocks/>
          </p:cNvSpPr>
          <p:nvPr/>
        </p:nvSpPr>
        <p:spPr>
          <a:xfrm>
            <a:off x="6667500" y="6191250"/>
            <a:ext cx="2476500"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91794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0"/>
            <a:ext cx="6858000" cy="812800"/>
          </a:xfrm>
        </p:spPr>
        <p:txBody>
          <a:bodyPr>
            <a:normAutofit/>
          </a:bodyPr>
          <a:lstStyle/>
          <a:p>
            <a:pPr algn="r"/>
            <a:r>
              <a:rPr lang="en-US" sz="3200" dirty="0" smtClean="0"/>
              <a:t>Which Questions Remain?</a:t>
            </a:r>
            <a:endParaRPr lang="en-US" sz="3200" dirty="0"/>
          </a:p>
        </p:txBody>
      </p:sp>
      <p:sp>
        <p:nvSpPr>
          <p:cNvPr id="6" name="Content Placeholder 5"/>
          <p:cNvSpPr>
            <a:spLocks noGrp="1"/>
          </p:cNvSpPr>
          <p:nvPr>
            <p:ph idx="1"/>
          </p:nvPr>
        </p:nvSpPr>
        <p:spPr/>
        <p:txBody>
          <a:bodyPr/>
          <a:lstStyle/>
          <a:p>
            <a:endParaRPr lang="en-US" dirty="0"/>
          </a:p>
        </p:txBody>
      </p:sp>
      <p:sp>
        <p:nvSpPr>
          <p:cNvPr id="4" name="Footer Placeholder 3"/>
          <p:cNvSpPr>
            <a:spLocks noGrp="1"/>
          </p:cNvSpPr>
          <p:nvPr>
            <p:ph type="ftr" sz="quarter" idx="4294967295"/>
          </p:nvPr>
        </p:nvSpPr>
        <p:spPr>
          <a:xfrm>
            <a:off x="0" y="6172200"/>
            <a:ext cx="3962400" cy="457200"/>
          </a:xfrm>
        </p:spPr>
        <p:txBody>
          <a:bodyPr/>
          <a:lstStyle/>
          <a:p>
            <a:r>
              <a:rPr lang="en-US" smtClean="0"/>
              <a:t>Laura Blasi, Ph.D., Director, Institutional Assessment</a:t>
            </a:r>
            <a:endParaRPr lang="en-US" dirty="0" smtClean="0"/>
          </a:p>
        </p:txBody>
      </p:sp>
      <p:sp>
        <p:nvSpPr>
          <p:cNvPr id="5" name="Slide Number Placeholder 4"/>
          <p:cNvSpPr>
            <a:spLocks noGrp="1"/>
          </p:cNvSpPr>
          <p:nvPr>
            <p:ph type="sldNum" sz="quarter" idx="4294967295"/>
          </p:nvPr>
        </p:nvSpPr>
        <p:spPr>
          <a:xfrm>
            <a:off x="0" y="6210300"/>
            <a:ext cx="457200" cy="457200"/>
          </a:xfrm>
        </p:spPr>
        <p:txBody>
          <a:bodyPr/>
          <a:lstStyle/>
          <a:p>
            <a:fld id="{50C4AABD-2F31-49A2-BE24-44C302BDB9F2}" type="slidenum">
              <a:rPr lang="en-US" smtClean="0"/>
              <a:t>26</a:t>
            </a:fld>
            <a:endParaRPr lang="en-US"/>
          </a:p>
        </p:txBody>
      </p:sp>
      <p:sp>
        <p:nvSpPr>
          <p:cNvPr id="7" name="Oval 6"/>
          <p:cNvSpPr/>
          <p:nvPr/>
        </p:nvSpPr>
        <p:spPr>
          <a:xfrm>
            <a:off x="152400" y="1295399"/>
            <a:ext cx="5181600" cy="4876801"/>
          </a:xfrm>
          <a:prstGeom prst="ellipse">
            <a:avLst/>
          </a:prstGeom>
          <a:solidFill>
            <a:schemeClr val="accent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Principles of </a:t>
            </a:r>
          </a:p>
          <a:p>
            <a:r>
              <a:rPr lang="en-US" b="1" dirty="0" smtClean="0">
                <a:solidFill>
                  <a:schemeClr val="tx1"/>
                </a:solidFill>
              </a:rPr>
              <a:t>Good Practice</a:t>
            </a:r>
            <a:endParaRPr lang="en-US" b="1" dirty="0">
              <a:solidFill>
                <a:schemeClr val="tx1"/>
              </a:solidFill>
            </a:endParaRPr>
          </a:p>
        </p:txBody>
      </p:sp>
      <p:sp>
        <p:nvSpPr>
          <p:cNvPr id="9" name="Oval 8"/>
          <p:cNvSpPr/>
          <p:nvPr/>
        </p:nvSpPr>
        <p:spPr>
          <a:xfrm>
            <a:off x="2590800" y="2286000"/>
            <a:ext cx="6172200" cy="3736041"/>
          </a:xfrm>
          <a:prstGeom prst="ellipse">
            <a:avLst/>
          </a:prstGeom>
          <a:solidFill>
            <a:srgbClr val="FFC000"/>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dirty="0" smtClean="0">
                <a:solidFill>
                  <a:schemeClr val="tx1"/>
                </a:solidFill>
              </a:rPr>
              <a:t>Federal </a:t>
            </a:r>
          </a:p>
          <a:p>
            <a:pPr algn="r"/>
            <a:r>
              <a:rPr lang="en-US" sz="1600" b="1" dirty="0" smtClean="0">
                <a:solidFill>
                  <a:schemeClr val="tx1"/>
                </a:solidFill>
              </a:rPr>
              <a:t>Regulations: </a:t>
            </a:r>
          </a:p>
          <a:p>
            <a:pPr algn="r"/>
            <a:r>
              <a:rPr lang="en-US" sz="1600" b="1" dirty="0" smtClean="0">
                <a:solidFill>
                  <a:schemeClr val="tx1"/>
                </a:solidFill>
              </a:rPr>
              <a:t>Institutional </a:t>
            </a:r>
          </a:p>
          <a:p>
            <a:pPr algn="r"/>
            <a:r>
              <a:rPr lang="en-US" sz="1600" b="1" dirty="0" smtClean="0">
                <a:solidFill>
                  <a:schemeClr val="tx1"/>
                </a:solidFill>
              </a:rPr>
              <a:t>Research Board (IRB)</a:t>
            </a:r>
            <a:endParaRPr lang="en-US" sz="1600" b="1" dirty="0">
              <a:solidFill>
                <a:schemeClr val="tx1"/>
              </a:solidFill>
            </a:endParaRPr>
          </a:p>
        </p:txBody>
      </p:sp>
      <p:sp>
        <p:nvSpPr>
          <p:cNvPr id="10" name="TextBox 9"/>
          <p:cNvSpPr txBox="1"/>
          <p:nvPr/>
        </p:nvSpPr>
        <p:spPr>
          <a:xfrm>
            <a:off x="2971800" y="3419159"/>
            <a:ext cx="1828800" cy="1200329"/>
          </a:xfrm>
          <a:prstGeom prst="rect">
            <a:avLst/>
          </a:prstGeom>
          <a:noFill/>
        </p:spPr>
        <p:txBody>
          <a:bodyPr wrap="square" rtlCol="0">
            <a:spAutoFit/>
          </a:bodyPr>
          <a:lstStyle/>
          <a:p>
            <a:pPr algn="ctr"/>
            <a:r>
              <a:rPr lang="en-US" sz="2400" b="1" dirty="0" smtClean="0"/>
              <a:t>Research  at</a:t>
            </a:r>
          </a:p>
          <a:p>
            <a:pPr algn="ctr"/>
            <a:r>
              <a:rPr lang="en-US" sz="2400" b="1" dirty="0" smtClean="0"/>
              <a:t>Valencia College</a:t>
            </a:r>
            <a:endParaRPr lang="en-US" sz="2400" b="1" dirty="0"/>
          </a:p>
        </p:txBody>
      </p:sp>
      <p:sp>
        <p:nvSpPr>
          <p:cNvPr id="12" name="Arc 11"/>
          <p:cNvSpPr/>
          <p:nvPr/>
        </p:nvSpPr>
        <p:spPr>
          <a:xfrm rot="3725366">
            <a:off x="294557" y="1268689"/>
            <a:ext cx="5394571" cy="4191880"/>
          </a:xfrm>
          <a:prstGeom prst="arc">
            <a:avLst>
              <a:gd name="adj1" fmla="val 16113058"/>
              <a:gd name="adj2" fmla="val 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8560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ppt_x"/>
                                          </p:val>
                                        </p:tav>
                                        <p:tav tm="100000">
                                          <p:val>
                                            <p:strVal val="#ppt_x"/>
                                          </p:val>
                                        </p:tav>
                                      </p:tavLst>
                                    </p:anim>
                                    <p:anim calcmode="lin" valueType="num">
                                      <p:cBhvr additive="base">
                                        <p:cTn id="24"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the Regulations that Were Used to Create the Checklist</a:t>
            </a:r>
            <a:endParaRPr lang="en-US" dirty="0"/>
          </a:p>
        </p:txBody>
      </p:sp>
      <p:sp>
        <p:nvSpPr>
          <p:cNvPr id="6" name="Content Placeholder 5"/>
          <p:cNvSpPr>
            <a:spLocks noGrp="1"/>
          </p:cNvSpPr>
          <p:nvPr>
            <p:ph idx="1"/>
          </p:nvPr>
        </p:nvSpPr>
        <p:spPr>
          <a:xfrm>
            <a:off x="304800" y="2590799"/>
            <a:ext cx="8610600" cy="3200401"/>
          </a:xfrm>
        </p:spPr>
        <p:txBody>
          <a:bodyPr>
            <a:normAutofit fontScale="85000" lnSpcReduction="20000"/>
          </a:bodyPr>
          <a:lstStyle/>
          <a:p>
            <a:pPr marL="0" indent="0">
              <a:buNone/>
            </a:pPr>
            <a:r>
              <a:rPr lang="en-US" sz="2800" dirty="0" smtClean="0"/>
              <a:t>45 </a:t>
            </a:r>
            <a:r>
              <a:rPr lang="en-US" sz="2800" dirty="0"/>
              <a:t>Code of Federal Regulations Part 46 </a:t>
            </a:r>
          </a:p>
          <a:p>
            <a:pPr marL="0" indent="0">
              <a:buNone/>
            </a:pPr>
            <a:r>
              <a:rPr lang="en-US" sz="2800" dirty="0"/>
              <a:t>Protection of Human Subjects</a:t>
            </a:r>
          </a:p>
          <a:p>
            <a:pPr marL="0" indent="0">
              <a:buNone/>
            </a:pPr>
            <a:r>
              <a:rPr lang="en-US" sz="2800" dirty="0"/>
              <a:t>45 CFR §46.101 Paragraph B</a:t>
            </a:r>
          </a:p>
          <a:p>
            <a:pPr marL="0" indent="0">
              <a:buNone/>
            </a:pPr>
            <a:endParaRPr lang="en-US" sz="2800" dirty="0" smtClean="0"/>
          </a:p>
          <a:p>
            <a:pPr marL="0" indent="0">
              <a:buNone/>
            </a:pPr>
            <a:r>
              <a:rPr lang="en-US" sz="2800" dirty="0"/>
              <a:t>http://www.hhs.gov/ohrp/policy/ohrpregulations.pdf</a:t>
            </a:r>
          </a:p>
          <a:p>
            <a:pPr marL="0" indent="0">
              <a:buNone/>
            </a:pPr>
            <a:r>
              <a:rPr lang="en-US" sz="2800" dirty="0" smtClean="0">
                <a:hlinkClick r:id="rId2"/>
              </a:rPr>
              <a:t>http</a:t>
            </a:r>
            <a:r>
              <a:rPr lang="en-US" sz="2800" dirty="0">
                <a:hlinkClick r:id="rId2"/>
              </a:rPr>
              <a:t>://</a:t>
            </a:r>
            <a:r>
              <a:rPr lang="en-US" sz="2800" dirty="0" smtClean="0">
                <a:hlinkClick r:id="rId2"/>
              </a:rPr>
              <a:t>www.hhs.gov/ohrp/policy/ohrpregulations.pdf</a:t>
            </a:r>
            <a:endParaRPr lang="en-US" sz="2800" dirty="0" smtClean="0"/>
          </a:p>
          <a:p>
            <a:pPr marL="0" indent="0">
              <a:buNone/>
            </a:pPr>
            <a:endParaRPr lang="en-US" sz="2800" dirty="0"/>
          </a:p>
          <a:p>
            <a:pPr marL="0" indent="0">
              <a:buNone/>
            </a:pPr>
            <a:r>
              <a:rPr lang="en-US" sz="2800" dirty="0" smtClean="0"/>
              <a:t>Read more about how research is defined….</a:t>
            </a:r>
            <a:endParaRPr lang="en-US" sz="2800" dirty="0"/>
          </a:p>
          <a:p>
            <a:endParaRPr lang="en-US" dirty="0"/>
          </a:p>
        </p:txBody>
      </p:sp>
      <p:sp>
        <p:nvSpPr>
          <p:cNvPr id="3" name="Date Placeholder 2"/>
          <p:cNvSpPr>
            <a:spLocks noGrp="1"/>
          </p:cNvSpPr>
          <p:nvPr>
            <p:ph type="dt" sz="half" idx="4294967295"/>
          </p:nvPr>
        </p:nvSpPr>
        <p:spPr>
          <a:xfrm>
            <a:off x="6667500" y="6191250"/>
            <a:ext cx="2476500" cy="476250"/>
          </a:xfrm>
          <a:prstGeom prst="rect">
            <a:avLst/>
          </a:prstGeom>
        </p:spPr>
        <p:txBody>
          <a:bodyPr/>
          <a:lstStyle/>
          <a:p>
            <a:endParaRPr lang="en-US" dirty="0"/>
          </a:p>
        </p:txBody>
      </p:sp>
      <p:sp>
        <p:nvSpPr>
          <p:cNvPr id="4" name="Footer Placeholder 3"/>
          <p:cNvSpPr>
            <a:spLocks noGrp="1"/>
          </p:cNvSpPr>
          <p:nvPr>
            <p:ph type="ftr" sz="quarter" idx="4294967295"/>
          </p:nvPr>
        </p:nvSpPr>
        <p:spPr>
          <a:xfrm>
            <a:off x="0" y="6172200"/>
            <a:ext cx="3962400" cy="457200"/>
          </a:xfrm>
        </p:spPr>
        <p:txBody>
          <a:bodyPr/>
          <a:lstStyle/>
          <a:p>
            <a:r>
              <a:rPr lang="en-US" smtClean="0"/>
              <a:t>Laura Blasi, Ph.D., Director, Institutional Assessment</a:t>
            </a:r>
            <a:endParaRPr lang="en-US" dirty="0" smtClean="0"/>
          </a:p>
        </p:txBody>
      </p:sp>
      <p:sp>
        <p:nvSpPr>
          <p:cNvPr id="5" name="Slide Number Placeholder 4"/>
          <p:cNvSpPr>
            <a:spLocks noGrp="1"/>
          </p:cNvSpPr>
          <p:nvPr>
            <p:ph type="sldNum" sz="quarter" idx="4294967295"/>
          </p:nvPr>
        </p:nvSpPr>
        <p:spPr>
          <a:xfrm>
            <a:off x="0" y="6210300"/>
            <a:ext cx="457200" cy="457200"/>
          </a:xfrm>
        </p:spPr>
        <p:txBody>
          <a:bodyPr/>
          <a:lstStyle/>
          <a:p>
            <a:fld id="{50C4AABD-2F31-49A2-BE24-44C302BDB9F2}" type="slidenum">
              <a:rPr lang="en-US" smtClean="0"/>
              <a:t>27</a:t>
            </a:fld>
            <a:endParaRPr lang="en-US"/>
          </a:p>
        </p:txBody>
      </p:sp>
    </p:spTree>
    <p:extLst>
      <p:ext uri="{BB962C8B-B14F-4D97-AF65-F5344CB8AC3E}">
        <p14:creationId xmlns:p14="http://schemas.microsoft.com/office/powerpoint/2010/main" val="3217226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85801"/>
            <a:ext cx="6705600" cy="1828799"/>
          </a:xfrm>
        </p:spPr>
        <p:txBody>
          <a:bodyPr/>
          <a:lstStyle/>
          <a:p>
            <a:r>
              <a:rPr lang="en-US" dirty="0" smtClean="0"/>
              <a:t>Principles of Good Practice in Research at Valencia College</a:t>
            </a:r>
            <a:endParaRPr lang="en-US" dirty="0"/>
          </a:p>
        </p:txBody>
      </p:sp>
      <p:sp>
        <p:nvSpPr>
          <p:cNvPr id="3" name="Subtitle 2"/>
          <p:cNvSpPr>
            <a:spLocks noGrp="1"/>
          </p:cNvSpPr>
          <p:nvPr>
            <p:ph type="subTitle" idx="1"/>
          </p:nvPr>
        </p:nvSpPr>
        <p:spPr>
          <a:xfrm>
            <a:off x="-76200" y="3886200"/>
            <a:ext cx="9067800" cy="2057400"/>
          </a:xfrm>
        </p:spPr>
        <p:txBody>
          <a:bodyPr>
            <a:normAutofit/>
          </a:bodyPr>
          <a:lstStyle/>
          <a:p>
            <a:pPr marL="914400" lvl="1" indent="-457200" algn="l">
              <a:buFont typeface="+mj-lt"/>
              <a:buAutoNum type="arabicPeriod"/>
            </a:pPr>
            <a:r>
              <a:rPr lang="en-US" sz="1900" dirty="0" smtClean="0"/>
              <a:t>What steps can I take to assure the quality of my research?</a:t>
            </a:r>
          </a:p>
          <a:p>
            <a:pPr marL="914400" lvl="1" indent="-457200" algn="l">
              <a:buFont typeface="+mj-lt"/>
              <a:buAutoNum type="arabicPeriod"/>
            </a:pPr>
            <a:r>
              <a:rPr lang="en-US" sz="1900" dirty="0" smtClean="0"/>
              <a:t>What steps should I take to respect and protect the rights of participants?</a:t>
            </a:r>
          </a:p>
          <a:p>
            <a:pPr marL="914400" lvl="1" indent="-457200" algn="l">
              <a:buFont typeface="+mj-lt"/>
              <a:buAutoNum type="arabicPeriod"/>
            </a:pPr>
            <a:r>
              <a:rPr lang="en-US" sz="1900" dirty="0" smtClean="0"/>
              <a:t>Key questions to determine –“What kind of research am I proposing?”</a:t>
            </a:r>
          </a:p>
          <a:p>
            <a:pPr marL="914400" lvl="1" indent="-457200" algn="l">
              <a:buFont typeface="+mj-lt"/>
              <a:buAutoNum type="arabicPeriod"/>
            </a:pPr>
            <a:r>
              <a:rPr lang="en-US" sz="1900" dirty="0"/>
              <a:t>What is the IRB</a:t>
            </a:r>
            <a:r>
              <a:rPr lang="en-US" sz="1900" dirty="0" smtClean="0"/>
              <a:t>?</a:t>
            </a:r>
          </a:p>
          <a:p>
            <a:pPr marL="914400" lvl="1" indent="-457200" algn="l">
              <a:buFont typeface="+mj-lt"/>
              <a:buAutoNum type="arabicPeriod"/>
            </a:pPr>
            <a:r>
              <a:rPr lang="en-US" sz="1900" dirty="0" smtClean="0"/>
              <a:t>Does it need review by the Valencia Institutional Review Board (IRB)?</a:t>
            </a:r>
          </a:p>
          <a:p>
            <a:endParaRPr lang="en-US" sz="2400" b="1" dirty="0"/>
          </a:p>
        </p:txBody>
      </p:sp>
      <p:sp>
        <p:nvSpPr>
          <p:cNvPr id="6" name="Date Placeholder 5"/>
          <p:cNvSpPr>
            <a:spLocks noGrp="1"/>
          </p:cNvSpPr>
          <p:nvPr>
            <p:ph type="dt" sz="half" idx="4294967295"/>
          </p:nvPr>
        </p:nvSpPr>
        <p:spPr>
          <a:xfrm>
            <a:off x="6667500" y="6191250"/>
            <a:ext cx="2476500" cy="476250"/>
          </a:xfrm>
          <a:prstGeom prst="rect">
            <a:avLst/>
          </a:prstGeom>
        </p:spPr>
        <p:txBody>
          <a:bodyPr/>
          <a:lstStyle/>
          <a:p>
            <a:endParaRPr lang="en-US" dirty="0"/>
          </a:p>
        </p:txBody>
      </p:sp>
      <p:sp>
        <p:nvSpPr>
          <p:cNvPr id="4" name="Footer Placeholder 3"/>
          <p:cNvSpPr>
            <a:spLocks noGrp="1"/>
          </p:cNvSpPr>
          <p:nvPr>
            <p:ph type="ftr" sz="quarter" idx="4294967295"/>
          </p:nvPr>
        </p:nvSpPr>
        <p:spPr>
          <a:xfrm>
            <a:off x="0" y="6172200"/>
            <a:ext cx="3962400" cy="457200"/>
          </a:xfrm>
        </p:spPr>
        <p:txBody>
          <a:bodyPr/>
          <a:lstStyle/>
          <a:p>
            <a:r>
              <a:rPr lang="en-US" smtClean="0"/>
              <a:t>Laura Blasi, Ph.D., Director, Institutional Assessment</a:t>
            </a:r>
            <a:endParaRPr lang="en-US" dirty="0"/>
          </a:p>
        </p:txBody>
      </p:sp>
      <p:sp>
        <p:nvSpPr>
          <p:cNvPr id="5" name="Slide Number Placeholder 4"/>
          <p:cNvSpPr>
            <a:spLocks noGrp="1"/>
          </p:cNvSpPr>
          <p:nvPr>
            <p:ph type="sldNum" sz="quarter" idx="4294967295"/>
          </p:nvPr>
        </p:nvSpPr>
        <p:spPr>
          <a:xfrm>
            <a:off x="0" y="6210300"/>
            <a:ext cx="457200" cy="457200"/>
          </a:xfrm>
        </p:spPr>
        <p:txBody>
          <a:bodyPr/>
          <a:lstStyle/>
          <a:p>
            <a:fld id="{50C4AABD-2F31-49A2-BE24-44C302BDB9F2}" type="slidenum">
              <a:rPr lang="en-US" smtClean="0"/>
              <a:t>28</a:t>
            </a:fld>
            <a:endParaRPr lang="en-US"/>
          </a:p>
        </p:txBody>
      </p:sp>
      <p:pic>
        <p:nvPicPr>
          <p:cNvPr id="7" name="Picture 2" descr="C:\Users\lblasi\AppData\Local\Microsoft\Windows\Temporary Internet Files\Content.IE5\PFOZPAOL\MC90043390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52400"/>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6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2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2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2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250" fill="hold"/>
                                        <p:tgtEl>
                                          <p:spTgt spid="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12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12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12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12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85800"/>
            <a:ext cx="8305800" cy="5791200"/>
          </a:xfrm>
        </p:spPr>
        <p:txBody>
          <a:bodyPr>
            <a:normAutofit fontScale="92500" lnSpcReduction="20000"/>
          </a:bodyPr>
          <a:lstStyle/>
          <a:p>
            <a:r>
              <a:rPr lang="en-US" dirty="0" smtClean="0"/>
              <a:t>Boyer, E. (1990). </a:t>
            </a:r>
            <a:r>
              <a:rPr lang="en-US" i="1" dirty="0" smtClean="0"/>
              <a:t>Scholarship reconsidered: Priorities of the professoriate. </a:t>
            </a:r>
            <a:r>
              <a:rPr lang="en-US" dirty="0" smtClean="0"/>
              <a:t>San Francisco, CA: </a:t>
            </a:r>
            <a:r>
              <a:rPr lang="en-US" dirty="0" err="1" smtClean="0"/>
              <a:t>Jossey</a:t>
            </a:r>
            <a:r>
              <a:rPr lang="en-US" dirty="0" smtClean="0"/>
              <a:t>-Bass.</a:t>
            </a:r>
          </a:p>
          <a:p>
            <a:endParaRPr lang="en-US" dirty="0" smtClean="0"/>
          </a:p>
          <a:p>
            <a:r>
              <a:rPr lang="en-US" dirty="0" err="1" smtClean="0"/>
              <a:t>Glassick</a:t>
            </a:r>
            <a:r>
              <a:rPr lang="en-US" dirty="0" smtClean="0"/>
              <a:t>, C. E., Huber, M. T., &amp; </a:t>
            </a:r>
            <a:r>
              <a:rPr lang="en-US" dirty="0" err="1" smtClean="0"/>
              <a:t>Maeroff</a:t>
            </a:r>
            <a:r>
              <a:rPr lang="en-US" dirty="0" smtClean="0"/>
              <a:t>, G. I. (1997). </a:t>
            </a:r>
            <a:r>
              <a:rPr lang="en-US" i="1" dirty="0" smtClean="0"/>
              <a:t>Scholarship assessed: Evaluation of the professoriate. </a:t>
            </a:r>
            <a:r>
              <a:rPr lang="en-US" dirty="0" smtClean="0"/>
              <a:t>San Francisco, CA: </a:t>
            </a:r>
            <a:r>
              <a:rPr lang="en-US" dirty="0" err="1" smtClean="0"/>
              <a:t>Jossey</a:t>
            </a:r>
            <a:r>
              <a:rPr lang="en-US" dirty="0" smtClean="0"/>
              <a:t>-Bass.</a:t>
            </a:r>
          </a:p>
          <a:p>
            <a:endParaRPr lang="en-US" dirty="0" smtClean="0"/>
          </a:p>
          <a:p>
            <a:r>
              <a:rPr lang="en-US" dirty="0" smtClean="0"/>
              <a:t>Hutchings, P., &amp; </a:t>
            </a:r>
            <a:r>
              <a:rPr lang="en-US" dirty="0" err="1" smtClean="0"/>
              <a:t>Shulman</a:t>
            </a:r>
            <a:r>
              <a:rPr lang="en-US" dirty="0" smtClean="0"/>
              <a:t>, L. S. (1999). The scholarship of teaching: New elaborations, new developments. </a:t>
            </a:r>
            <a:r>
              <a:rPr lang="en-US" i="1" dirty="0" smtClean="0"/>
              <a:t>Change, 31</a:t>
            </a:r>
            <a:r>
              <a:rPr lang="en-US" dirty="0" smtClean="0"/>
              <a:t>(5)</a:t>
            </a:r>
            <a:r>
              <a:rPr lang="en-US" i="1" dirty="0" smtClean="0"/>
              <a:t>,</a:t>
            </a:r>
            <a:r>
              <a:rPr lang="en-US" dirty="0" smtClean="0"/>
              <a:t> 10-15. </a:t>
            </a:r>
          </a:p>
          <a:p>
            <a:endParaRPr lang="en-US" dirty="0" smtClean="0"/>
          </a:p>
          <a:p>
            <a:pPr>
              <a:buNone/>
            </a:pPr>
            <a:r>
              <a:rPr lang="en-US" sz="2100" dirty="0" smtClean="0"/>
              <a:t>For more readings:  http://www.sotl.ilstu.edu/resLinks/selBibl.shtml</a:t>
            </a:r>
          </a:p>
        </p:txBody>
      </p:sp>
    </p:spTree>
    <p:extLst>
      <p:ext uri="{BB962C8B-B14F-4D97-AF65-F5344CB8AC3E}">
        <p14:creationId xmlns:p14="http://schemas.microsoft.com/office/powerpoint/2010/main" val="1686975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5400"/>
            <a:ext cx="7391399" cy="1295400"/>
          </a:xfrm>
        </p:spPr>
        <p:txBody>
          <a:bodyPr/>
          <a:lstStyle/>
          <a:p>
            <a:r>
              <a:rPr lang="en-US" dirty="0" smtClean="0"/>
              <a:t>Outcomes</a:t>
            </a:r>
            <a:br>
              <a:rPr lang="en-US" dirty="0" smtClean="0"/>
            </a:br>
            <a:r>
              <a:rPr lang="en-US" dirty="0" smtClean="0"/>
              <a:t/>
            </a:r>
            <a:br>
              <a:rPr lang="en-US" dirty="0" smtClean="0"/>
            </a:br>
            <a:r>
              <a:rPr lang="en-US" sz="2800" dirty="0">
                <a:solidFill>
                  <a:schemeClr val="bg1">
                    <a:lumMod val="50000"/>
                  </a:schemeClr>
                </a:solidFill>
                <a:latin typeface="+mn-lt"/>
              </a:rPr>
              <a:t>At the end of </a:t>
            </a:r>
            <a:r>
              <a:rPr lang="en-US" sz="2800" dirty="0" smtClean="0">
                <a:solidFill>
                  <a:schemeClr val="bg1">
                    <a:lumMod val="50000"/>
                  </a:schemeClr>
                </a:solidFill>
                <a:latin typeface="+mn-lt"/>
              </a:rPr>
              <a:t>this </a:t>
            </a:r>
            <a:r>
              <a:rPr lang="en-US" sz="2800" dirty="0">
                <a:solidFill>
                  <a:schemeClr val="bg1">
                    <a:lumMod val="50000"/>
                  </a:schemeClr>
                </a:solidFill>
                <a:latin typeface="+mn-lt"/>
              </a:rPr>
              <a:t>session you will be able to</a:t>
            </a:r>
            <a:r>
              <a:rPr lang="en-US" sz="2800" dirty="0" smtClean="0">
                <a:solidFill>
                  <a:schemeClr val="bg1">
                    <a:lumMod val="50000"/>
                  </a:schemeClr>
                </a:solidFill>
                <a:latin typeface="+mn-lt"/>
              </a:rPr>
              <a:t>…</a:t>
            </a:r>
            <a:endParaRPr lang="en-US" sz="2800" dirty="0">
              <a:solidFill>
                <a:schemeClr val="bg1">
                  <a:lumMod val="50000"/>
                </a:schemeClr>
              </a:solidFill>
              <a:latin typeface="+mn-lt"/>
            </a:endParaRPr>
          </a:p>
        </p:txBody>
      </p:sp>
      <p:sp>
        <p:nvSpPr>
          <p:cNvPr id="3" name="Text Placeholder 2"/>
          <p:cNvSpPr>
            <a:spLocks noGrp="1"/>
          </p:cNvSpPr>
          <p:nvPr>
            <p:ph type="body" idx="1"/>
          </p:nvPr>
        </p:nvSpPr>
        <p:spPr>
          <a:xfrm>
            <a:off x="762000" y="2209800"/>
            <a:ext cx="7848600" cy="4114800"/>
          </a:xfrm>
        </p:spPr>
        <p:txBody>
          <a:bodyPr>
            <a:normAutofit lnSpcReduction="10000"/>
          </a:bodyPr>
          <a:lstStyle/>
          <a:p>
            <a:endParaRPr lang="en-US" sz="2400" dirty="0" smtClean="0"/>
          </a:p>
          <a:p>
            <a:r>
              <a:rPr lang="en-US" sz="2400" dirty="0" smtClean="0"/>
              <a:t>…discuss the principles of good practice for research.</a:t>
            </a:r>
          </a:p>
          <a:p>
            <a:endParaRPr lang="en-US" sz="2400" dirty="0"/>
          </a:p>
          <a:p>
            <a:endParaRPr lang="en-US" sz="2400" dirty="0"/>
          </a:p>
          <a:p>
            <a:r>
              <a:rPr lang="en-US" sz="2400" dirty="0"/>
              <a:t>…describe the role of the IRB.</a:t>
            </a:r>
          </a:p>
          <a:p>
            <a:endParaRPr lang="en-US" sz="2400" dirty="0" smtClean="0"/>
          </a:p>
          <a:p>
            <a:r>
              <a:rPr lang="en-US" sz="2400" dirty="0" smtClean="0"/>
              <a:t>…define your own research study and apply the IRB checklist to determine if it is exempt from review.</a:t>
            </a:r>
          </a:p>
          <a:p>
            <a:endParaRPr lang="en-US" sz="2400" dirty="0"/>
          </a:p>
          <a:p>
            <a:r>
              <a:rPr lang="en-US" sz="2400" dirty="0" smtClean="0"/>
              <a:t>Define the NIH training and complete it for certification.</a:t>
            </a:r>
            <a:endParaRPr lang="en-US" sz="2400" dirty="0"/>
          </a:p>
        </p:txBody>
      </p:sp>
    </p:spTree>
    <p:extLst>
      <p:ext uri="{BB962C8B-B14F-4D97-AF65-F5344CB8AC3E}">
        <p14:creationId xmlns:p14="http://schemas.microsoft.com/office/powerpoint/2010/main" val="102678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1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1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1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1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1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6" dur="1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91399" cy="1828800"/>
          </a:xfrm>
        </p:spPr>
        <p:txBody>
          <a:bodyPr/>
          <a:lstStyle/>
          <a:p>
            <a:r>
              <a:rPr lang="en-US" smtClean="0"/>
              <a:t>Introductions</a:t>
            </a:r>
            <a:r>
              <a:rPr lang="en-US" dirty="0" smtClean="0"/>
              <a:t/>
            </a:r>
            <a:br>
              <a:rPr lang="en-US" dirty="0" smtClean="0"/>
            </a:br>
            <a:endParaRPr lang="en-US" sz="2800" dirty="0">
              <a:solidFill>
                <a:schemeClr val="bg1">
                  <a:lumMod val="50000"/>
                </a:schemeClr>
              </a:solidFill>
              <a:latin typeface="+mn-lt"/>
            </a:endParaRPr>
          </a:p>
        </p:txBody>
      </p:sp>
      <p:sp>
        <p:nvSpPr>
          <p:cNvPr id="3" name="Text Placeholder 2"/>
          <p:cNvSpPr>
            <a:spLocks noGrp="1"/>
          </p:cNvSpPr>
          <p:nvPr>
            <p:ph type="body" idx="1"/>
          </p:nvPr>
        </p:nvSpPr>
        <p:spPr>
          <a:xfrm>
            <a:off x="762000" y="2362200"/>
            <a:ext cx="8001000" cy="4495800"/>
          </a:xfrm>
        </p:spPr>
        <p:txBody>
          <a:bodyPr>
            <a:normAutofit/>
          </a:bodyPr>
          <a:lstStyle/>
          <a:p>
            <a:endParaRPr lang="en-US" sz="2400" dirty="0" err="1"/>
          </a:p>
          <a:p>
            <a:r>
              <a:rPr lang="en-US" sz="2400" dirty="0" smtClean="0"/>
              <a:t>Who will be your research participants?</a:t>
            </a:r>
          </a:p>
          <a:p>
            <a:r>
              <a:rPr lang="en-US" sz="2400" dirty="0" smtClean="0"/>
              <a:t>What will you tell them when you describe your study?</a:t>
            </a:r>
          </a:p>
          <a:p>
            <a:endParaRPr lang="en-US" sz="2400" dirty="0"/>
          </a:p>
        </p:txBody>
      </p:sp>
    </p:spTree>
    <p:extLst>
      <p:ext uri="{BB962C8B-B14F-4D97-AF65-F5344CB8AC3E}">
        <p14:creationId xmlns:p14="http://schemas.microsoft.com/office/powerpoint/2010/main" val="4293036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6858000" cy="812800"/>
          </a:xfrm>
        </p:spPr>
        <p:txBody>
          <a:bodyPr/>
          <a:lstStyle/>
          <a:p>
            <a:r>
              <a:rPr lang="en-US" dirty="0" smtClean="0"/>
              <a:t>Curious about implementation?</a:t>
            </a:r>
            <a:endParaRPr lang="en-US" dirty="0"/>
          </a:p>
        </p:txBody>
      </p:sp>
      <p:sp>
        <p:nvSpPr>
          <p:cNvPr id="3" name="Content Placeholder 2"/>
          <p:cNvSpPr>
            <a:spLocks noGrp="1"/>
          </p:cNvSpPr>
          <p:nvPr>
            <p:ph idx="1"/>
          </p:nvPr>
        </p:nvSpPr>
        <p:spPr>
          <a:xfrm>
            <a:off x="1143000" y="1371600"/>
            <a:ext cx="7239000" cy="5410199"/>
          </a:xfrm>
        </p:spPr>
        <p:txBody>
          <a:bodyPr>
            <a:normAutofit fontScale="77500" lnSpcReduction="20000"/>
          </a:bodyPr>
          <a:lstStyle/>
          <a:p>
            <a:endParaRPr lang="en-US" dirty="0"/>
          </a:p>
          <a:p>
            <a:r>
              <a:rPr lang="en-US" dirty="0"/>
              <a:t>Will the implementation of an intervention tool improve the retention rate of students in online speech? Liza Schellpfeffer (speech</a:t>
            </a:r>
            <a:r>
              <a:rPr lang="en-US" dirty="0" smtClean="0"/>
              <a:t>)</a:t>
            </a:r>
          </a:p>
          <a:p>
            <a:endParaRPr lang="en-US" dirty="0"/>
          </a:p>
          <a:p>
            <a:r>
              <a:rPr lang="en-US" dirty="0" smtClean="0"/>
              <a:t>Implement </a:t>
            </a:r>
            <a:r>
              <a:rPr lang="en-US" dirty="0"/>
              <a:t>a personal response system, an interactive learning technique, to improve student engagement and test scores on related material. Julie Wince (nursing</a:t>
            </a:r>
            <a:r>
              <a:rPr lang="en-US" dirty="0" smtClean="0"/>
              <a:t>)</a:t>
            </a:r>
          </a:p>
          <a:p>
            <a:endParaRPr lang="en-US" dirty="0"/>
          </a:p>
          <a:p>
            <a:pPr lvl="1"/>
            <a:r>
              <a:rPr lang="en-US" b="1" dirty="0"/>
              <a:t>RQ #1:  </a:t>
            </a:r>
            <a:r>
              <a:rPr lang="en-US" dirty="0"/>
              <a:t>Will using personal response devices during lectures improve student engagement</a:t>
            </a:r>
            <a:r>
              <a:rPr lang="en-US" dirty="0" smtClean="0"/>
              <a:t>?</a:t>
            </a:r>
          </a:p>
          <a:p>
            <a:pPr lvl="1"/>
            <a:endParaRPr lang="en-US" dirty="0"/>
          </a:p>
          <a:p>
            <a:pPr lvl="1"/>
            <a:r>
              <a:rPr lang="en-US" b="1" dirty="0"/>
              <a:t>RQ #2:  </a:t>
            </a:r>
            <a:r>
              <a:rPr lang="en-US" dirty="0"/>
              <a:t>Will using personal response devices during lectures improve student’s test scores on related material? </a:t>
            </a:r>
          </a:p>
        </p:txBody>
      </p:sp>
    </p:spTree>
    <p:extLst>
      <p:ext uri="{BB962C8B-B14F-4D97-AF65-F5344CB8AC3E}">
        <p14:creationId xmlns:p14="http://schemas.microsoft.com/office/powerpoint/2010/main" val="503912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14400"/>
            <a:ext cx="6858000" cy="812800"/>
          </a:xfrm>
        </p:spPr>
        <p:txBody>
          <a:bodyPr/>
          <a:lstStyle/>
          <a:p>
            <a:r>
              <a:rPr lang="en-US" dirty="0" smtClean="0"/>
              <a:t>Even Before Implementation</a:t>
            </a:r>
            <a:br>
              <a:rPr lang="en-US" dirty="0" smtClean="0"/>
            </a:br>
            <a:r>
              <a:rPr lang="en-US" dirty="0" smtClean="0"/>
              <a:t>How </a:t>
            </a:r>
            <a:r>
              <a:rPr lang="en-US" dirty="0"/>
              <a:t>C</a:t>
            </a:r>
            <a:r>
              <a:rPr lang="en-US" dirty="0" smtClean="0"/>
              <a:t>an Research Help?</a:t>
            </a:r>
            <a:endParaRPr lang="en-US" dirty="0"/>
          </a:p>
        </p:txBody>
      </p:sp>
      <p:sp>
        <p:nvSpPr>
          <p:cNvPr id="3" name="Content Placeholder 2"/>
          <p:cNvSpPr>
            <a:spLocks noGrp="1"/>
          </p:cNvSpPr>
          <p:nvPr>
            <p:ph idx="1"/>
          </p:nvPr>
        </p:nvSpPr>
        <p:spPr>
          <a:xfrm>
            <a:off x="685800" y="2057400"/>
            <a:ext cx="7772400" cy="4572000"/>
          </a:xfrm>
        </p:spPr>
        <p:txBody>
          <a:bodyPr>
            <a:normAutofit fontScale="92500" lnSpcReduction="10000"/>
          </a:bodyPr>
          <a:lstStyle/>
          <a:p>
            <a:r>
              <a:rPr lang="en-US" dirty="0" smtClean="0"/>
              <a:t>I plan to document the impact of a new teaching method that I plan to implement…</a:t>
            </a:r>
          </a:p>
          <a:p>
            <a:endParaRPr lang="en-US" dirty="0" smtClean="0"/>
          </a:p>
          <a:p>
            <a:r>
              <a:rPr lang="en-US" dirty="0" smtClean="0"/>
              <a:t>What would I need to know about my students / my class to help me to implement the work?</a:t>
            </a:r>
          </a:p>
          <a:p>
            <a:endParaRPr lang="en-US" dirty="0"/>
          </a:p>
          <a:p>
            <a:r>
              <a:rPr lang="en-US" dirty="0" smtClean="0"/>
              <a:t>What sort of studies would help me prior to an implementation study?</a:t>
            </a:r>
            <a:endParaRPr lang="en-US" dirty="0"/>
          </a:p>
          <a:p>
            <a:endParaRPr lang="en-US" dirty="0"/>
          </a:p>
        </p:txBody>
      </p:sp>
    </p:spTree>
    <p:extLst>
      <p:ext uri="{BB962C8B-B14F-4D97-AF65-F5344CB8AC3E}">
        <p14:creationId xmlns:p14="http://schemas.microsoft.com/office/powerpoint/2010/main" val="277398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57300"/>
            <a:ext cx="8839200" cy="812800"/>
          </a:xfrm>
        </p:spPr>
        <p:txBody>
          <a:bodyPr/>
          <a:lstStyle/>
          <a:p>
            <a:r>
              <a:rPr lang="en-US" sz="2800" dirty="0"/>
              <a:t>Scholarship of Teaching and Learning (</a:t>
            </a:r>
            <a:r>
              <a:rPr lang="en-US" sz="2800" dirty="0" err="1"/>
              <a:t>SoTL</a:t>
            </a:r>
            <a:r>
              <a:rPr lang="en-US" sz="2800" dirty="0"/>
              <a:t>)</a:t>
            </a:r>
            <a:r>
              <a:rPr lang="en-US" dirty="0"/>
              <a:t/>
            </a:r>
            <a:br>
              <a:rPr lang="en-US" dirty="0"/>
            </a:br>
            <a:endParaRPr lang="en-US" dirty="0"/>
          </a:p>
        </p:txBody>
      </p:sp>
      <p:sp>
        <p:nvSpPr>
          <p:cNvPr id="3" name="Content Placeholder 2"/>
          <p:cNvSpPr>
            <a:spLocks noGrp="1"/>
          </p:cNvSpPr>
          <p:nvPr>
            <p:ph idx="1"/>
          </p:nvPr>
        </p:nvSpPr>
        <p:spPr>
          <a:xfrm>
            <a:off x="1143000" y="2819400"/>
            <a:ext cx="7239000" cy="4419600"/>
          </a:xfrm>
        </p:spPr>
        <p:txBody>
          <a:bodyPr/>
          <a:lstStyle/>
          <a:p>
            <a:r>
              <a:rPr lang="en-US" i="1" dirty="0" smtClean="0"/>
              <a:t>The Scholarship of Discovery</a:t>
            </a:r>
          </a:p>
          <a:p>
            <a:r>
              <a:rPr lang="en-US" i="1" dirty="0" smtClean="0"/>
              <a:t>The Scholarship of Integration</a:t>
            </a:r>
          </a:p>
          <a:p>
            <a:r>
              <a:rPr lang="en-US" i="1" dirty="0" smtClean="0"/>
              <a:t>The Scholarship of Application</a:t>
            </a:r>
          </a:p>
          <a:p>
            <a:r>
              <a:rPr lang="en-US" i="1" dirty="0" smtClean="0"/>
              <a:t>The Scholarship of Teaching</a:t>
            </a:r>
          </a:p>
        </p:txBody>
      </p:sp>
    </p:spTree>
    <p:extLst>
      <p:ext uri="{BB962C8B-B14F-4D97-AF65-F5344CB8AC3E}">
        <p14:creationId xmlns:p14="http://schemas.microsoft.com/office/powerpoint/2010/main" val="1094923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6858000" cy="812800"/>
          </a:xfrm>
        </p:spPr>
        <p:txBody>
          <a:bodyPr/>
          <a:lstStyle/>
          <a:p>
            <a:r>
              <a:rPr lang="en-US" dirty="0" smtClean="0"/>
              <a:t>What is “…the scholarly”</a:t>
            </a:r>
            <a:endParaRPr lang="en-US" dirty="0"/>
          </a:p>
        </p:txBody>
      </p:sp>
      <p:sp>
        <p:nvSpPr>
          <p:cNvPr id="3" name="Content Placeholder 2"/>
          <p:cNvSpPr>
            <a:spLocks noGrp="1"/>
          </p:cNvSpPr>
          <p:nvPr>
            <p:ph idx="1"/>
          </p:nvPr>
        </p:nvSpPr>
        <p:spPr>
          <a:xfrm>
            <a:off x="228600" y="1905000"/>
            <a:ext cx="8458200" cy="5257800"/>
          </a:xfrm>
        </p:spPr>
        <p:txBody>
          <a:bodyPr/>
          <a:lstStyle/>
          <a:p>
            <a:r>
              <a:rPr lang="en-US" dirty="0" smtClean="0"/>
              <a:t>When it entails, as well, </a:t>
            </a:r>
            <a:r>
              <a:rPr lang="en-US" b="1" dirty="0" smtClean="0">
                <a:solidFill>
                  <a:schemeClr val="tx1"/>
                </a:solidFill>
              </a:rPr>
              <a:t>certain practices of classroom assessment and evidence gathering, when it is informed not only by the latest ideas in the field but by current ideas about teaching the field, when it invites peer collaboration and review, </a:t>
            </a:r>
            <a:r>
              <a:rPr lang="en-US" b="1" i="1" dirty="0" smtClean="0">
                <a:solidFill>
                  <a:schemeClr val="tx1"/>
                </a:solidFill>
              </a:rPr>
              <a:t>then</a:t>
            </a:r>
            <a:r>
              <a:rPr lang="en-US" b="1" dirty="0" smtClean="0">
                <a:solidFill>
                  <a:schemeClr val="tx1"/>
                </a:solidFill>
              </a:rPr>
              <a:t> that teaching might rightly be called scholarly</a:t>
            </a:r>
            <a:r>
              <a:rPr lang="en-US" dirty="0" smtClean="0">
                <a:solidFill>
                  <a:schemeClr val="tx1"/>
                </a:solidFill>
              </a:rPr>
              <a:t>, </a:t>
            </a:r>
            <a:r>
              <a:rPr lang="en-US" dirty="0" smtClean="0"/>
              <a:t>or reflective, or informed</a:t>
            </a:r>
            <a:r>
              <a:rPr lang="en-US" dirty="0"/>
              <a:t>. (Hutchings &amp; Shulman, 1999). </a:t>
            </a:r>
          </a:p>
        </p:txBody>
      </p:sp>
    </p:spTree>
    <p:extLst>
      <p:ext uri="{BB962C8B-B14F-4D97-AF65-F5344CB8AC3E}">
        <p14:creationId xmlns:p14="http://schemas.microsoft.com/office/powerpoint/2010/main" val="386321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686800" cy="762000"/>
          </a:xfrm>
        </p:spPr>
        <p:txBody>
          <a:bodyPr>
            <a:noAutofit/>
          </a:bodyPr>
          <a:lstStyle/>
          <a:p>
            <a:r>
              <a:rPr lang="en-US" sz="3200" dirty="0" smtClean="0"/>
              <a:t>Problem?</a:t>
            </a:r>
            <a:endParaRPr lang="en-US" sz="3200" dirty="0"/>
          </a:p>
        </p:txBody>
      </p:sp>
      <p:sp>
        <p:nvSpPr>
          <p:cNvPr id="3" name="Content Placeholder 2"/>
          <p:cNvSpPr>
            <a:spLocks noGrp="1"/>
          </p:cNvSpPr>
          <p:nvPr>
            <p:ph idx="1"/>
          </p:nvPr>
        </p:nvSpPr>
        <p:spPr>
          <a:xfrm>
            <a:off x="0" y="1600200"/>
            <a:ext cx="8915400" cy="5257800"/>
          </a:xfrm>
        </p:spPr>
        <p:txBody>
          <a:bodyPr>
            <a:normAutofit fontScale="77500" lnSpcReduction="20000"/>
          </a:bodyPr>
          <a:lstStyle/>
          <a:p>
            <a:r>
              <a:rPr lang="en-US" dirty="0" smtClean="0">
                <a:solidFill>
                  <a:schemeClr val="tx1"/>
                </a:solidFill>
              </a:rPr>
              <a:t>In scholarship and research, </a:t>
            </a:r>
            <a:r>
              <a:rPr lang="en-US" sz="3800" b="1" dirty="0" smtClean="0">
                <a:solidFill>
                  <a:schemeClr val="tx1"/>
                </a:solidFill>
              </a:rPr>
              <a:t>having a problem </a:t>
            </a:r>
            <a:r>
              <a:rPr lang="en-US" dirty="0" smtClean="0">
                <a:solidFill>
                  <a:schemeClr val="tx1"/>
                </a:solidFill>
              </a:rPr>
              <a:t>is at the heart of the investigative process; it is the compound of the generative questions around which all creative and productive activity revolves. </a:t>
            </a:r>
          </a:p>
          <a:p>
            <a:endParaRPr lang="en-US" dirty="0" smtClean="0">
              <a:solidFill>
                <a:schemeClr val="tx1"/>
              </a:solidFill>
            </a:endParaRPr>
          </a:p>
          <a:p>
            <a:r>
              <a:rPr lang="en-US" sz="3800" b="1" dirty="0" smtClean="0">
                <a:solidFill>
                  <a:schemeClr val="tx1"/>
                </a:solidFill>
              </a:rPr>
              <a:t>But in one's teaching</a:t>
            </a:r>
            <a:r>
              <a:rPr lang="en-US" dirty="0" smtClean="0">
                <a:solidFill>
                  <a:schemeClr val="tx1"/>
                </a:solidFill>
              </a:rPr>
              <a:t>, a "problem" is something you don't want to have, and if you have one, you probably want to fix it. </a:t>
            </a:r>
          </a:p>
          <a:p>
            <a:endParaRPr lang="en-US" dirty="0" smtClean="0">
              <a:solidFill>
                <a:schemeClr val="tx1"/>
              </a:solidFill>
            </a:endParaRPr>
          </a:p>
          <a:p>
            <a:r>
              <a:rPr lang="en-US" dirty="0" smtClean="0">
                <a:solidFill>
                  <a:schemeClr val="tx1"/>
                </a:solidFill>
              </a:rPr>
              <a:t>Changing the status of the problem in teaching from terminal remediation to </a:t>
            </a:r>
            <a:r>
              <a:rPr lang="en-US" sz="3800" b="1" dirty="0" smtClean="0">
                <a:solidFill>
                  <a:schemeClr val="tx1"/>
                </a:solidFill>
              </a:rPr>
              <a:t>ongoing investigation </a:t>
            </a:r>
            <a:r>
              <a:rPr lang="en-US" dirty="0" smtClean="0">
                <a:solidFill>
                  <a:schemeClr val="tx1"/>
                </a:solidFill>
              </a:rPr>
              <a:t>is precisely what the movement for a scholarship of teaching is all about (Bass, 1998, cited in Hutchings and </a:t>
            </a:r>
            <a:r>
              <a:rPr lang="en-US" dirty="0" err="1" smtClean="0">
                <a:solidFill>
                  <a:schemeClr val="tx1"/>
                </a:solidFill>
              </a:rPr>
              <a:t>Shulman</a:t>
            </a:r>
            <a:r>
              <a:rPr lang="en-US" dirty="0" smtClean="0">
                <a:solidFill>
                  <a:schemeClr val="tx1"/>
                </a:solidFill>
              </a:rPr>
              <a:t>, 1999).</a:t>
            </a:r>
            <a:br>
              <a:rPr lang="en-US" dirty="0" smtClean="0">
                <a:solidFill>
                  <a:schemeClr val="tx1"/>
                </a:solidFill>
              </a:rPr>
            </a:br>
            <a:endParaRPr lang="en-US" dirty="0">
              <a:solidFill>
                <a:schemeClr val="tx1"/>
              </a:solidFill>
            </a:endParaRPr>
          </a:p>
        </p:txBody>
      </p:sp>
    </p:spTree>
    <p:extLst>
      <p:ext uri="{BB962C8B-B14F-4D97-AF65-F5344CB8AC3E}">
        <p14:creationId xmlns:p14="http://schemas.microsoft.com/office/powerpoint/2010/main" val="3221039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eme PR 2 faces">
  <a:themeElements>
    <a:clrScheme name="Valencia College">
      <a:dk1>
        <a:sysClr val="windowText" lastClr="000000"/>
      </a:dk1>
      <a:lt1>
        <a:sysClr val="window" lastClr="FFFFFF"/>
      </a:lt1>
      <a:dk2>
        <a:srgbClr val="BF311A"/>
      </a:dk2>
      <a:lt2>
        <a:srgbClr val="EEECE1"/>
      </a:lt2>
      <a:accent1>
        <a:srgbClr val="BF311A"/>
      </a:accent1>
      <a:accent2>
        <a:srgbClr val="FDB913"/>
      </a:accent2>
      <a:accent3>
        <a:srgbClr val="666666"/>
      </a:accent3>
      <a:accent4>
        <a:srgbClr val="427892"/>
      </a:accent4>
      <a:accent5>
        <a:srgbClr val="4BACC6"/>
      </a:accent5>
      <a:accent6>
        <a:srgbClr val="F79646"/>
      </a:accent6>
      <a:hlink>
        <a:srgbClr val="FDB913"/>
      </a:hlink>
      <a:folHlink>
        <a:srgbClr val="CF7E0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 PR 2 faces</Template>
  <TotalTime>994</TotalTime>
  <Words>1743</Words>
  <Application>Microsoft Office PowerPoint</Application>
  <PresentationFormat>On-screen Show (4:3)</PresentationFormat>
  <Paragraphs>201</Paragraphs>
  <Slides>29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Palatino Linotype</vt:lpstr>
      <vt:lpstr>Segoe UI</vt:lpstr>
      <vt:lpstr>Theme PR 2 faces</vt:lpstr>
      <vt:lpstr>Principles of Good Practice in Research at Valencia College Tuesday, February 24, 2:00 – 3:00, EC 4-122 (CRN2966) </vt:lpstr>
      <vt:lpstr>PowerPoint Presentation</vt:lpstr>
      <vt:lpstr>Outcomes  At the end of this session you will be able to…</vt:lpstr>
      <vt:lpstr>Introductions </vt:lpstr>
      <vt:lpstr>Curious about implementation?</vt:lpstr>
      <vt:lpstr>Even Before Implementation How Can Research Help?</vt:lpstr>
      <vt:lpstr>Scholarship of Teaching and Learning (SoTL) </vt:lpstr>
      <vt:lpstr>What is “…the scholarly”</vt:lpstr>
      <vt:lpstr>Problem?</vt:lpstr>
      <vt:lpstr>Scholarship Assessed (1997)  </vt:lpstr>
      <vt:lpstr>PowerPoint Presentation</vt:lpstr>
      <vt:lpstr>PowerPoint Presentation</vt:lpstr>
      <vt:lpstr>Instrumental</vt:lpstr>
      <vt:lpstr>Conceptual</vt:lpstr>
      <vt:lpstr>What are  Principles  of Good Practice?</vt:lpstr>
      <vt:lpstr>A Few of the Principles…</vt:lpstr>
      <vt:lpstr>Examples of Good Practice: Surveys</vt:lpstr>
      <vt:lpstr>IRB Review:  Valencia  Key Questions Screening Form</vt:lpstr>
      <vt:lpstr>Here is the link….</vt:lpstr>
      <vt:lpstr>Caveats….</vt:lpstr>
      <vt:lpstr>IRB Contact</vt:lpstr>
      <vt:lpstr>Checklist</vt:lpstr>
      <vt:lpstr>Key Milestones  in the History of IRB Development</vt:lpstr>
      <vt:lpstr>PowerPoint Presentation</vt:lpstr>
      <vt:lpstr>The Common Rule</vt:lpstr>
      <vt:lpstr>Which Questions Remain?</vt:lpstr>
      <vt:lpstr>Read the Regulations that Were Used to Create the Checklist</vt:lpstr>
      <vt:lpstr>Principles of Good Practice in Research at Valencia College</vt:lpstr>
      <vt:lpstr>PowerPoint Presentation</vt:lpstr>
    </vt:vector>
  </TitlesOfParts>
  <Company>Valencia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Blasi</dc:creator>
  <cp:lastModifiedBy>Laura Blasi</cp:lastModifiedBy>
  <cp:revision>49</cp:revision>
  <cp:lastPrinted>2015-02-17T22:17:02Z</cp:lastPrinted>
  <dcterms:created xsi:type="dcterms:W3CDTF">2012-05-16T15:16:44Z</dcterms:created>
  <dcterms:modified xsi:type="dcterms:W3CDTF">2015-02-17T22:17:21Z</dcterms:modified>
</cp:coreProperties>
</file>