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16" r:id="rId4"/>
  </p:sldMasterIdLst>
  <p:notesMasterIdLst>
    <p:notesMasterId r:id="rId67"/>
  </p:notesMasterIdLst>
  <p:handoutMasterIdLst>
    <p:handoutMasterId r:id="rId68"/>
  </p:handoutMasterIdLst>
  <p:sldIdLst>
    <p:sldId id="474" r:id="rId5"/>
    <p:sldId id="489" r:id="rId6"/>
    <p:sldId id="403" r:id="rId7"/>
    <p:sldId id="478" r:id="rId8"/>
    <p:sldId id="477" r:id="rId9"/>
    <p:sldId id="449" r:id="rId10"/>
    <p:sldId id="483" r:id="rId11"/>
    <p:sldId id="482" r:id="rId12"/>
    <p:sldId id="404" r:id="rId13"/>
    <p:sldId id="407" r:id="rId14"/>
    <p:sldId id="406" r:id="rId15"/>
    <p:sldId id="408" r:id="rId16"/>
    <p:sldId id="499" r:id="rId17"/>
    <p:sldId id="490" r:id="rId18"/>
    <p:sldId id="480" r:id="rId19"/>
    <p:sldId id="486" r:id="rId20"/>
    <p:sldId id="454" r:id="rId21"/>
    <p:sldId id="439" r:id="rId22"/>
    <p:sldId id="442" r:id="rId23"/>
    <p:sldId id="443" r:id="rId24"/>
    <p:sldId id="444" r:id="rId25"/>
    <p:sldId id="450" r:id="rId26"/>
    <p:sldId id="445" r:id="rId27"/>
    <p:sldId id="501" r:id="rId28"/>
    <p:sldId id="500" r:id="rId29"/>
    <p:sldId id="446" r:id="rId30"/>
    <p:sldId id="447" r:id="rId31"/>
    <p:sldId id="419" r:id="rId32"/>
    <p:sldId id="409" r:id="rId33"/>
    <p:sldId id="455" r:id="rId34"/>
    <p:sldId id="411" r:id="rId35"/>
    <p:sldId id="476" r:id="rId36"/>
    <p:sldId id="452" r:id="rId37"/>
    <p:sldId id="440" r:id="rId38"/>
    <p:sldId id="432" r:id="rId39"/>
    <p:sldId id="493" r:id="rId40"/>
    <p:sldId id="410" r:id="rId41"/>
    <p:sldId id="465" r:id="rId42"/>
    <p:sldId id="451" r:id="rId43"/>
    <p:sldId id="492" r:id="rId44"/>
    <p:sldId id="418" r:id="rId45"/>
    <p:sldId id="417" r:id="rId46"/>
    <p:sldId id="494" r:id="rId47"/>
    <p:sldId id="459" r:id="rId48"/>
    <p:sldId id="461" r:id="rId49"/>
    <p:sldId id="436" r:id="rId50"/>
    <p:sldId id="429" r:id="rId51"/>
    <p:sldId id="470" r:id="rId52"/>
    <p:sldId id="423" r:id="rId53"/>
    <p:sldId id="421" r:id="rId54"/>
    <p:sldId id="426" r:id="rId55"/>
    <p:sldId id="425" r:id="rId56"/>
    <p:sldId id="427" r:id="rId57"/>
    <p:sldId id="463" r:id="rId58"/>
    <p:sldId id="431" r:id="rId59"/>
    <p:sldId id="437" r:id="rId60"/>
    <p:sldId id="498" r:id="rId61"/>
    <p:sldId id="495" r:id="rId62"/>
    <p:sldId id="496" r:id="rId63"/>
    <p:sldId id="497" r:id="rId64"/>
    <p:sldId id="466" r:id="rId65"/>
    <p:sldId id="488" r:id="rId66"/>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27926-6A38-D133-B15D-63C8A92CC20C}" v="44" dt="2021-09-16T19:31:10.237"/>
    <p1510:client id="{2BF53BE7-861B-2A4F-4F7F-7D555997C4BE}" v="70" dt="2021-09-03T12:19:25.309"/>
    <p1510:client id="{301B958E-4F47-2460-4584-A7BFBFDD1078}" v="1" dt="2021-11-12T17:58:36.283"/>
    <p1510:client id="{5020846B-0397-B175-CDE1-9E3CC5D4B9BE}" v="61" dt="2021-09-17T19:05:50.590"/>
    <p1510:client id="{5674E8E7-12FA-A1BA-7052-8E413566ED89}" v="3" dt="2022-02-04T16:49:22.697"/>
    <p1510:client id="{5E35EC11-33EE-E593-6CF6-82A9CE4F30C6}" v="143" dt="2022-02-03T21:16:07.421"/>
    <p1510:client id="{7198737E-28A0-4DAB-537D-BE4B8C68FAF1}" v="6" dt="2021-09-15T14:13:30.592"/>
    <p1510:client id="{77EFFFA8-2935-95D6-68B2-745BDB0EE4C6}" v="106" dt="2021-09-07T12:57:20.615"/>
    <p1510:client id="{793BE648-4491-4516-A8DD-1E44FD772DF4}" v="2" dt="2021-09-29T18:33:02.734"/>
    <p1510:client id="{94E5B3B2-E717-9800-61B1-8ADB463BE3A8}" v="70" dt="2021-09-08T17:41:37.371"/>
    <p1510:client id="{9E533AD8-9684-0AA4-0977-A4024CF0C29A}" v="4" dt="2021-09-29T16:27:21.618"/>
    <p1510:client id="{BB81D9CD-E16A-01CF-3252-19FB181AB1BC}" v="105" dt="2021-09-09T20:18:02.081"/>
    <p1510:client id="{D97B0C45-6856-E0F8-8A6E-751C726BDC25}" v="2" dt="2021-09-03T12:45:56.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2" d="100"/>
          <a:sy n="102" d="100"/>
        </p:scale>
        <p:origin x="270"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3559" tIns="46779" rIns="93559" bIns="4677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028" y="0"/>
            <a:ext cx="2972421" cy="465138"/>
          </a:xfrm>
          <a:prstGeom prst="rect">
            <a:avLst/>
          </a:prstGeom>
        </p:spPr>
        <p:txBody>
          <a:bodyPr vert="horz" lIns="93559" tIns="46779" rIns="93559" bIns="46779" rtlCol="0"/>
          <a:lstStyle>
            <a:lvl1pPr algn="r">
              <a:defRPr sz="1200">
                <a:latin typeface="Arial" charset="0"/>
              </a:defRPr>
            </a:lvl1pPr>
          </a:lstStyle>
          <a:p>
            <a:pPr>
              <a:defRPr/>
            </a:pPr>
            <a:fld id="{E320DAAB-65AB-4889-A612-0DA3FA77F0F4}" type="datetimeFigureOut">
              <a:rPr lang="en-US"/>
              <a:pPr>
                <a:defRPr/>
              </a:pPr>
              <a:t>9/13/2023</a:t>
            </a:fld>
            <a:endParaRPr lang="en-US"/>
          </a:p>
        </p:txBody>
      </p:sp>
      <p:sp>
        <p:nvSpPr>
          <p:cNvPr id="4" name="Footer Placeholder 3"/>
          <p:cNvSpPr>
            <a:spLocks noGrp="1"/>
          </p:cNvSpPr>
          <p:nvPr>
            <p:ph type="ftr" sz="quarter" idx="2"/>
          </p:nvPr>
        </p:nvSpPr>
        <p:spPr>
          <a:xfrm>
            <a:off x="2" y="8829676"/>
            <a:ext cx="2972421" cy="465138"/>
          </a:xfrm>
          <a:prstGeom prst="rect">
            <a:avLst/>
          </a:prstGeom>
        </p:spPr>
        <p:txBody>
          <a:bodyPr vert="horz" lIns="93559" tIns="46779" rIns="93559" bIns="4677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028" y="8829676"/>
            <a:ext cx="2972421" cy="465138"/>
          </a:xfrm>
          <a:prstGeom prst="rect">
            <a:avLst/>
          </a:prstGeom>
        </p:spPr>
        <p:txBody>
          <a:bodyPr vert="horz" wrap="square" lIns="93559" tIns="46779" rIns="93559" bIns="46779" numCol="1" anchor="b" anchorCtr="0" compatLnSpc="1">
            <a:prstTxWarp prst="textNoShape">
              <a:avLst/>
            </a:prstTxWarp>
          </a:bodyPr>
          <a:lstStyle>
            <a:lvl1pPr algn="r">
              <a:defRPr sz="1200"/>
            </a:lvl1pPr>
          </a:lstStyle>
          <a:p>
            <a:pPr>
              <a:defRPr/>
            </a:pPr>
            <a:fld id="{0C38085A-59A1-490A-B190-495F017A99EE}" type="slidenum">
              <a:rPr lang="en-US" altLang="en-US"/>
              <a:pPr>
                <a:defRPr/>
              </a:pPr>
              <a:t>‹#›</a:t>
            </a:fld>
            <a:endParaRPr lang="en-US" altLang="en-US"/>
          </a:p>
        </p:txBody>
      </p:sp>
    </p:spTree>
    <p:extLst>
      <p:ext uri="{BB962C8B-B14F-4D97-AF65-F5344CB8AC3E}">
        <p14:creationId xmlns:p14="http://schemas.microsoft.com/office/powerpoint/2010/main" val="111802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3559" tIns="46779" rIns="93559" bIns="4677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3559" tIns="46779" rIns="93559" bIns="46779" rtlCol="0"/>
          <a:lstStyle>
            <a:lvl1pPr algn="r">
              <a:defRPr sz="1200">
                <a:latin typeface="Arial" charset="0"/>
              </a:defRPr>
            </a:lvl1pPr>
          </a:lstStyle>
          <a:p>
            <a:pPr>
              <a:defRPr/>
            </a:pPr>
            <a:fld id="{9B21C08D-5B47-4B11-A993-303C943C5C0A}" type="datetimeFigureOut">
              <a:rPr lang="en-US"/>
              <a:pPr>
                <a:defRPr/>
              </a:pPr>
              <a:t>9/13/2023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559" tIns="46779" rIns="93559" bIns="46779" rtlCol="0" anchor="ctr"/>
          <a:lstStyle/>
          <a:p>
            <a:pPr lvl="0"/>
            <a:endParaRPr lang="en-US" noProof="0"/>
          </a:p>
        </p:txBody>
      </p:sp>
      <p:sp>
        <p:nvSpPr>
          <p:cNvPr id="5" name="Notes Placeholder 4"/>
          <p:cNvSpPr>
            <a:spLocks noGrp="1"/>
          </p:cNvSpPr>
          <p:nvPr>
            <p:ph type="body" sz="quarter" idx="3"/>
          </p:nvPr>
        </p:nvSpPr>
        <p:spPr>
          <a:xfrm>
            <a:off x="686421" y="4416427"/>
            <a:ext cx="5485158" cy="4183063"/>
          </a:xfrm>
          <a:prstGeom prst="rect">
            <a:avLst/>
          </a:prstGeom>
        </p:spPr>
        <p:txBody>
          <a:bodyPr vert="horz" lIns="93559" tIns="46779" rIns="93559" bIns="467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6"/>
            <a:ext cx="2972421" cy="465138"/>
          </a:xfrm>
          <a:prstGeom prst="rect">
            <a:avLst/>
          </a:prstGeom>
        </p:spPr>
        <p:txBody>
          <a:bodyPr vert="horz" lIns="93559" tIns="46779" rIns="93559" bIns="4677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028" y="8829676"/>
            <a:ext cx="2972421" cy="465138"/>
          </a:xfrm>
          <a:prstGeom prst="rect">
            <a:avLst/>
          </a:prstGeom>
        </p:spPr>
        <p:txBody>
          <a:bodyPr vert="horz" wrap="square" lIns="93559" tIns="46779" rIns="93559" bIns="46779" numCol="1" anchor="b" anchorCtr="0" compatLnSpc="1">
            <a:prstTxWarp prst="textNoShape">
              <a:avLst/>
            </a:prstTxWarp>
          </a:bodyPr>
          <a:lstStyle>
            <a:lvl1pPr algn="r">
              <a:defRPr sz="1200"/>
            </a:lvl1pPr>
          </a:lstStyle>
          <a:p>
            <a:pPr>
              <a:defRPr/>
            </a:pPr>
            <a:fld id="{22D4BBCD-7654-4873-B95F-2180E62997D6}" type="slidenum">
              <a:rPr lang="en-US" altLang="en-US"/>
              <a:pPr>
                <a:defRPr/>
              </a:pPr>
              <a:t>‹#›</a:t>
            </a:fld>
            <a:endParaRPr lang="en-US" altLang="en-US"/>
          </a:p>
        </p:txBody>
      </p:sp>
    </p:spTree>
    <p:extLst>
      <p:ext uri="{BB962C8B-B14F-4D97-AF65-F5344CB8AC3E}">
        <p14:creationId xmlns:p14="http://schemas.microsoft.com/office/powerpoint/2010/main" val="3895505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jrccvt.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aahep.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talog.valenciacollege.edu/degrees/associateinscience/alliedhealth/healthinformationtechnolog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my.ahima.org/careerma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2</a:t>
            </a:fld>
            <a:endParaRPr lang="en-US" altLang="en-US"/>
          </a:p>
        </p:txBody>
      </p:sp>
    </p:spTree>
    <p:extLst>
      <p:ext uri="{BB962C8B-B14F-4D97-AF65-F5344CB8AC3E}">
        <p14:creationId xmlns:p14="http://schemas.microsoft.com/office/powerpoint/2010/main" val="169067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a:t>Cardiac catheterization</a:t>
            </a:r>
            <a:r>
              <a:rPr lang="en-US"/>
              <a:t>, a long narrow tube called a </a:t>
            </a:r>
            <a:r>
              <a:rPr lang="en-US" b="1"/>
              <a:t>catheter</a:t>
            </a:r>
            <a:r>
              <a:rPr lang="en-US"/>
              <a:t> is inserted into an artery or vein in your groin, neck, or arm</a:t>
            </a:r>
            <a:endParaRPr lang="en-US" b="1"/>
          </a:p>
          <a:p>
            <a:pPr marL="171450" indent="-171450">
              <a:buFont typeface="Arial" panose="020B0604020202020204" pitchFamily="34" charset="0"/>
              <a:buChar char="•"/>
            </a:pPr>
            <a:r>
              <a:rPr lang="en-US" b="1"/>
              <a:t>Electrophysiology</a:t>
            </a:r>
            <a:r>
              <a:rPr lang="en-US"/>
              <a:t> studies test the electrical activity of your heart to find where an arrhythmia (abnormal heartbeat) is coming from. These results can help you and your doctor decide whether you need medicine, a pacemaker, an implantable cardioverter defibrillator (ICD), cardiac ablation or surgery</a:t>
            </a:r>
          </a:p>
          <a:p>
            <a:pPr marL="171450" indent="-171450">
              <a:buFont typeface="Arial" panose="020B0604020202020204" pitchFamily="34" charset="0"/>
              <a:buChar char="•"/>
            </a:pPr>
            <a:r>
              <a:rPr lang="en-US"/>
              <a:t>The program is accredited by the </a:t>
            </a:r>
            <a:r>
              <a:rPr lang="en-US">
                <a:hlinkClick r:id="rId3"/>
              </a:rPr>
              <a:t>Joint Review Committee on Education in Cardiovascular Technology</a:t>
            </a:r>
            <a:r>
              <a:rPr lang="en-US"/>
              <a:t> (JRC-CVT; </a:t>
            </a:r>
            <a:r>
              <a:rPr lang="en-US">
                <a:hlinkClick r:id="rId3"/>
              </a:rPr>
              <a:t>http://jrccvt.org/</a:t>
            </a:r>
            <a:r>
              <a:rPr lang="en-US"/>
              <a:t>) and by the </a:t>
            </a:r>
            <a:r>
              <a:rPr lang="en-US">
                <a:hlinkClick r:id="rId4"/>
              </a:rPr>
              <a:t>Commission on Accreditation of Allied Health Education Programs</a:t>
            </a:r>
            <a:r>
              <a:rPr lang="en-US"/>
              <a:t> (CAAHEP) Graduates are eligible to take the </a:t>
            </a:r>
            <a:r>
              <a:rPr lang="en-US" b="1"/>
              <a:t>national Registered Invasive Cardiovascular Specialist exam administered by Cardiovascular Credentialing International</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18</a:t>
            </a:fld>
            <a:endParaRPr lang="en-US" altLang="en-US"/>
          </a:p>
        </p:txBody>
      </p:sp>
    </p:spTree>
    <p:extLst>
      <p:ext uri="{BB962C8B-B14F-4D97-AF65-F5344CB8AC3E}">
        <p14:creationId xmlns:p14="http://schemas.microsoft.com/office/powerpoint/2010/main" val="168993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Currently one of Valencia’s most competitive programs!</a:t>
            </a:r>
          </a:p>
          <a:p>
            <a:pPr marL="171450" indent="-171450">
              <a:buFont typeface="Arial" panose="020B0604020202020204" pitchFamily="34" charset="0"/>
              <a:buChar char="•"/>
            </a:pPr>
            <a:r>
              <a:rPr lang="en-US"/>
              <a:t>Dental Clinic information coming to Health Sciences landing page soon – cleaning/preventative services available to students and public</a:t>
            </a:r>
          </a:p>
          <a:p>
            <a:pPr marL="171450" indent="-171450">
              <a:buFont typeface="Arial" panose="020B0604020202020204" pitchFamily="34" charset="0"/>
              <a:buChar char="•"/>
            </a:pPr>
            <a:r>
              <a:rPr lang="en-US" b="1"/>
              <a:t>Dental Clinic information</a:t>
            </a:r>
            <a:r>
              <a:rPr lang="en-US"/>
              <a:t>: https://catalog.valenciacollege.edu/studentservices/healthservice/ </a:t>
            </a:r>
          </a:p>
          <a:p>
            <a:pPr marL="171450" indent="-171450">
              <a:buFont typeface="Arial" panose="020B0604020202020204" pitchFamily="34" charset="0"/>
              <a:buChar char="•"/>
            </a:pPr>
            <a:r>
              <a:rPr lang="en-US"/>
              <a:t>This program is accredited by the </a:t>
            </a:r>
            <a:r>
              <a:rPr lang="en-US" b="1"/>
              <a:t>Commission on Dental Accreditation </a:t>
            </a:r>
            <a:r>
              <a:rPr lang="en-US"/>
              <a:t>and has been granted the accreditation status of “approval without reporting requirements.” The Commission is a specialized accrediting body recognized by the U.S. Department of Education.</a:t>
            </a:r>
          </a:p>
          <a:p>
            <a:pPr marL="171450" indent="-171450">
              <a:buFont typeface="Arial" panose="020B0604020202020204" pitchFamily="34" charset="0"/>
              <a:buChar char="•"/>
            </a:pPr>
            <a:r>
              <a:rPr lang="en-US"/>
              <a:t>Graduates are eligible to take the </a:t>
            </a:r>
            <a:r>
              <a:rPr lang="en-US" b="1"/>
              <a:t>National Dental Hygiene Board Exam </a:t>
            </a:r>
            <a:r>
              <a:rPr lang="en-US"/>
              <a:t>and Florida or regional examinations for licensure as registered dental hygienists</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19</a:t>
            </a:fld>
            <a:endParaRPr lang="en-US" altLang="en-US"/>
          </a:p>
        </p:txBody>
      </p:sp>
    </p:spTree>
    <p:extLst>
      <p:ext uri="{BB962C8B-B14F-4D97-AF65-F5344CB8AC3E}">
        <p14:creationId xmlns:p14="http://schemas.microsoft.com/office/powerpoint/2010/main" val="141666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Notoriously Valencia’s most competitive program; in the running with Dental Hygiene for most-sought out program in Allied Health</a:t>
            </a:r>
          </a:p>
          <a:p>
            <a:pPr marL="171450" indent="-171450">
              <a:buFont typeface="Arial" panose="020B0604020202020204" pitchFamily="34" charset="0"/>
              <a:buChar char="•"/>
            </a:pPr>
            <a:r>
              <a:rPr lang="en-US"/>
              <a:t>The program is accredited by the </a:t>
            </a:r>
            <a:r>
              <a:rPr lang="en-US" b="1"/>
              <a:t>Commission on Accreditation of Allied Health Education Programs (CAAHEP) </a:t>
            </a:r>
          </a:p>
          <a:p>
            <a:pPr marL="171450" indent="-171450">
              <a:buFont typeface="Arial" panose="020B0604020202020204" pitchFamily="34" charset="0"/>
              <a:buChar char="•"/>
            </a:pPr>
            <a:r>
              <a:rPr lang="en-US"/>
              <a:t>Graduates are eligible to take the </a:t>
            </a:r>
            <a:r>
              <a:rPr lang="en-US" b="1"/>
              <a:t>national certifying examinations administered by the American Registry of Diagnostic Medical Sonographers</a:t>
            </a:r>
            <a:r>
              <a:rPr lang="en-US"/>
              <a:t>.</a:t>
            </a:r>
            <a:endParaRPr lang="en-US" b="1"/>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20</a:t>
            </a:fld>
            <a:endParaRPr lang="en-US" altLang="en-US"/>
          </a:p>
        </p:txBody>
      </p:sp>
    </p:spTree>
    <p:extLst>
      <p:ext uri="{BB962C8B-B14F-4D97-AF65-F5344CB8AC3E}">
        <p14:creationId xmlns:p14="http://schemas.microsoft.com/office/powerpoint/2010/main" val="190679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r>
              <a:rPr lang="en-US"/>
              <a:t>The program will prepare the student for </a:t>
            </a:r>
            <a:r>
              <a:rPr lang="en-US" b="1"/>
              <a:t>national registry </a:t>
            </a:r>
            <a:r>
              <a:rPr lang="en-US"/>
              <a:t>as an </a:t>
            </a:r>
            <a:r>
              <a:rPr lang="en-US" u="sng"/>
              <a:t>emergency medical technician after completion of EMT program</a:t>
            </a:r>
            <a:r>
              <a:rPr lang="en-US"/>
              <a:t>, and a </a:t>
            </a:r>
            <a:r>
              <a:rPr lang="en-US" u="sng"/>
              <a:t>Paramedic after completion of the Paramedic program</a:t>
            </a:r>
            <a:r>
              <a:rPr lang="en-US"/>
              <a:t>. </a:t>
            </a:r>
          </a:p>
          <a:p>
            <a:pPr marL="171450" indent="-171450">
              <a:buFont typeface="Arial,Sans-Serif" panose="020B0604020202020204" pitchFamily="34" charset="0"/>
              <a:buChar char="•"/>
            </a:pPr>
            <a:r>
              <a:rPr lang="en-US" u="sng"/>
              <a:t>Step 1</a:t>
            </a:r>
            <a:r>
              <a:rPr lang="en-US"/>
              <a:t>: EMT (offered every term – dev. Ed only prerequisite; Medical Terminology recommended beforehand)</a:t>
            </a:r>
          </a:p>
          <a:p>
            <a:pPr marL="171450" indent="-171450">
              <a:buFont typeface="Arial,Sans-Serif" panose="020B0604020202020204" pitchFamily="34" charset="0"/>
              <a:buChar char="•"/>
            </a:pPr>
            <a:r>
              <a:rPr lang="en-US" u="sng"/>
              <a:t>Step 2</a:t>
            </a:r>
            <a:r>
              <a:rPr lang="en-US"/>
              <a:t>: Paramedic (Application every June for Fall – West Campus, and September for Spring – Osceola Campus)</a:t>
            </a:r>
          </a:p>
          <a:p>
            <a:pPr marL="171450" indent="-171450">
              <a:buFont typeface="Arial,Sans-Serif" panose="020B0604020202020204" pitchFamily="34" charset="0"/>
              <a:buChar char="•"/>
            </a:pPr>
            <a:r>
              <a:rPr lang="en-US" u="sng"/>
              <a:t>Step 3</a:t>
            </a:r>
            <a:r>
              <a:rPr lang="en-US"/>
              <a:t>: A.S. EMS Technology General Education courses can be completed prior to admission to Paramedic as AA General, or after EMT and Paramedic</a:t>
            </a:r>
          </a:p>
          <a:p>
            <a:pPr marL="171450" indent="-171450">
              <a:buFont typeface="Arial,Sans-Serif" panose="020B0604020202020204" pitchFamily="34" charset="0"/>
              <a:buChar char="•"/>
            </a:pPr>
            <a:r>
              <a:rPr lang="en-US"/>
              <a:t>A Florida-approved accredited program through </a:t>
            </a:r>
            <a:r>
              <a:rPr lang="en-US" b="1"/>
              <a:t>Commission on Accreditation of Allied Health Education Programs (CAAHEP)</a:t>
            </a:r>
            <a:endParaRPr lang="en-US"/>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21</a:t>
            </a:fld>
            <a:endParaRPr lang="en-US" altLang="en-US"/>
          </a:p>
        </p:txBody>
      </p:sp>
    </p:spTree>
    <p:extLst>
      <p:ext uri="{BB962C8B-B14F-4D97-AF65-F5344CB8AC3E}">
        <p14:creationId xmlns:p14="http://schemas.microsoft.com/office/powerpoint/2010/main" val="337038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Course descriptions: https://catalog.valenciacollege.edu/coursedescriptions/coursesoffered/him/</a:t>
            </a:r>
          </a:p>
          <a:p>
            <a:pPr marL="171450" indent="-171450">
              <a:buFont typeface="Arial" panose="020B0604020202020204" pitchFamily="34" charset="0"/>
              <a:buChar char="•"/>
            </a:pPr>
            <a:r>
              <a:rPr lang="en-US"/>
              <a:t>https://catalog.valenciacollege.edu/degrees/associateinscience/alliedhealth/healthinformationtechnology/ </a:t>
            </a:r>
          </a:p>
          <a:p>
            <a:pPr marL="171450" indent="-171450">
              <a:buFont typeface="Arial" panose="020B0604020202020204" pitchFamily="34" charset="0"/>
              <a:buChar char="•"/>
            </a:pPr>
            <a:r>
              <a:rPr lang="en-US"/>
              <a:t>Most work as </a:t>
            </a:r>
            <a:r>
              <a:rPr lang="en-US" u="sng"/>
              <a:t>medical coders</a:t>
            </a:r>
            <a:r>
              <a:rPr lang="en-US"/>
              <a:t>, sometimes called </a:t>
            </a:r>
            <a:r>
              <a:rPr lang="en-US" u="sng"/>
              <a:t>coding specialists</a:t>
            </a:r>
            <a:r>
              <a:rPr lang="en-US"/>
              <a:t>; completion of TC students eligible for </a:t>
            </a:r>
            <a:r>
              <a:rPr lang="en-US" b="1"/>
              <a:t>Certified Coding Associate (CCA </a:t>
            </a:r>
            <a:r>
              <a:rPr lang="en-US"/>
              <a:t>– in program guide)</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22</a:t>
            </a:fld>
            <a:endParaRPr lang="en-US" altLang="en-US"/>
          </a:p>
        </p:txBody>
      </p:sp>
    </p:spTree>
    <p:extLst>
      <p:ext uri="{BB962C8B-B14F-4D97-AF65-F5344CB8AC3E}">
        <p14:creationId xmlns:p14="http://schemas.microsoft.com/office/powerpoint/2010/main" val="229161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hlinkClick r:id="rId3"/>
              </a:rPr>
              <a:t>https://catalog.valenciacollege.edu/degrees/associateinscience/alliedhealth/healthinformationtechnology/</a:t>
            </a:r>
            <a:endParaRPr lang="en-US"/>
          </a:p>
          <a:p>
            <a:pPr marL="171450" indent="-171450">
              <a:buFont typeface="Arial" panose="020B0604020202020204" pitchFamily="34" charset="0"/>
              <a:buChar char="•"/>
            </a:pPr>
            <a:r>
              <a:rPr lang="en-US">
                <a:hlinkClick r:id="rId4"/>
              </a:rPr>
              <a:t>https://my.ahima.org/careermap</a:t>
            </a:r>
            <a:r>
              <a:rPr lang="en-US"/>
              <a:t> </a:t>
            </a:r>
          </a:p>
          <a:p>
            <a:pPr marL="171450" indent="-171450">
              <a:buFont typeface="Arial" panose="020B0604020202020204" pitchFamily="34" charset="0"/>
              <a:buChar char="•"/>
            </a:pPr>
            <a:r>
              <a:rPr lang="en-US" b="1"/>
              <a:t>B.S. HIM at UCF: </a:t>
            </a:r>
            <a:r>
              <a:rPr lang="en-US"/>
              <a:t>http://catalog.ucf.edu/preview_program.php?catoid=3&amp;poid=690 </a:t>
            </a:r>
          </a:p>
          <a:p>
            <a:pPr marL="171450" indent="-171450">
              <a:buFont typeface="Arial" panose="020B0604020202020204" pitchFamily="34" charset="0"/>
              <a:buChar char="•"/>
            </a:pPr>
            <a:r>
              <a:rPr lang="en-US" b="1"/>
              <a:t>Advanced positions with Health Information: </a:t>
            </a:r>
            <a:r>
              <a:rPr lang="en-US"/>
              <a:t>https://ccie.ucf.edu/wp-content/uploads/sites/12/2018/09/him-hsa.pdf </a:t>
            </a:r>
            <a:endParaRPr lang="en-US">
              <a:cs typeface="Calibri"/>
            </a:endParaRPr>
          </a:p>
          <a:p>
            <a:pPr marL="171450" indent="-171450">
              <a:buFont typeface="Arial" panose="020B0604020202020204" pitchFamily="34" charset="0"/>
              <a:buChar char="•"/>
            </a:pPr>
            <a:r>
              <a:rPr lang="en-US"/>
              <a:t>Graduates are eligible to take the </a:t>
            </a:r>
            <a:r>
              <a:rPr lang="en-US" b="1"/>
              <a:t>Registered Health Information Technician certification exam </a:t>
            </a:r>
            <a:r>
              <a:rPr lang="en-US"/>
              <a:t>administered by the </a:t>
            </a:r>
            <a:r>
              <a:rPr lang="en-US" b="1"/>
              <a:t>American Health Information Management Association.</a:t>
            </a:r>
            <a:endParaRPr lang="en-US" b="1">
              <a:cs typeface="Calibri"/>
            </a:endParaRP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23</a:t>
            </a:fld>
            <a:endParaRPr lang="en-US" altLang="en-US"/>
          </a:p>
        </p:txBody>
      </p:sp>
    </p:spTree>
    <p:extLst>
      <p:ext uri="{BB962C8B-B14F-4D97-AF65-F5344CB8AC3E}">
        <p14:creationId xmlns:p14="http://schemas.microsoft.com/office/powerpoint/2010/main" val="127209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program is accredited by the </a:t>
            </a:r>
            <a:r>
              <a:rPr lang="en-US" b="1"/>
              <a:t>Joint Review Committee on Education in Radiology Technology</a:t>
            </a:r>
            <a:r>
              <a:rPr lang="en-US"/>
              <a:t>. Graduates are eligible to take the national certifying examination administered by the </a:t>
            </a:r>
            <a:r>
              <a:rPr lang="en-US" b="1"/>
              <a:t>American Registry of Radiologic Technologists</a:t>
            </a:r>
            <a:r>
              <a:rPr lang="en-US"/>
              <a:t>. (ARRT)</a:t>
            </a:r>
          </a:p>
          <a:p>
            <a:pPr marL="171450" indent="-171450">
              <a:buFont typeface="Arial" panose="020B0604020202020204" pitchFamily="34" charset="0"/>
              <a:buChar char="•"/>
            </a:pPr>
            <a:r>
              <a:rPr lang="en-US"/>
              <a:t>Because Dental Hygiene uses radiographic imaging, students interested in Dental may also find Radiography to be a secondary option for a career</a:t>
            </a:r>
          </a:p>
          <a:p>
            <a:pPr marL="171450" indent="-171450">
              <a:buFont typeface="Arial" panose="020B0604020202020204" pitchFamily="34" charset="0"/>
              <a:buChar char="•"/>
            </a:pPr>
            <a:r>
              <a:rPr lang="en-US"/>
              <a:t>Students also interested in Radiography may consider CVT as a career path due to the use of radiographic imaging primarily for heart-related ailment diagnosis </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26</a:t>
            </a:fld>
            <a:endParaRPr lang="en-US" altLang="en-US"/>
          </a:p>
        </p:txBody>
      </p:sp>
    </p:spTree>
    <p:extLst>
      <p:ext uri="{BB962C8B-B14F-4D97-AF65-F5344CB8AC3E}">
        <p14:creationId xmlns:p14="http://schemas.microsoft.com/office/powerpoint/2010/main" val="334642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r>
              <a:rPr lang="en-US"/>
              <a:t>This program is accredited by the </a:t>
            </a:r>
            <a:r>
              <a:rPr lang="en-US" b="1"/>
              <a:t>Commission on Accreditation for Respiratory Care</a:t>
            </a:r>
            <a:r>
              <a:rPr lang="en-US"/>
              <a:t>.</a:t>
            </a:r>
          </a:p>
          <a:p>
            <a:pPr marL="171450" indent="-171450">
              <a:buFont typeface="Arial,Sans-Serif" panose="020B0604020202020204" pitchFamily="34" charset="0"/>
              <a:buChar char="•"/>
            </a:pPr>
            <a:r>
              <a:rPr lang="en-US"/>
              <a:t>Graduates are eligible to obtain the national credential(s) through the </a:t>
            </a:r>
            <a:r>
              <a:rPr lang="en-US" b="1"/>
              <a:t>National Board for Respiratory Care</a:t>
            </a:r>
            <a:r>
              <a:rPr lang="en-US"/>
              <a:t>. Once the A.S. degree in Respiratory Care is complete, students can continue on and get the Bachelor’s degree from Valencia in Cardiopulmonary Sciences</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27</a:t>
            </a:fld>
            <a:endParaRPr lang="en-US" altLang="en-US"/>
          </a:p>
        </p:txBody>
      </p:sp>
    </p:spTree>
    <p:extLst>
      <p:ext uri="{BB962C8B-B14F-4D97-AF65-F5344CB8AC3E}">
        <p14:creationId xmlns:p14="http://schemas.microsoft.com/office/powerpoint/2010/main" val="1545450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Several health sciences programs have clinical experiences that may expose the student to blood borne pathogens via contact with bodily fluids such as blood and saliva. *you have to touch people!*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Students accepted into these programs will be expected to adhere to Centers for Disease Control guidelines regarding the use of Universal Precautions which includes the use of personal protective equipment such as masks, gloves, and eyewear. *25 lbs weighted vest in Rad*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28</a:t>
            </a:fld>
            <a:endParaRPr lang="en-US" altLang="en-US"/>
          </a:p>
        </p:txBody>
      </p:sp>
    </p:spTree>
    <p:extLst>
      <p:ext uri="{BB962C8B-B14F-4D97-AF65-F5344CB8AC3E}">
        <p14:creationId xmlns:p14="http://schemas.microsoft.com/office/powerpoint/2010/main" val="204761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SLS &amp; HSC1004 students – take your assignments seriously for research/career</a:t>
            </a:r>
            <a:r>
              <a:rPr lang="en-US" baseline="0"/>
              <a:t> interviews/reflection papers, etc.</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95F66-23F2-4B9F-BCCD-E8F4E828C5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59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a:t>
            </a:fld>
            <a:endParaRPr lang="en-US" altLang="en-US"/>
          </a:p>
        </p:txBody>
      </p:sp>
    </p:spTree>
    <p:extLst>
      <p:ext uri="{BB962C8B-B14F-4D97-AF65-F5344CB8AC3E}">
        <p14:creationId xmlns:p14="http://schemas.microsoft.com/office/powerpoint/2010/main" val="3303251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tx1">
                    <a:lumMod val="75000"/>
                    <a:lumOff val="25000"/>
                  </a:schemeClr>
                </a:solidFill>
              </a:rPr>
              <a:t>Limited access status occurs when student demand exceeds available resources such as faculty, instructional facilities, equipment, etc. Admission to Valencia does not guarantee acceptance to a limited-access degree program. Limited-access programs have specific admission requirements.</a:t>
            </a:r>
            <a:endParaRPr lang="en-US" sz="1200" b="1">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31</a:t>
            </a:fld>
            <a:endParaRPr lang="en-US" altLang="en-US"/>
          </a:p>
        </p:txBody>
      </p:sp>
    </p:spTree>
    <p:extLst>
      <p:ext uri="{BB962C8B-B14F-4D97-AF65-F5344CB8AC3E}">
        <p14:creationId xmlns:p14="http://schemas.microsoft.com/office/powerpoint/2010/main" val="588289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Foundation</a:t>
            </a:r>
            <a:r>
              <a:rPr lang="en-US" baseline="0"/>
              <a:t> Scholarships: https://www.valencia.org/ </a:t>
            </a:r>
          </a:p>
          <a:p>
            <a:pPr marL="171450" indent="-171450">
              <a:buFont typeface="Arial" panose="020B0604020202020204" pitchFamily="34" charset="0"/>
              <a:buChar char="•"/>
            </a:pPr>
            <a:r>
              <a:rPr lang="en-US" baseline="0"/>
              <a:t>Scholarship Bulletin Board: https://valenciacollege.edu/finaid/scholarship-bulletin-board.php </a:t>
            </a:r>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32</a:t>
            </a:fld>
            <a:endParaRPr lang="en-US" altLang="en-US"/>
          </a:p>
        </p:txBody>
      </p:sp>
    </p:spTree>
    <p:extLst>
      <p:ext uri="{BB962C8B-B14F-4D97-AF65-F5344CB8AC3E}">
        <p14:creationId xmlns:p14="http://schemas.microsoft.com/office/powerpoint/2010/main" val="220449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tabLst/>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33</a:t>
            </a:fld>
            <a:endParaRPr lang="en-US" altLang="en-US"/>
          </a:p>
        </p:txBody>
      </p:sp>
    </p:spTree>
    <p:extLst>
      <p:ext uri="{BB962C8B-B14F-4D97-AF65-F5344CB8AC3E}">
        <p14:creationId xmlns:p14="http://schemas.microsoft.com/office/powerpoint/2010/main" val="2215514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Note that students are given description of limited-access while completing Change of Program/Major</a:t>
            </a:r>
            <a:r>
              <a:rPr lang="en-US" baseline="0"/>
              <a:t> form</a:t>
            </a:r>
            <a:endParaRPr lang="en-US"/>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34</a:t>
            </a:fld>
            <a:endParaRPr lang="en-US" altLang="en-US"/>
          </a:p>
        </p:txBody>
      </p:sp>
    </p:spTree>
    <p:extLst>
      <p:ext uri="{BB962C8B-B14F-4D97-AF65-F5344CB8AC3E}">
        <p14:creationId xmlns:p14="http://schemas.microsoft.com/office/powerpoint/2010/main" val="165356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35</a:t>
            </a:fld>
            <a:endParaRPr lang="en-US" altLang="en-US"/>
          </a:p>
        </p:txBody>
      </p:sp>
    </p:spTree>
    <p:extLst>
      <p:ext uri="{BB962C8B-B14F-4D97-AF65-F5344CB8AC3E}">
        <p14:creationId xmlns:p14="http://schemas.microsoft.com/office/powerpoint/2010/main" val="293070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*Deadlines are subject to change*</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a:pPr>
                <a:defRPr/>
              </a:pPr>
              <a:t>36</a:t>
            </a:fld>
            <a:endParaRPr lang="en-US" altLang="en-US"/>
          </a:p>
        </p:txBody>
      </p:sp>
    </p:spTree>
    <p:extLst>
      <p:ext uri="{BB962C8B-B14F-4D97-AF65-F5344CB8AC3E}">
        <p14:creationId xmlns:p14="http://schemas.microsoft.com/office/powerpoint/2010/main" val="200534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Students do not get a choice of clinical</a:t>
            </a:r>
            <a:r>
              <a:rPr lang="en-US" baseline="0"/>
              <a:t> site based on where they live; random assignment (except Paramedic) as spots for students completing clinical rounds are </a:t>
            </a:r>
            <a:r>
              <a:rPr lang="en-US" b="1" baseline="0"/>
              <a:t>limited</a:t>
            </a:r>
            <a:endParaRPr lang="en-US" b="1"/>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37</a:t>
            </a:fld>
            <a:endParaRPr lang="en-US" altLang="en-US"/>
          </a:p>
        </p:txBody>
      </p:sp>
    </p:spTree>
    <p:extLst>
      <p:ext uri="{BB962C8B-B14F-4D97-AF65-F5344CB8AC3E}">
        <p14:creationId xmlns:p14="http://schemas.microsoft.com/office/powerpoint/2010/main" val="1222909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Similar across </a:t>
            </a:r>
            <a:r>
              <a:rPr lang="en-US" b="1"/>
              <a:t>Sonography, Radiography,</a:t>
            </a:r>
            <a:r>
              <a:rPr lang="en-US" b="1" baseline="0"/>
              <a:t> Dental Hygiene </a:t>
            </a:r>
            <a:r>
              <a:rPr lang="en-US" baseline="0"/>
              <a:t>– the first semester of the first year is always on the lighter side to give introduction; </a:t>
            </a:r>
            <a:r>
              <a:rPr lang="en-US" b="1" baseline="0"/>
              <a:t>Respiratory</a:t>
            </a:r>
            <a:r>
              <a:rPr lang="en-US" baseline="0"/>
              <a:t> also has a first term of introduction, however, the program is shorter and therefore needs a time commitment sooner during the program.</a:t>
            </a:r>
            <a:endParaRPr lang="en-US"/>
          </a:p>
          <a:p>
            <a:pPr marL="171450" indent="-171450">
              <a:buFont typeface="Arial" panose="020B0604020202020204" pitchFamily="34" charset="0"/>
              <a:buChar char="•"/>
            </a:pPr>
            <a:r>
              <a:rPr lang="en-US"/>
              <a:t>Do not be fooled by the lower number of credit hours or approximate time – this can vary on students’ outside</a:t>
            </a:r>
            <a:r>
              <a:rPr lang="en-US" baseline="0"/>
              <a:t> obligations and still requires a balance and time management</a:t>
            </a:r>
          </a:p>
          <a:p>
            <a:pPr marL="171450" indent="-171450">
              <a:buFont typeface="Arial" panose="020B0604020202020204" pitchFamily="34" charset="0"/>
              <a:buChar char="•"/>
            </a:pPr>
            <a:r>
              <a:rPr lang="en-US" b="1" baseline="0"/>
              <a:t>Paramedic</a:t>
            </a:r>
            <a:r>
              <a:rPr lang="en-US" baseline="0"/>
              <a:t> is a full-time 12-14 credit hour commitment each of the 3 terms – no buffer for introductory info</a:t>
            </a:r>
          </a:p>
          <a:p>
            <a:pPr marL="171450" indent="-171450">
              <a:buFont typeface="Arial" panose="020B0604020202020204" pitchFamily="34" charset="0"/>
              <a:buChar char="•"/>
            </a:pPr>
            <a:r>
              <a:rPr lang="en-US" b="1" baseline="0"/>
              <a:t>HIT/Coder-Biller</a:t>
            </a:r>
            <a:r>
              <a:rPr lang="en-US" baseline="0"/>
              <a:t> can range from 9-12 credit hours in a given semester, and because </a:t>
            </a:r>
            <a:r>
              <a:rPr lang="en-US" u="sng" baseline="0"/>
              <a:t>all online </a:t>
            </a:r>
            <a:r>
              <a:rPr lang="en-US" baseline="0"/>
              <a:t>aside from Gen. Eds, </a:t>
            </a:r>
            <a:r>
              <a:rPr lang="en-US" u="sng" baseline="0"/>
              <a:t>this can be a learning curve for some students!</a:t>
            </a:r>
          </a:p>
          <a:p>
            <a:pPr marL="0"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38</a:t>
            </a:fld>
            <a:endParaRPr lang="en-US" altLang="en-US"/>
          </a:p>
        </p:txBody>
      </p:sp>
    </p:spTree>
    <p:extLst>
      <p:ext uri="{BB962C8B-B14F-4D97-AF65-F5344CB8AC3E}">
        <p14:creationId xmlns:p14="http://schemas.microsoft.com/office/powerpoint/2010/main" val="3723443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i="1"/>
              <a:t>EMT and Bachelor-level programs do not use an admission point system – students who meet admission requirements are conditionally accepted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Read the Guide of your program of interest in its entirety and confirm you are meeting all enrollment, course completion, and performance standard requirements </a:t>
            </a:r>
            <a:r>
              <a:rPr lang="en-US" i="1">
                <a:solidFill>
                  <a:srgbClr val="C00000"/>
                </a:solidFill>
              </a:rPr>
              <a:t>before applying!</a:t>
            </a:r>
            <a:endParaRPr lang="en-US" altLang="en-US" sz="1200" i="1"/>
          </a:p>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42</a:t>
            </a:fld>
            <a:endParaRPr lang="en-US" altLang="en-US"/>
          </a:p>
        </p:txBody>
      </p:sp>
    </p:spTree>
    <p:extLst>
      <p:ext uri="{BB962C8B-B14F-4D97-AF65-F5344CB8AC3E}">
        <p14:creationId xmlns:p14="http://schemas.microsoft.com/office/powerpoint/2010/main" val="256117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43</a:t>
            </a:fld>
            <a:endParaRPr lang="en-US" altLang="en-US"/>
          </a:p>
        </p:txBody>
      </p:sp>
    </p:spTree>
    <p:extLst>
      <p:ext uri="{BB962C8B-B14F-4D97-AF65-F5344CB8AC3E}">
        <p14:creationId xmlns:p14="http://schemas.microsoft.com/office/powerpoint/2010/main" val="26447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Degree-Seeking students must attend New Student Orientation (or EMT Program Orientation if an EMT student) this Info Session is neither.</a:t>
            </a:r>
          </a:p>
          <a:p>
            <a:pPr marL="171450" indent="-171450">
              <a:buFont typeface="Arial,Sans-Serif"/>
              <a:buChar char="•"/>
            </a:pPr>
            <a:r>
              <a:rPr lang="en-US"/>
              <a:t>Info sessions are updated with new program statistics after each round of applications; also updated yearly for catalog changes and/or Program Guide updates</a:t>
            </a:r>
          </a:p>
          <a:p>
            <a:pPr marL="171450" indent="-171450">
              <a:buFont typeface="Arial,Sans-Serif"/>
              <a:buChar char="•"/>
            </a:pPr>
            <a:r>
              <a:rPr lang="en-US"/>
              <a:t>Students are to be vigilant and active in their process with applying to ensure they are up-to-date with accurate information during the academic year which they intend to apply to make sure all </a:t>
            </a:r>
            <a:r>
              <a:rPr lang="en-US" b="1"/>
              <a:t>current </a:t>
            </a:r>
            <a:r>
              <a:rPr lang="en-US"/>
              <a:t>requirements are met.</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4</a:t>
            </a:fld>
            <a:endParaRPr lang="en-US" altLang="en-US"/>
          </a:p>
        </p:txBody>
      </p:sp>
    </p:spTree>
    <p:extLst>
      <p:ext uri="{BB962C8B-B14F-4D97-AF65-F5344CB8AC3E}">
        <p14:creationId xmlns:p14="http://schemas.microsoft.com/office/powerpoint/2010/main" val="1557354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Accept seat to program</a:t>
            </a:r>
          </a:p>
          <a:p>
            <a:pPr marL="228600" indent="-228600">
              <a:buAutoNum type="arabicPeriod"/>
            </a:pPr>
            <a:r>
              <a:rPr lang="en-US"/>
              <a:t>Schedule one-on-one</a:t>
            </a:r>
            <a:r>
              <a:rPr lang="en-US" baseline="0"/>
              <a:t> meeting with faculty to schedule shadowing</a:t>
            </a:r>
          </a:p>
          <a:p>
            <a:pPr marL="228600" indent="-228600">
              <a:buAutoNum type="arabicPeriod"/>
            </a:pPr>
            <a:r>
              <a:rPr lang="en-US" baseline="0"/>
              <a:t>Complete compliance before shadowing</a:t>
            </a:r>
          </a:p>
          <a:p>
            <a:pPr marL="228600" indent="-228600">
              <a:buAutoNum type="arabicPeriod"/>
            </a:pPr>
            <a:r>
              <a:rPr lang="en-US" baseline="0"/>
              <a:t>Attend orientation</a:t>
            </a:r>
            <a:endParaRPr lang="en-US"/>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44</a:t>
            </a:fld>
            <a:endParaRPr lang="en-US" altLang="en-US"/>
          </a:p>
        </p:txBody>
      </p:sp>
    </p:spTree>
    <p:extLst>
      <p:ext uri="{BB962C8B-B14F-4D97-AF65-F5344CB8AC3E}">
        <p14:creationId xmlns:p14="http://schemas.microsoft.com/office/powerpoint/2010/main" val="968604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Discussed at New Student Orientation</a:t>
            </a:r>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46</a:t>
            </a:fld>
            <a:endParaRPr lang="en-US" altLang="en-US"/>
          </a:p>
        </p:txBody>
      </p:sp>
    </p:spTree>
    <p:extLst>
      <p:ext uri="{BB962C8B-B14F-4D97-AF65-F5344CB8AC3E}">
        <p14:creationId xmlns:p14="http://schemas.microsoft.com/office/powerpoint/2010/main" val="2500384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47</a:t>
            </a:fld>
            <a:endParaRPr lang="en-US" altLang="en-US"/>
          </a:p>
        </p:txBody>
      </p:sp>
    </p:spTree>
    <p:extLst>
      <p:ext uri="{BB962C8B-B14F-4D97-AF65-F5344CB8AC3E}">
        <p14:creationId xmlns:p14="http://schemas.microsoft.com/office/powerpoint/2010/main" val="54156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Overall requirements for programs – all are not required</a:t>
            </a:r>
            <a:r>
              <a:rPr lang="en-US" baseline="0"/>
              <a:t> for every program</a:t>
            </a:r>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49</a:t>
            </a:fld>
            <a:endParaRPr lang="en-US" altLang="en-US"/>
          </a:p>
        </p:txBody>
      </p:sp>
    </p:spTree>
    <p:extLst>
      <p:ext uri="{BB962C8B-B14F-4D97-AF65-F5344CB8AC3E}">
        <p14:creationId xmlns:p14="http://schemas.microsoft.com/office/powerpoint/2010/main" val="216899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a:solidFill>
                  <a:schemeClr val="tx1"/>
                </a:solidFill>
              </a:rPr>
              <a:t>https://valenciacollege.edu/academics/programs/health-sciences/documents/diagnostic-medical-sonography-program-guide.pdf  </a:t>
            </a:r>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50</a:t>
            </a:fld>
            <a:endParaRPr lang="en-US" altLang="en-US"/>
          </a:p>
        </p:txBody>
      </p:sp>
    </p:spTree>
    <p:extLst>
      <p:ext uri="{BB962C8B-B14F-4D97-AF65-F5344CB8AC3E}">
        <p14:creationId xmlns:p14="http://schemas.microsoft.com/office/powerpoint/2010/main" val="407053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51</a:t>
            </a:fld>
            <a:endParaRPr lang="en-US" altLang="en-US"/>
          </a:p>
        </p:txBody>
      </p:sp>
    </p:spTree>
    <p:extLst>
      <p:ext uri="{BB962C8B-B14F-4D97-AF65-F5344CB8AC3E}">
        <p14:creationId xmlns:p14="http://schemas.microsoft.com/office/powerpoint/2010/main" val="2840908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52</a:t>
            </a:fld>
            <a:endParaRPr lang="en-US" altLang="en-US"/>
          </a:p>
        </p:txBody>
      </p:sp>
    </p:spTree>
    <p:extLst>
      <p:ext uri="{BB962C8B-B14F-4D97-AF65-F5344CB8AC3E}">
        <p14:creationId xmlns:p14="http://schemas.microsoft.com/office/powerpoint/2010/main" val="2356799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https://www.flrules.org/gateway/ruleno.asp?id=6A-14.0301 Link to state regulations</a:t>
            </a:r>
            <a:r>
              <a:rPr lang="en-US" baseline="0"/>
              <a:t> (training and referral purposes)</a:t>
            </a:r>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53</a:t>
            </a:fld>
            <a:endParaRPr lang="en-US" altLang="en-US"/>
          </a:p>
        </p:txBody>
      </p:sp>
    </p:spTree>
    <p:extLst>
      <p:ext uri="{BB962C8B-B14F-4D97-AF65-F5344CB8AC3E}">
        <p14:creationId xmlns:p14="http://schemas.microsoft.com/office/powerpoint/2010/main" val="1769129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Students are looking to get around</a:t>
            </a:r>
            <a:r>
              <a:rPr lang="en-US" baseline="0"/>
              <a:t> a 70% readiness for BSC1010C based on the results of this module</a:t>
            </a:r>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55</a:t>
            </a:fld>
            <a:endParaRPr lang="en-US" altLang="en-US"/>
          </a:p>
        </p:txBody>
      </p:sp>
    </p:spTree>
    <p:extLst>
      <p:ext uri="{BB962C8B-B14F-4D97-AF65-F5344CB8AC3E}">
        <p14:creationId xmlns:p14="http://schemas.microsoft.com/office/powerpoint/2010/main" val="840593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*completing Dev</a:t>
            </a:r>
            <a:r>
              <a:rPr lang="en-US" baseline="0"/>
              <a:t> math is required before </a:t>
            </a:r>
            <a:r>
              <a:rPr lang="en-US" baseline="0" err="1"/>
              <a:t>reg</a:t>
            </a:r>
            <a:r>
              <a:rPr lang="en-US" baseline="0"/>
              <a:t> to BSC1010C – recommended to have more math completed prior to enrolling (MAT1033C and/or MAC1105)</a:t>
            </a:r>
            <a:endParaRPr lang="en-US"/>
          </a:p>
          <a:p>
            <a:pPr marL="171450" indent="-171450">
              <a:buFont typeface="Arial" panose="020B0604020202020204" pitchFamily="34" charset="0"/>
              <a:buChar char="•"/>
            </a:pPr>
            <a:r>
              <a:rPr lang="en-US"/>
              <a:t>A fundamental chemistry knowledge is crucial for BSC1010C success, taking BSC1010C &amp; HSC1531 together in the same term helps students do better in both classes, building a stronger science foundation. Taking HSC1531 before BSC2093C promotes success in BSC2093C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tx1"/>
                </a:solidFill>
              </a:rPr>
              <a:t>*Science Departmental Approval - a minimum grade of B in Honors Biology and Honors Chemistry; or AP Biology and AP Chemistry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solidFill>
                  <a:schemeClr val="tx1"/>
                </a:solidFill>
              </a:rPr>
              <a:t>Strong</a:t>
            </a:r>
            <a:r>
              <a:rPr lang="en-US" sz="1200" baseline="0">
                <a:solidFill>
                  <a:schemeClr val="tx1"/>
                </a:solidFill>
              </a:rPr>
              <a:t> indication for future science courses</a:t>
            </a:r>
            <a:endParaRPr lang="en-US" sz="1200">
              <a:solidFill>
                <a:schemeClr val="tx1"/>
              </a:solidFill>
            </a:endParaRPr>
          </a:p>
          <a:p>
            <a:endParaRPr lang="en-US"/>
          </a:p>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56</a:t>
            </a:fld>
            <a:endParaRPr lang="en-US" altLang="en-US"/>
          </a:p>
        </p:txBody>
      </p:sp>
    </p:spTree>
    <p:extLst>
      <p:ext uri="{BB962C8B-B14F-4D97-AF65-F5344CB8AC3E}">
        <p14:creationId xmlns:p14="http://schemas.microsoft.com/office/powerpoint/2010/main" val="114995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Answer Center serves new and current students; at the Downtown Campus, “First Stop” is the Answer Center equivalent.</a:t>
            </a:r>
          </a:p>
          <a:p>
            <a:pPr marL="171450" indent="-171450">
              <a:buFont typeface="Arial" panose="020B0604020202020204" pitchFamily="34" charset="0"/>
              <a:buChar char="•"/>
            </a:pPr>
            <a:r>
              <a:rPr lang="en-US"/>
              <a:t>Students seeking Allied Health programs must first apply to be active Valencia students in order to apply and be considered for limited-access programs</a:t>
            </a:r>
          </a:p>
          <a:p>
            <a:pPr marL="171450" indent="-171450">
              <a:buFont typeface="Arial" panose="020B0604020202020204" pitchFamily="34" charset="0"/>
              <a:buChar char="•"/>
            </a:pPr>
            <a:r>
              <a:rPr lang="en-US" b="1"/>
              <a:t>Transient status </a:t>
            </a:r>
            <a:r>
              <a:rPr lang="en-US"/>
              <a:t>students are a </a:t>
            </a:r>
            <a:r>
              <a:rPr lang="en-US" b="1"/>
              <a:t>common issue </a:t>
            </a:r>
            <a:r>
              <a:rPr lang="en-US"/>
              <a:t>– students who apply through FL Shines are given Atlas access and VIDs, but are not active degree-seeking students, and must apply for admission to Valencia (or if a prior active degree-seeking/certificate-seeking/personal interest student, can submit a Change of Major to personal interest/other) in order to apply for Allied Health program of interest.</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7</a:t>
            </a:fld>
            <a:endParaRPr lang="en-US" altLang="en-US"/>
          </a:p>
        </p:txBody>
      </p:sp>
    </p:spTree>
    <p:extLst>
      <p:ext uri="{BB962C8B-B14F-4D97-AF65-F5344CB8AC3E}">
        <p14:creationId xmlns:p14="http://schemas.microsoft.com/office/powerpoint/2010/main" val="3018260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57</a:t>
            </a:fld>
            <a:endParaRPr lang="en-US" altLang="en-US"/>
          </a:p>
        </p:txBody>
      </p:sp>
    </p:spTree>
    <p:extLst>
      <p:ext uri="{BB962C8B-B14F-4D97-AF65-F5344CB8AC3E}">
        <p14:creationId xmlns:p14="http://schemas.microsoft.com/office/powerpoint/2010/main" val="155715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More</a:t>
            </a:r>
            <a:r>
              <a:rPr lang="en-US" baseline="0"/>
              <a:t> expensive for non-students*</a:t>
            </a:r>
          </a:p>
          <a:p>
            <a:pPr marL="171450" indent="-171450">
              <a:buFont typeface="Arial" panose="020B0604020202020204" pitchFamily="34" charset="0"/>
              <a:buChar char="•"/>
            </a:pPr>
            <a:r>
              <a:rPr lang="en-US" sz="1200" b="1" i="0" u="none" strike="noStrike" kern="1200">
                <a:solidFill>
                  <a:schemeClr val="tx1"/>
                </a:solidFill>
                <a:effectLst/>
                <a:latin typeface="+mn-lt"/>
                <a:ea typeface="+mn-ea"/>
                <a:cs typeface="+mn-cs"/>
              </a:rPr>
              <a:t>Valencia Student- $65 per test</a:t>
            </a:r>
            <a:r>
              <a:rPr lang="en-US" sz="1200" b="0" i="0" u="none" strike="noStrike" kern="1200">
                <a:solidFill>
                  <a:schemeClr val="tx1"/>
                </a:solidFill>
                <a:effectLst/>
                <a:latin typeface="+mn-lt"/>
                <a:ea typeface="+mn-ea"/>
                <a:cs typeface="+mn-cs"/>
              </a:rPr>
              <a:t>;</a:t>
            </a:r>
            <a:r>
              <a:rPr lang="en-US" sz="1200" b="0" i="0" u="none" strike="noStrike" kern="1200" baseline="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Non-Valencia Student- $85 per test;</a:t>
            </a:r>
            <a:r>
              <a:rPr lang="en-US" sz="1200" b="0" i="0" u="none" strike="noStrike" kern="1200" baseline="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Test fees are non-refundable. </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58</a:t>
            </a:fld>
            <a:endParaRPr lang="en-US" altLang="en-US"/>
          </a:p>
        </p:txBody>
      </p:sp>
    </p:spTree>
    <p:extLst>
      <p:ext uri="{BB962C8B-B14F-4D97-AF65-F5344CB8AC3E}">
        <p14:creationId xmlns:p14="http://schemas.microsoft.com/office/powerpoint/2010/main" val="3803465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59</a:t>
            </a:fld>
            <a:endParaRPr lang="en-US" altLang="en-US"/>
          </a:p>
        </p:txBody>
      </p:sp>
    </p:spTree>
    <p:extLst>
      <p:ext uri="{BB962C8B-B14F-4D97-AF65-F5344CB8AC3E}">
        <p14:creationId xmlns:p14="http://schemas.microsoft.com/office/powerpoint/2010/main" val="2488473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60</a:t>
            </a:fld>
            <a:endParaRPr lang="en-US" altLang="en-US"/>
          </a:p>
        </p:txBody>
      </p:sp>
    </p:spTree>
    <p:extLst>
      <p:ext uri="{BB962C8B-B14F-4D97-AF65-F5344CB8AC3E}">
        <p14:creationId xmlns:p14="http://schemas.microsoft.com/office/powerpoint/2010/main" val="1669731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61</a:t>
            </a:fld>
            <a:endParaRPr lang="en-US" altLang="en-US"/>
          </a:p>
        </p:txBody>
      </p:sp>
    </p:spTree>
    <p:extLst>
      <p:ext uri="{BB962C8B-B14F-4D97-AF65-F5344CB8AC3E}">
        <p14:creationId xmlns:p14="http://schemas.microsoft.com/office/powerpoint/2010/main" val="70768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advising students, using the Health Sciences web pages serve as a useful tool in describing individual program requirements</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9</a:t>
            </a:fld>
            <a:endParaRPr lang="en-US" altLang="en-US"/>
          </a:p>
        </p:txBody>
      </p:sp>
    </p:spTree>
    <p:extLst>
      <p:ext uri="{BB962C8B-B14F-4D97-AF65-F5344CB8AC3E}">
        <p14:creationId xmlns:p14="http://schemas.microsoft.com/office/powerpoint/2010/main" val="295903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Catalog page for reference: https://catalog.valenciacollege.edu/degrees/</a:t>
            </a:r>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10</a:t>
            </a:fld>
            <a:endParaRPr lang="en-US" altLang="en-US"/>
          </a:p>
        </p:txBody>
      </p:sp>
    </p:spTree>
    <p:extLst>
      <p:ext uri="{BB962C8B-B14F-4D97-AF65-F5344CB8AC3E}">
        <p14:creationId xmlns:p14="http://schemas.microsoft.com/office/powerpoint/2010/main" val="354999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https://valenciacollege.edu/academics/departments/health-sciences/</a:t>
            </a:r>
          </a:p>
          <a:p>
            <a:endParaRPr lang="en-US"/>
          </a:p>
          <a:p>
            <a:r>
              <a:rPr lang="en-US" b="1"/>
              <a:t>Veterinary Tech </a:t>
            </a:r>
            <a:r>
              <a:rPr lang="en-US"/>
              <a:t>not included in this presentation as this program is </a:t>
            </a:r>
            <a:r>
              <a:rPr lang="en-US" b="1"/>
              <a:t>not offered exclusively </a:t>
            </a:r>
            <a:r>
              <a:rPr lang="en-US"/>
              <a:t>with Valencia College: https://catalog.valenciacollege.edu/degrees/associateinscience/alliedhealth/veterinarytechnology/</a:t>
            </a:r>
          </a:p>
          <a:p>
            <a:endParaRPr lang="en-US"/>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smtClean="0"/>
              <a:pPr>
                <a:defRPr/>
              </a:pPr>
              <a:t>12</a:t>
            </a:fld>
            <a:endParaRPr lang="en-US" altLang="en-US"/>
          </a:p>
        </p:txBody>
      </p:sp>
    </p:spTree>
    <p:extLst>
      <p:ext uri="{BB962C8B-B14F-4D97-AF65-F5344CB8AC3E}">
        <p14:creationId xmlns:p14="http://schemas.microsoft.com/office/powerpoint/2010/main" val="161148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Catalog reference for Limited-Access: https://catalog.valenciacollege.edu/degrees/associateinscience/limitedaccessprograms/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22D4BBCD-7654-4873-B95F-2180E62997D6}" type="slidenum">
              <a:rPr lang="en-US" altLang="en-US" smtClean="0"/>
              <a:pPr>
                <a:defRPr/>
              </a:pPr>
              <a:t>14</a:t>
            </a:fld>
            <a:endParaRPr lang="en-US" altLang="en-US"/>
          </a:p>
        </p:txBody>
      </p:sp>
    </p:spTree>
    <p:extLst>
      <p:ext uri="{BB962C8B-B14F-4D97-AF65-F5344CB8AC3E}">
        <p14:creationId xmlns:p14="http://schemas.microsoft.com/office/powerpoint/2010/main" val="304001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Students who enroll for either the Fall-to-Fall sequence or Spring-to-Spring sequence, and successfully complete all courses, will complete the TC program in 4 terms.</a:t>
            </a:r>
            <a:endParaRPr lang="en-US" dirty="0"/>
          </a:p>
        </p:txBody>
      </p:sp>
      <p:sp>
        <p:nvSpPr>
          <p:cNvPr id="4" name="Slide Number Placeholder 3"/>
          <p:cNvSpPr>
            <a:spLocks noGrp="1"/>
          </p:cNvSpPr>
          <p:nvPr>
            <p:ph type="sldNum" sz="quarter" idx="5"/>
          </p:nvPr>
        </p:nvSpPr>
        <p:spPr/>
        <p:txBody>
          <a:bodyPr/>
          <a:lstStyle/>
          <a:p>
            <a:pPr>
              <a:defRPr/>
            </a:pPr>
            <a:fld id="{22D4BBCD-7654-4873-B95F-2180E62997D6}" type="slidenum">
              <a:rPr lang="en-US" altLang="en-US"/>
              <a:pPr>
                <a:defRPr/>
              </a:pPr>
              <a:t>16</a:t>
            </a:fld>
            <a:endParaRPr lang="en-US" altLang="en-US"/>
          </a:p>
        </p:txBody>
      </p:sp>
    </p:spTree>
    <p:extLst>
      <p:ext uri="{BB962C8B-B14F-4D97-AF65-F5344CB8AC3E}">
        <p14:creationId xmlns:p14="http://schemas.microsoft.com/office/powerpoint/2010/main" val="3818827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0732" y="2763950"/>
            <a:ext cx="7574240" cy="1405145"/>
          </a:xfrm>
        </p:spPr>
        <p:txBody>
          <a:bodyPr anchor="b"/>
          <a:lstStyle>
            <a:lvl1pPr algn="ctr">
              <a:defRPr sz="4000" b="0" i="0">
                <a:latin typeface="Palatino"/>
                <a:cs typeface="Palatino"/>
              </a:defRPr>
            </a:lvl1pPr>
          </a:lstStyle>
          <a:p>
            <a:r>
              <a:rPr lang="en-US"/>
              <a:t>Click To Edit Master Title</a:t>
            </a:r>
          </a:p>
        </p:txBody>
      </p:sp>
      <p:sp>
        <p:nvSpPr>
          <p:cNvPr id="3" name="Subtitle 2"/>
          <p:cNvSpPr>
            <a:spLocks noGrp="1"/>
          </p:cNvSpPr>
          <p:nvPr>
            <p:ph type="subTitle" idx="1"/>
          </p:nvPr>
        </p:nvSpPr>
        <p:spPr>
          <a:xfrm>
            <a:off x="850732" y="4245295"/>
            <a:ext cx="7574240" cy="838200"/>
          </a:xfrm>
        </p:spPr>
        <p:txBody>
          <a:bodyPr>
            <a:normAutofit/>
          </a:bodyPr>
          <a:lstStyle>
            <a:lvl1pPr marL="0" indent="0" algn="ctr">
              <a:buNone/>
              <a:defRPr sz="2000">
                <a:solidFill>
                  <a:srgbClr val="6364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865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28800" y="2514600"/>
            <a:ext cx="5486400" cy="1752600"/>
          </a:xfrm>
        </p:spPr>
        <p:txBody>
          <a:bodyPr/>
          <a:lstStyle>
            <a:lvl1pPr algn="ctr">
              <a:defRPr sz="3600" b="0" i="0">
                <a:solidFill>
                  <a:schemeClr val="bg1"/>
                </a:solidFill>
                <a:latin typeface="Palatino"/>
                <a:cs typeface="Palatino"/>
              </a:defRPr>
            </a:lvl1pPr>
          </a:lstStyle>
          <a:p>
            <a:r>
              <a:rPr lang="en-US"/>
              <a:t>Click to edit Master title style</a:t>
            </a:r>
          </a:p>
        </p:txBody>
      </p:sp>
      <p:sp>
        <p:nvSpPr>
          <p:cNvPr id="5" name="Text Placeholder 2"/>
          <p:cNvSpPr>
            <a:spLocks noGrp="1"/>
          </p:cNvSpPr>
          <p:nvPr>
            <p:ph type="body" idx="1"/>
          </p:nvPr>
        </p:nvSpPr>
        <p:spPr>
          <a:xfrm>
            <a:off x="1828800" y="4343400"/>
            <a:ext cx="5486400" cy="838200"/>
          </a:xfrm>
        </p:spPr>
        <p:txBody>
          <a:bodyPr>
            <a:normAutofit/>
          </a:bodyPr>
          <a:lstStyle>
            <a:lvl1pPr marL="0" indent="0" algn="ctr">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38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3000" y="1257300"/>
            <a:ext cx="6858000" cy="812800"/>
          </a:xfrm>
        </p:spPr>
        <p:txBody>
          <a:bodyPr/>
          <a:lstStyle>
            <a:lvl1pPr>
              <a:defRPr sz="3200" b="0" i="0">
                <a:latin typeface="Palatino"/>
                <a:cs typeface="Palatino"/>
              </a:defRPr>
            </a:lvl1pPr>
          </a:lstStyle>
          <a:p>
            <a:r>
              <a:rPr lang="en-US"/>
              <a:t>Click to edit Master title style</a:t>
            </a:r>
          </a:p>
        </p:txBody>
      </p:sp>
      <p:sp>
        <p:nvSpPr>
          <p:cNvPr id="6" name="Content Placeholder 2"/>
          <p:cNvSpPr>
            <a:spLocks noGrp="1"/>
          </p:cNvSpPr>
          <p:nvPr>
            <p:ph idx="1"/>
          </p:nvPr>
        </p:nvSpPr>
        <p:spPr>
          <a:xfrm>
            <a:off x="1143000" y="2286001"/>
            <a:ext cx="6858000" cy="3505200"/>
          </a:xfrm>
        </p:spPr>
        <p:txBody>
          <a:bodyPr/>
          <a:lstStyle>
            <a:lvl1pPr>
              <a:defRPr>
                <a:solidFill>
                  <a:srgbClr val="636463"/>
                </a:solidFill>
              </a:defRPr>
            </a:lvl1pPr>
            <a:lvl2pPr>
              <a:defRPr>
                <a:solidFill>
                  <a:srgbClr val="828381"/>
                </a:solidFill>
              </a:defRPr>
            </a:lvl2pPr>
            <a:lvl3pPr>
              <a:defRPr>
                <a:solidFill>
                  <a:srgbClr val="828381"/>
                </a:solidFill>
              </a:defRPr>
            </a:lvl3pPr>
            <a:lvl4pPr>
              <a:defRPr>
                <a:solidFill>
                  <a:srgbClr val="828381"/>
                </a:solidFill>
              </a:defRPr>
            </a:lvl4pPr>
            <a:lvl5pPr>
              <a:defRPr>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92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43000" y="1257300"/>
            <a:ext cx="6858000" cy="812800"/>
          </a:xfrm>
        </p:spPr>
        <p:txBody>
          <a:bodyPr/>
          <a:lstStyle>
            <a:lvl1pPr>
              <a:defRPr sz="3200" b="0" i="0">
                <a:latin typeface="Palatino"/>
                <a:cs typeface="Palatino"/>
              </a:defRPr>
            </a:lvl1pPr>
          </a:lstStyle>
          <a:p>
            <a:r>
              <a:rPr lang="en-US"/>
              <a:t>Click to edit Master title style</a:t>
            </a:r>
          </a:p>
        </p:txBody>
      </p:sp>
      <p:sp>
        <p:nvSpPr>
          <p:cNvPr id="6" name="Content Placeholder 2"/>
          <p:cNvSpPr>
            <a:spLocks noGrp="1"/>
          </p:cNvSpPr>
          <p:nvPr>
            <p:ph sz="half" idx="1"/>
          </p:nvPr>
        </p:nvSpPr>
        <p:spPr>
          <a:xfrm>
            <a:off x="1143000" y="2235201"/>
            <a:ext cx="3352800" cy="3594100"/>
          </a:xfrm>
        </p:spPr>
        <p:txBody>
          <a:bodyPr/>
          <a:lstStyle>
            <a:lvl1pPr>
              <a:defRPr sz="2000">
                <a:solidFill>
                  <a:srgbClr val="636463"/>
                </a:solidFill>
              </a:defRPr>
            </a:lvl1pPr>
            <a:lvl2pPr>
              <a:defRPr sz="2000">
                <a:solidFill>
                  <a:srgbClr val="828381"/>
                </a:solidFill>
              </a:defRPr>
            </a:lvl2pPr>
            <a:lvl3pPr>
              <a:defRPr sz="2000">
                <a:solidFill>
                  <a:srgbClr val="828381"/>
                </a:solidFill>
              </a:defRPr>
            </a:lvl3pPr>
            <a:lvl4pPr>
              <a:defRPr sz="2000">
                <a:solidFill>
                  <a:srgbClr val="828381"/>
                </a:solidFill>
              </a:defRPr>
            </a:lvl4pPr>
            <a:lvl5pPr>
              <a:defRPr sz="2000">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2235201"/>
            <a:ext cx="3352800" cy="3594100"/>
          </a:xfrm>
        </p:spPr>
        <p:txBody>
          <a:bodyPr/>
          <a:lstStyle>
            <a:lvl1pPr>
              <a:defRPr sz="2000">
                <a:solidFill>
                  <a:srgbClr val="636463"/>
                </a:solidFill>
              </a:defRPr>
            </a:lvl1pPr>
            <a:lvl2pPr>
              <a:defRPr sz="2000">
                <a:solidFill>
                  <a:srgbClr val="828381"/>
                </a:solidFill>
              </a:defRPr>
            </a:lvl2pPr>
            <a:lvl3pPr>
              <a:defRPr sz="2000">
                <a:solidFill>
                  <a:srgbClr val="828381"/>
                </a:solidFill>
              </a:defRPr>
            </a:lvl3pPr>
            <a:lvl4pPr>
              <a:defRPr sz="2000">
                <a:solidFill>
                  <a:srgbClr val="828381"/>
                </a:solidFill>
              </a:defRPr>
            </a:lvl4pPr>
            <a:lvl5pPr>
              <a:defRPr sz="2000">
                <a:solidFill>
                  <a:srgbClr val="8283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45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CD8C67-0ACB-41EE-8CD0-76A0EA471320}" type="slidenum">
              <a:rPr lang="en-US" altLang="en-US" smtClean="0"/>
              <a:pPr>
                <a:defRPr/>
              </a:pPr>
              <a:t>‹#›</a:t>
            </a:fld>
            <a:endParaRPr lang="en-US" altLang="en-US"/>
          </a:p>
        </p:txBody>
      </p:sp>
    </p:spTree>
    <p:extLst>
      <p:ext uri="{BB962C8B-B14F-4D97-AF65-F5344CB8AC3E}">
        <p14:creationId xmlns:p14="http://schemas.microsoft.com/office/powerpoint/2010/main" val="413866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257300"/>
            <a:ext cx="7315200" cy="8128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914400" y="2286000"/>
            <a:ext cx="7315200" cy="3657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D1876096-48DE-4E3E-B875-0FE97A93BA94}" type="slidenum">
              <a:rPr lang="en-US" smtClean="0"/>
              <a:pPr/>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1000" cap="all" baseline="0">
                <a:solidFill>
                  <a:schemeClr val="tx1">
                    <a:tint val="75000"/>
                  </a:schemeClr>
                </a:solidFill>
                <a:latin typeface="Arial"/>
              </a:defRPr>
            </a:lvl1pPr>
          </a:lstStyle>
          <a:p>
            <a:endParaRPr lang="en-US"/>
          </a:p>
        </p:txBody>
      </p:sp>
    </p:spTree>
    <p:extLst>
      <p:ext uri="{BB962C8B-B14F-4D97-AF65-F5344CB8AC3E}">
        <p14:creationId xmlns:p14="http://schemas.microsoft.com/office/powerpoint/2010/main" val="2903939596"/>
      </p:ext>
    </p:extLst>
  </p:cSld>
  <p:clrMap bg1="lt1" tx1="dk1" bg2="lt2" tx2="dk2" accent1="accent1" accent2="accent2" accent3="accent3" accent4="accent4" accent5="accent5" accent6="accent6" hlink="hlink" folHlink="folHlink"/>
  <p:sldLayoutIdLst>
    <p:sldLayoutId id="2147487017" r:id="rId1"/>
    <p:sldLayoutId id="2147487018" r:id="rId2"/>
    <p:sldLayoutId id="2147487019" r:id="rId3"/>
    <p:sldLayoutId id="2147487020" r:id="rId4"/>
    <p:sldLayoutId id="2147487022" r:id="rId5"/>
  </p:sldLayoutIdLst>
  <p:txStyles>
    <p:titleStyle>
      <a:lvl1pPr algn="l" defTabSz="457200" rtl="0" eaLnBrk="1" latinLnBrk="0" hangingPunct="1">
        <a:spcBef>
          <a:spcPct val="0"/>
        </a:spcBef>
        <a:buNone/>
        <a:defRPr sz="40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catalog.valenciacollege.edu/financialaid/generaleligibilit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valenciacollege.edu/academics/programs/health-sciences/medical-info-coder/medical-info-coder-program-changes.php"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NCxh_vt_kA" TargetMode="External"/><Relationship Id="rId7" Type="http://schemas.openxmlformats.org/officeDocument/2006/relationships/hyperlink" Target="https://www.youtube.com/watch?v=6ZBBt6qeNhc"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kaltura.com/tiny/xdvlc" TargetMode="External"/><Relationship Id="rId5" Type="http://schemas.openxmlformats.org/officeDocument/2006/relationships/hyperlink" Target="http://www.kaltura.com/tiny/wlo2y" TargetMode="External"/><Relationship Id="rId4" Type="http://schemas.openxmlformats.org/officeDocument/2006/relationships/hyperlink" Target="https://www.youtube.com/watch?v=17S8qJi1FW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valenciacollege.edu/careercente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atalog.valenciacollege.edu/financialinformationfees/estimatedexpens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valenciacollege.edu/finaid/scholarship-bulletin-board.php" TargetMode="External"/><Relationship Id="rId4" Type="http://schemas.openxmlformats.org/officeDocument/2006/relationships/hyperlink" Target="https://www.valencia.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alenciacollege.edu/academics/departments/health-sciences/advising/program-updates.ph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HScompliance@valenciacollege.ed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mailto:hscompliance@valenciacollege.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libguides.valenciacollege.edu/distancetutoring" TargetMode="External"/><Relationship Id="rId4" Type="http://schemas.openxmlformats.org/officeDocument/2006/relationships/hyperlink" Target="https://valenciacollege.edu/students/learning-support/west/tutor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valenciacollege.edu/assessments/tea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net4.valenciacollege.edu/forms/assessments/ati-scores-requested.cf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valenciacollege.edu/students/assessments/teas.php"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valenciacollege.edu/students/assessments/teas.php#review" TargetMode="External"/><Relationship Id="rId5" Type="http://schemas.openxmlformats.org/officeDocument/2006/relationships/hyperlink" Target="http://valenciacollege.edu/assessments/teas/taking-the-exam.cfm" TargetMode="External"/><Relationship Id="rId4" Type="http://schemas.openxmlformats.org/officeDocument/2006/relationships/hyperlink" Target="https://valenciacollege.edu/students/library/servi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net4.valenciacollege.edu/forms/assessments/ati-scores-requested.cf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et1.valenciacollege.edu/future-students/admissio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valenciacollege.edu/students/international-students/" TargetMode="External"/><Relationship Id="rId5" Type="http://schemas.openxmlformats.org/officeDocument/2006/relationships/hyperlink" Target="mailto:Enrollment@valenciacollege.edu" TargetMode="External"/><Relationship Id="rId4" Type="http://schemas.openxmlformats.org/officeDocument/2006/relationships/hyperlink" Target="https://valenciacollege.edu/students/answer-cent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alenciacollege.edu/admissions/admissions-records/florida-residency.php" TargetMode="External"/><Relationship Id="rId7" Type="http://schemas.openxmlformats.org/officeDocument/2006/relationships/hyperlink" Target="mailto:veterans@valenciacollege.edu" TargetMode="External"/><Relationship Id="rId2" Type="http://schemas.openxmlformats.org/officeDocument/2006/relationships/hyperlink" Target="https://valenciacollege.edu/students/answer-center/" TargetMode="External"/><Relationship Id="rId1" Type="http://schemas.openxmlformats.org/officeDocument/2006/relationships/slideLayout" Target="../slideLayouts/slideLayout3.xml"/><Relationship Id="rId6" Type="http://schemas.openxmlformats.org/officeDocument/2006/relationships/hyperlink" Target="https://valenciacollege.edu/academics/calendar/" TargetMode="External"/><Relationship Id="rId5" Type="http://schemas.openxmlformats.org/officeDocument/2006/relationships/hyperlink" Target="https://studentaid.gov/h/apply-for-aid/fafsa" TargetMode="External"/><Relationship Id="rId4" Type="http://schemas.openxmlformats.org/officeDocument/2006/relationships/hyperlink" Target="https://valenciacollege.edu/students/assessments/pert.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valenciacollege.edu/health"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valenciacollege.edu/academics/departments/health-sciences/advising/program-updates.php"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CD3B-6EE6-47EC-9F85-98EF93286729}"/>
              </a:ext>
            </a:extLst>
          </p:cNvPr>
          <p:cNvSpPr>
            <a:spLocks noGrp="1"/>
          </p:cNvSpPr>
          <p:nvPr>
            <p:ph type="title"/>
          </p:nvPr>
        </p:nvSpPr>
        <p:spPr>
          <a:xfrm>
            <a:off x="544837" y="1682598"/>
            <a:ext cx="8051320" cy="1042837"/>
          </a:xfrm>
        </p:spPr>
        <p:txBody>
          <a:bodyPr/>
          <a:lstStyle/>
          <a:p>
            <a:pPr algn="ctr"/>
            <a:r>
              <a:rPr lang="en-US" dirty="0">
                <a:solidFill>
                  <a:schemeClr val="accent1">
                    <a:lumMod val="75000"/>
                  </a:schemeClr>
                </a:solidFill>
                <a:latin typeface="Palatino Linotype"/>
              </a:rPr>
              <a:t>School of Allied Health </a:t>
            </a:r>
            <a:br>
              <a:rPr lang="en-US" dirty="0">
                <a:solidFill>
                  <a:schemeClr val="accent1">
                    <a:lumMod val="75000"/>
                  </a:schemeClr>
                </a:solidFill>
                <a:latin typeface="Palatino Linotype"/>
              </a:rPr>
            </a:br>
            <a:r>
              <a:rPr lang="en-US" dirty="0">
                <a:solidFill>
                  <a:schemeClr val="accent1">
                    <a:lumMod val="75000"/>
                  </a:schemeClr>
                </a:solidFill>
                <a:latin typeface="Palatino Linotype"/>
              </a:rPr>
              <a:t>Information Session</a:t>
            </a:r>
            <a:br>
              <a:rPr lang="en-US" dirty="0">
                <a:solidFill>
                  <a:schemeClr val="accent1">
                    <a:lumMod val="75000"/>
                  </a:schemeClr>
                </a:solidFill>
                <a:latin typeface="Palatino Linotype"/>
              </a:rPr>
            </a:br>
            <a:endParaRPr lang="en-US" dirty="0">
              <a:latin typeface="Palatino Linotype"/>
            </a:endParaRPr>
          </a:p>
        </p:txBody>
      </p:sp>
      <p:sp>
        <p:nvSpPr>
          <p:cNvPr id="3" name="Content Placeholder 2">
            <a:extLst>
              <a:ext uri="{FF2B5EF4-FFF2-40B4-BE49-F238E27FC236}">
                <a16:creationId xmlns:a16="http://schemas.microsoft.com/office/drawing/2014/main" id="{E1CED04D-930F-41F0-A20D-8AFD1B5CEB52}"/>
              </a:ext>
            </a:extLst>
          </p:cNvPr>
          <p:cNvSpPr>
            <a:spLocks noGrp="1"/>
          </p:cNvSpPr>
          <p:nvPr>
            <p:ph idx="1"/>
          </p:nvPr>
        </p:nvSpPr>
        <p:spPr>
          <a:xfrm>
            <a:off x="617789" y="2806384"/>
            <a:ext cx="7907547" cy="2753309"/>
          </a:xfrm>
        </p:spPr>
        <p:txBody>
          <a:bodyPr vert="horz" lIns="91440" tIns="45720" rIns="91440" bIns="45720" rtlCol="0" anchor="t">
            <a:normAutofit fontScale="92500" lnSpcReduction="20000"/>
          </a:bodyPr>
          <a:lstStyle/>
          <a:p>
            <a:pPr marL="57150" indent="0">
              <a:buNone/>
            </a:pPr>
            <a:r>
              <a:rPr lang="en-US" dirty="0">
                <a:solidFill>
                  <a:schemeClr val="accent1">
                    <a:lumMod val="75000"/>
                  </a:schemeClr>
                </a:solidFill>
              </a:rPr>
              <a:t>Please sign-in here:</a:t>
            </a:r>
            <a:r>
              <a:rPr lang="en-US" dirty="0"/>
              <a:t/>
            </a:r>
            <a:br>
              <a:rPr lang="en-US" dirty="0"/>
            </a:br>
            <a:r>
              <a:rPr lang="en-US" dirty="0"/>
              <a:t/>
            </a:r>
            <a:br>
              <a:rPr lang="en-US" dirty="0"/>
            </a:br>
            <a:r>
              <a:rPr lang="en-US" dirty="0"/>
              <a:t> </a:t>
            </a:r>
            <a:r>
              <a:rPr lang="en-US" b="1" u="sng" dirty="0">
                <a:solidFill>
                  <a:schemeClr val="accent1">
                    <a:lumMod val="75000"/>
                  </a:schemeClr>
                </a:solidFill>
              </a:rPr>
              <a:t>https://tinyurl.com/AlliedHealth-Info-SignIn</a:t>
            </a:r>
            <a:endParaRPr lang="en-US" u="sng" dirty="0">
              <a:solidFill>
                <a:schemeClr val="accent1">
                  <a:lumMod val="75000"/>
                </a:schemeClr>
              </a:solidFill>
            </a:endParaRPr>
          </a:p>
          <a:p>
            <a:pPr marL="57150" indent="0">
              <a:buNone/>
            </a:pPr>
            <a:endParaRPr lang="en-US" b="1" u="sng" dirty="0">
              <a:solidFill>
                <a:schemeClr val="accent1">
                  <a:lumMod val="75000"/>
                </a:schemeClr>
              </a:solidFill>
            </a:endParaRPr>
          </a:p>
          <a:p>
            <a:pPr marL="57150" indent="0">
              <a:buNone/>
            </a:pPr>
            <a:r>
              <a:rPr lang="en-US" b="1" u="sng" dirty="0"/>
              <a:t>Using Zoom:</a:t>
            </a:r>
            <a:endParaRPr lang="en-US" dirty="0"/>
          </a:p>
          <a:p>
            <a:r>
              <a:rPr lang="en-US" dirty="0"/>
              <a:t>Recommend using a laptop, tablet, or mobile app for the best experience.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0588706"/>
      </p:ext>
    </p:extLst>
  </p:cSld>
  <p:clrMapOvr>
    <a:masterClrMapping/>
  </p:clrMapOvr>
  <mc:AlternateContent xmlns:mc="http://schemas.openxmlformats.org/markup-compatibility/2006" xmlns:p14="http://schemas.microsoft.com/office/powerpoint/2010/main">
    <mc:Choice Requires="p14">
      <p:transition p14:dur="0" advTm="14447"/>
    </mc:Choice>
    <mc:Fallback xmlns="">
      <p:transition advTm="144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0900"/>
            <a:ext cx="6858000" cy="812800"/>
          </a:xfrm>
        </p:spPr>
        <p:txBody>
          <a:bodyPr/>
          <a:lstStyle/>
          <a:p>
            <a:pPr algn="ctr"/>
            <a:r>
              <a:rPr lang="en-US" sz="3000" dirty="0">
                <a:solidFill>
                  <a:schemeClr val="accent1">
                    <a:lumMod val="75000"/>
                  </a:schemeClr>
                </a:solidFill>
                <a:latin typeface="Palatino Linotype"/>
                <a:cs typeface="Arial"/>
              </a:rPr>
              <a:t>Degrees Offered at Valencia</a:t>
            </a:r>
            <a:r>
              <a:rPr lang="en-US" dirty="0">
                <a:latin typeface="Palatino Linotype"/>
                <a:cs typeface="Arial"/>
              </a:rPr>
              <a:t> </a:t>
            </a:r>
            <a:endParaRPr lang="en-US">
              <a:latin typeface="Palatino Linotype" panose="02040502050505030304" pitchFamily="18" charset="0"/>
              <a:cs typeface="Arial" panose="020B0604020202020204" pitchFamily="34" charset="0"/>
            </a:endParaRPr>
          </a:p>
        </p:txBody>
      </p:sp>
      <p:sp>
        <p:nvSpPr>
          <p:cNvPr id="3" name="Content Placeholder 2"/>
          <p:cNvSpPr>
            <a:spLocks noGrp="1"/>
          </p:cNvSpPr>
          <p:nvPr>
            <p:ph idx="1"/>
          </p:nvPr>
        </p:nvSpPr>
        <p:spPr>
          <a:xfrm>
            <a:off x="838200" y="1663700"/>
            <a:ext cx="7772400" cy="5029200"/>
          </a:xfrm>
        </p:spPr>
        <p:txBody>
          <a:bodyPr>
            <a:normAutofit fontScale="62500" lnSpcReduction="20000"/>
          </a:bodyPr>
          <a:lstStyle/>
          <a:p>
            <a:pPr>
              <a:lnSpc>
                <a:spcPct val="120000"/>
              </a:lnSpc>
              <a:buFont typeface="Wingdings" panose="05000000000000000000" pitchFamily="2" charset="2"/>
              <a:buChar char="Ø"/>
            </a:pPr>
            <a:r>
              <a:rPr lang="en-US" sz="3500" b="1">
                <a:solidFill>
                  <a:schemeClr val="tx1">
                    <a:lumMod val="75000"/>
                    <a:lumOff val="25000"/>
                  </a:schemeClr>
                </a:solidFill>
              </a:rPr>
              <a:t>Associate in Arts (A.A.): </a:t>
            </a:r>
            <a:r>
              <a:rPr lang="en-US" sz="3500">
                <a:solidFill>
                  <a:schemeClr val="tx1">
                    <a:lumMod val="75000"/>
                    <a:lumOff val="25000"/>
                  </a:schemeClr>
                </a:solidFill>
              </a:rPr>
              <a:t>General two-year degree designed for students who plan to transfer to a University.</a:t>
            </a:r>
          </a:p>
          <a:p>
            <a:pPr>
              <a:lnSpc>
                <a:spcPct val="120000"/>
              </a:lnSpc>
              <a:buFont typeface="Wingdings" panose="05000000000000000000" pitchFamily="2" charset="2"/>
              <a:buChar char="Ø"/>
            </a:pPr>
            <a:r>
              <a:rPr lang="en-US" sz="3500" b="1">
                <a:solidFill>
                  <a:schemeClr val="tx1">
                    <a:lumMod val="75000"/>
                    <a:lumOff val="25000"/>
                  </a:schemeClr>
                </a:solidFill>
              </a:rPr>
              <a:t>Associate in Science (A.S.): </a:t>
            </a:r>
            <a:r>
              <a:rPr lang="en-US" sz="3500">
                <a:solidFill>
                  <a:schemeClr val="tx1">
                    <a:lumMod val="75000"/>
                    <a:lumOff val="25000"/>
                  </a:schemeClr>
                </a:solidFill>
              </a:rPr>
              <a:t>Designed for students who want to enter the work force immediately and may also want to transfer to a university or bachelor program.</a:t>
            </a:r>
          </a:p>
          <a:p>
            <a:pPr lvl="1">
              <a:lnSpc>
                <a:spcPct val="120000"/>
              </a:lnSpc>
              <a:buFont typeface="Wingdings" panose="05000000000000000000" pitchFamily="2" charset="2"/>
              <a:buChar char="Ø"/>
            </a:pPr>
            <a:r>
              <a:rPr lang="en-US" sz="3500" i="1" u="sng">
                <a:solidFill>
                  <a:schemeClr val="tx1">
                    <a:lumMod val="75000"/>
                    <a:lumOff val="25000"/>
                  </a:schemeClr>
                </a:solidFill>
              </a:rPr>
              <a:t>Technical Certificate (T.C.): </a:t>
            </a:r>
            <a:r>
              <a:rPr lang="en-US" sz="3500">
                <a:solidFill>
                  <a:schemeClr val="tx1">
                    <a:lumMod val="75000"/>
                    <a:lumOff val="25000"/>
                  </a:schemeClr>
                </a:solidFill>
              </a:rPr>
              <a:t>Typically paired with an A.S. degree, or is often done separately</a:t>
            </a:r>
            <a:endParaRPr lang="en-US" sz="3500" i="1">
              <a:solidFill>
                <a:schemeClr val="tx1">
                  <a:lumMod val="75000"/>
                  <a:lumOff val="25000"/>
                </a:schemeClr>
              </a:solidFill>
            </a:endParaRPr>
          </a:p>
          <a:p>
            <a:pPr>
              <a:lnSpc>
                <a:spcPct val="120000"/>
              </a:lnSpc>
              <a:buFont typeface="Wingdings" panose="05000000000000000000" pitchFamily="2" charset="2"/>
              <a:buChar char="Ø"/>
            </a:pPr>
            <a:r>
              <a:rPr lang="en-US" sz="3500" b="1">
                <a:solidFill>
                  <a:schemeClr val="tx1">
                    <a:lumMod val="75000"/>
                    <a:lumOff val="25000"/>
                  </a:schemeClr>
                </a:solidFill>
              </a:rPr>
              <a:t>Bachelor of Science (B.S.): </a:t>
            </a:r>
            <a:r>
              <a:rPr lang="en-US" sz="3500">
                <a:solidFill>
                  <a:schemeClr val="tx1">
                    <a:lumMod val="75000"/>
                    <a:lumOff val="25000"/>
                  </a:schemeClr>
                </a:solidFill>
              </a:rPr>
              <a:t>Prepares the student to enter an advanced position within a specialized career field. Students must complete an associate degree before transferring into the baccalaureate program at Valencia. </a:t>
            </a:r>
          </a:p>
          <a:p>
            <a:pPr lvl="1">
              <a:lnSpc>
                <a:spcPct val="120000"/>
              </a:lnSpc>
              <a:buFont typeface="Wingdings" panose="05000000000000000000" pitchFamily="2" charset="2"/>
              <a:buChar char="Ø"/>
            </a:pPr>
            <a:r>
              <a:rPr lang="en-US" sz="3500" i="1" u="sng">
                <a:solidFill>
                  <a:schemeClr val="tx1">
                    <a:lumMod val="75000"/>
                    <a:lumOff val="25000"/>
                  </a:schemeClr>
                </a:solidFill>
              </a:rPr>
              <a:t>Advanced Technical Certificate (A.T.C.): </a:t>
            </a:r>
            <a:r>
              <a:rPr lang="en-US" sz="3500">
                <a:solidFill>
                  <a:schemeClr val="tx1">
                    <a:lumMod val="75000"/>
                    <a:lumOff val="25000"/>
                  </a:schemeClr>
                </a:solidFill>
              </a:rPr>
              <a:t>Typically paired with a B.S. degree, or is often done separately</a:t>
            </a:r>
            <a:endParaRPr lang="en-US" sz="3500" i="1">
              <a:solidFill>
                <a:schemeClr val="tx1">
                  <a:lumMod val="75000"/>
                  <a:lumOff val="25000"/>
                </a:schemeClr>
              </a:solidFill>
            </a:endParaRPr>
          </a:p>
          <a:p>
            <a:pPr marL="0" indent="0">
              <a:buNone/>
            </a:pPr>
            <a:endParaRPr lang="en-US" b="1">
              <a:solidFill>
                <a:schemeClr val="tx1">
                  <a:lumMod val="75000"/>
                  <a:lumOff val="25000"/>
                </a:schemeClr>
              </a:solidFill>
            </a:endParaRPr>
          </a:p>
        </p:txBody>
      </p:sp>
    </p:spTree>
    <p:extLst>
      <p:ext uri="{BB962C8B-B14F-4D97-AF65-F5344CB8AC3E}">
        <p14:creationId xmlns:p14="http://schemas.microsoft.com/office/powerpoint/2010/main" val="245208437"/>
      </p:ext>
    </p:extLst>
  </p:cSld>
  <p:clrMapOvr>
    <a:masterClrMapping/>
  </p:clrMapOvr>
  <mc:AlternateContent xmlns:mc="http://schemas.openxmlformats.org/markup-compatibility/2006" xmlns:p14="http://schemas.microsoft.com/office/powerpoint/2010/main">
    <mc:Choice Requires="p14">
      <p:transition p14:dur="0" advTm="79506"/>
    </mc:Choice>
    <mc:Fallback xmlns="">
      <p:transition advTm="7950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62200"/>
            <a:ext cx="5486400" cy="1752600"/>
          </a:xfrm>
        </p:spPr>
        <p:txBody>
          <a:bodyPr/>
          <a:lstStyle/>
          <a:p>
            <a:r>
              <a:rPr lang="en-US" dirty="0">
                <a:solidFill>
                  <a:srgbClr val="FFFFFF"/>
                </a:solidFill>
                <a:latin typeface="Palatino Linotype"/>
              </a:rPr>
              <a:t>Degrees and Certificates Offered at</a:t>
            </a:r>
            <a:r>
              <a:rPr lang="en-US" dirty="0">
                <a:solidFill>
                  <a:schemeClr val="accent1">
                    <a:lumMod val="75000"/>
                  </a:schemeClr>
                </a:solidFill>
                <a:latin typeface="Palatino Linotype"/>
              </a:rPr>
              <a:t/>
            </a:r>
            <a:br>
              <a:rPr lang="en-US" dirty="0">
                <a:solidFill>
                  <a:schemeClr val="accent1">
                    <a:lumMod val="75000"/>
                  </a:schemeClr>
                </a:solidFill>
                <a:latin typeface="Palatino Linotype"/>
              </a:rPr>
            </a:br>
            <a:r>
              <a:rPr lang="en-US" dirty="0">
                <a:solidFill>
                  <a:srgbClr val="FFFFFF"/>
                </a:solidFill>
                <a:latin typeface="Palatino Linotype"/>
              </a:rPr>
              <a:t> Valencia College</a:t>
            </a:r>
          </a:p>
        </p:txBody>
      </p:sp>
    </p:spTree>
    <p:extLst>
      <p:ext uri="{BB962C8B-B14F-4D97-AF65-F5344CB8AC3E}">
        <p14:creationId xmlns:p14="http://schemas.microsoft.com/office/powerpoint/2010/main" val="3536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5148" y="5723792"/>
            <a:ext cx="1549644" cy="164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096BA78-437E-4566-9532-F6CAF569D968}"/>
              </a:ext>
            </a:extLst>
          </p:cNvPr>
          <p:cNvSpPr/>
          <p:nvPr/>
        </p:nvSpPr>
        <p:spPr>
          <a:xfrm>
            <a:off x="238857" y="5916526"/>
            <a:ext cx="2562225"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1758" y="2126053"/>
            <a:ext cx="4631617" cy="4116993"/>
          </a:xfrm>
          <a:prstGeom prst="rect">
            <a:avLst/>
          </a:prstGeom>
        </p:spPr>
      </p:pic>
      <p:pic>
        <p:nvPicPr>
          <p:cNvPr id="9" name="Picture 8"/>
          <p:cNvPicPr>
            <a:picLocks noChangeAspect="1"/>
          </p:cNvPicPr>
          <p:nvPr/>
        </p:nvPicPr>
        <p:blipFill rotWithShape="1">
          <a:blip r:embed="rId4"/>
          <a:srcRect l="1304"/>
          <a:stretch/>
        </p:blipFill>
        <p:spPr>
          <a:xfrm>
            <a:off x="4631616" y="2126053"/>
            <a:ext cx="4512384" cy="4231068"/>
          </a:xfrm>
          <a:prstGeom prst="rect">
            <a:avLst/>
          </a:prstGeom>
        </p:spPr>
      </p:pic>
      <p:pic>
        <p:nvPicPr>
          <p:cNvPr id="10" name="Picture 9"/>
          <p:cNvPicPr>
            <a:picLocks noChangeAspect="1"/>
          </p:cNvPicPr>
          <p:nvPr/>
        </p:nvPicPr>
        <p:blipFill>
          <a:blip r:embed="rId5"/>
          <a:stretch>
            <a:fillRect/>
          </a:stretch>
        </p:blipFill>
        <p:spPr>
          <a:xfrm>
            <a:off x="135285" y="1052026"/>
            <a:ext cx="7543800" cy="485775"/>
          </a:xfrm>
          <a:prstGeom prst="rect">
            <a:avLst/>
          </a:prstGeom>
        </p:spPr>
      </p:pic>
      <p:pic>
        <p:nvPicPr>
          <p:cNvPr id="11" name="Picture 10"/>
          <p:cNvPicPr>
            <a:picLocks noChangeAspect="1"/>
          </p:cNvPicPr>
          <p:nvPr/>
        </p:nvPicPr>
        <p:blipFill>
          <a:blip r:embed="rId6"/>
          <a:stretch>
            <a:fillRect/>
          </a:stretch>
        </p:blipFill>
        <p:spPr>
          <a:xfrm>
            <a:off x="135285" y="1671637"/>
            <a:ext cx="3486150" cy="428625"/>
          </a:xfrm>
          <a:prstGeom prst="rect">
            <a:avLst/>
          </a:prstGeom>
        </p:spPr>
      </p:pic>
      <p:pic>
        <p:nvPicPr>
          <p:cNvPr id="12" name="Picture 11"/>
          <p:cNvPicPr>
            <a:picLocks noChangeAspect="1"/>
          </p:cNvPicPr>
          <p:nvPr/>
        </p:nvPicPr>
        <p:blipFill>
          <a:blip r:embed="rId7"/>
          <a:stretch>
            <a:fillRect/>
          </a:stretch>
        </p:blipFill>
        <p:spPr>
          <a:xfrm>
            <a:off x="4800600" y="1690687"/>
            <a:ext cx="3362325" cy="409575"/>
          </a:xfrm>
          <a:prstGeom prst="rect">
            <a:avLst/>
          </a:prstGeom>
        </p:spPr>
      </p:pic>
    </p:spTree>
    <p:extLst>
      <p:ext uri="{BB962C8B-B14F-4D97-AF65-F5344CB8AC3E}">
        <p14:creationId xmlns:p14="http://schemas.microsoft.com/office/powerpoint/2010/main" val="224184672"/>
      </p:ext>
    </p:extLst>
  </p:cSld>
  <p:clrMapOvr>
    <a:masterClrMapping/>
  </p:clrMapOvr>
  <mc:AlternateContent xmlns:mc="http://schemas.openxmlformats.org/markup-compatibility/2006" xmlns:p14="http://schemas.microsoft.com/office/powerpoint/2010/main">
    <mc:Choice Requires="p14">
      <p:transition p14:dur="0" advTm="16873"/>
    </mc:Choice>
    <mc:Fallback xmlns="">
      <p:transition advTm="1687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2" y="1257300"/>
            <a:ext cx="7833674" cy="812800"/>
          </a:xfrm>
        </p:spPr>
        <p:txBody>
          <a:bodyPr/>
          <a:lstStyle/>
          <a:p>
            <a:r>
              <a:rPr lang="en-US" dirty="0" smtClean="0"/>
              <a:t>NEW Open </a:t>
            </a:r>
            <a:r>
              <a:rPr lang="en-US" dirty="0" smtClean="0"/>
              <a:t>Access Allied Health programs</a:t>
            </a:r>
            <a:endParaRPr lang="en-US" dirty="0"/>
          </a:p>
        </p:txBody>
      </p:sp>
      <p:sp>
        <p:nvSpPr>
          <p:cNvPr id="3" name="Content Placeholder 2"/>
          <p:cNvSpPr>
            <a:spLocks noGrp="1"/>
          </p:cNvSpPr>
          <p:nvPr>
            <p:ph idx="1"/>
          </p:nvPr>
        </p:nvSpPr>
        <p:spPr>
          <a:xfrm>
            <a:off x="1143000" y="2295428"/>
            <a:ext cx="6858000" cy="3505200"/>
          </a:xfrm>
        </p:spPr>
        <p:txBody>
          <a:bodyPr/>
          <a:lstStyle/>
          <a:p>
            <a:r>
              <a:rPr lang="en-US" dirty="0" smtClean="0"/>
              <a:t>Associate in Science</a:t>
            </a:r>
          </a:p>
          <a:p>
            <a:pPr lvl="1"/>
            <a:r>
              <a:rPr lang="en-US" dirty="0" smtClean="0">
                <a:solidFill>
                  <a:srgbClr val="C00000"/>
                </a:solidFill>
              </a:rPr>
              <a:t>Health Navigator</a:t>
            </a:r>
          </a:p>
          <a:p>
            <a:r>
              <a:rPr lang="en-US" dirty="0" smtClean="0"/>
              <a:t>Technical Certificate </a:t>
            </a:r>
          </a:p>
          <a:p>
            <a:pPr lvl="1"/>
            <a:r>
              <a:rPr lang="en-US" dirty="0" smtClean="0">
                <a:solidFill>
                  <a:srgbClr val="C00000"/>
                </a:solidFill>
              </a:rPr>
              <a:t>Health Care Specialist</a:t>
            </a:r>
            <a:endParaRPr lang="en-US" dirty="0">
              <a:solidFill>
                <a:srgbClr val="C00000"/>
              </a:solidFill>
            </a:endParaRPr>
          </a:p>
        </p:txBody>
      </p:sp>
    </p:spTree>
    <p:extLst>
      <p:ext uri="{BB962C8B-B14F-4D97-AF65-F5344CB8AC3E}">
        <p14:creationId xmlns:p14="http://schemas.microsoft.com/office/powerpoint/2010/main" val="371630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8894"/>
            <a:ext cx="6858000" cy="812800"/>
          </a:xfrm>
        </p:spPr>
        <p:txBody>
          <a:bodyPr/>
          <a:lstStyle/>
          <a:p>
            <a:pPr algn="ctr"/>
            <a:r>
              <a:rPr lang="en-US" sz="3000" dirty="0">
                <a:solidFill>
                  <a:schemeClr val="accent1">
                    <a:lumMod val="75000"/>
                  </a:schemeClr>
                </a:solidFill>
                <a:latin typeface="Palatino Linotype"/>
                <a:cs typeface="Arial"/>
              </a:rPr>
              <a:t>Open Access vs. Limited Access</a:t>
            </a:r>
            <a:r>
              <a:rPr lang="en-US" dirty="0">
                <a:latin typeface="Palatino Linotype"/>
                <a:cs typeface="Arial"/>
              </a:rPr>
              <a:t> </a:t>
            </a:r>
            <a:endParaRPr lang="en-US">
              <a:latin typeface="Palatino Linotype" panose="02040502050505030304" pitchFamily="18" charset="0"/>
              <a:cs typeface="Arial" panose="020B0604020202020204" pitchFamily="34" charset="0"/>
            </a:endParaRPr>
          </a:p>
        </p:txBody>
      </p:sp>
      <p:sp>
        <p:nvSpPr>
          <p:cNvPr id="5" name="Content Placeholder 2"/>
          <p:cNvSpPr>
            <a:spLocks noGrp="1"/>
          </p:cNvSpPr>
          <p:nvPr>
            <p:ph idx="1"/>
          </p:nvPr>
        </p:nvSpPr>
        <p:spPr>
          <a:xfrm>
            <a:off x="301925" y="1268563"/>
            <a:ext cx="8534821" cy="5469147"/>
          </a:xfrm>
        </p:spPr>
        <p:txBody>
          <a:bodyPr vert="horz" lIns="91440" tIns="45720" rIns="91440" bIns="45720" rtlCol="0" anchor="t">
            <a:normAutofit fontScale="85000" lnSpcReduction="20000"/>
          </a:bodyPr>
          <a:lstStyle/>
          <a:p>
            <a:pPr>
              <a:lnSpc>
                <a:spcPct val="110000"/>
              </a:lnSpc>
              <a:buFont typeface="Wingdings" panose="05000000000000000000" pitchFamily="2" charset="2"/>
              <a:buChar char="Ø"/>
              <a:defRPr/>
            </a:pPr>
            <a:r>
              <a:rPr lang="en-US" sz="2600" u="sng">
                <a:solidFill>
                  <a:schemeClr val="tx1">
                    <a:lumMod val="75000"/>
                    <a:lumOff val="25000"/>
                  </a:schemeClr>
                </a:solidFill>
              </a:rPr>
              <a:t>Allied Health</a:t>
            </a:r>
            <a:r>
              <a:rPr lang="en-US" sz="2600">
                <a:solidFill>
                  <a:schemeClr val="tx1">
                    <a:lumMod val="75000"/>
                    <a:lumOff val="25000"/>
                  </a:schemeClr>
                </a:solidFill>
              </a:rPr>
              <a:t> A.S. degrees are limited access:</a:t>
            </a:r>
            <a:endParaRPr lang="en-US" sz="2600">
              <a:solidFill>
                <a:schemeClr val="tx1">
                  <a:lumMod val="75000"/>
                  <a:lumOff val="25000"/>
                </a:schemeClr>
              </a:solidFill>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Ø"/>
              <a:defRPr/>
            </a:pPr>
            <a:r>
              <a:rPr lang="en-US" sz="2600">
                <a:solidFill>
                  <a:schemeClr val="tx1">
                    <a:lumMod val="75000"/>
                    <a:lumOff val="25000"/>
                  </a:schemeClr>
                </a:solidFill>
              </a:rPr>
              <a:t>Admission to Valencia does </a:t>
            </a:r>
            <a:r>
              <a:rPr lang="en-US" sz="2600" b="1">
                <a:solidFill>
                  <a:schemeClr val="tx1">
                    <a:lumMod val="75000"/>
                    <a:lumOff val="25000"/>
                  </a:schemeClr>
                </a:solidFill>
              </a:rPr>
              <a:t>not</a:t>
            </a:r>
            <a:r>
              <a:rPr lang="en-US" sz="2600">
                <a:solidFill>
                  <a:schemeClr val="tx1">
                    <a:lumMod val="75000"/>
                    <a:lumOff val="25000"/>
                  </a:schemeClr>
                </a:solidFill>
              </a:rPr>
              <a:t> guarantee acceptance to a limited-access degree program. Limited-access programs have specific admission requirements.</a:t>
            </a:r>
            <a:endParaRPr lang="en-US" sz="260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defRPr/>
            </a:pPr>
            <a:r>
              <a:rPr lang="en-US" sz="2600" i="1" dirty="0">
                <a:solidFill>
                  <a:schemeClr val="tx1">
                    <a:lumMod val="75000"/>
                    <a:lumOff val="25000"/>
                  </a:schemeClr>
                </a:solidFill>
              </a:rPr>
              <a:t>Some</a:t>
            </a:r>
            <a:r>
              <a:rPr lang="en-US" sz="2600" dirty="0">
                <a:solidFill>
                  <a:schemeClr val="tx1">
                    <a:lumMod val="75000"/>
                    <a:lumOff val="25000"/>
                  </a:schemeClr>
                </a:solidFill>
              </a:rPr>
              <a:t> T.C. programs are open access:</a:t>
            </a:r>
          </a:p>
          <a:p>
            <a:pPr lvl="1">
              <a:lnSpc>
                <a:spcPct val="110000"/>
              </a:lnSpc>
              <a:buFont typeface="Wingdings" panose="05000000000000000000" pitchFamily="2" charset="2"/>
              <a:buChar char="Ø"/>
              <a:defRPr/>
            </a:pPr>
            <a:r>
              <a:rPr lang="en-US" sz="2600" u="sng" dirty="0">
                <a:solidFill>
                  <a:schemeClr val="tx1">
                    <a:lumMod val="75000"/>
                    <a:lumOff val="25000"/>
                  </a:schemeClr>
                </a:solidFill>
              </a:rPr>
              <a:t>EMT</a:t>
            </a:r>
            <a:r>
              <a:rPr lang="en-US" sz="2600" dirty="0">
                <a:solidFill>
                  <a:schemeClr val="tx1">
                    <a:lumMod val="75000"/>
                    <a:lumOff val="25000"/>
                  </a:schemeClr>
                </a:solidFill>
              </a:rPr>
              <a:t> – </a:t>
            </a:r>
            <a:r>
              <a:rPr lang="en-US" sz="2600" b="1" dirty="0">
                <a:solidFill>
                  <a:schemeClr val="tx1">
                    <a:lumMod val="75000"/>
                    <a:lumOff val="25000"/>
                  </a:schemeClr>
                </a:solidFill>
              </a:rPr>
              <a:t>open access </a:t>
            </a:r>
            <a:r>
              <a:rPr lang="en-US" sz="2600" dirty="0">
                <a:solidFill>
                  <a:schemeClr val="tx1">
                    <a:lumMod val="75000"/>
                    <a:lumOff val="25000"/>
                  </a:schemeClr>
                </a:solidFill>
              </a:rPr>
              <a:t>(no application)</a:t>
            </a:r>
          </a:p>
          <a:p>
            <a:pPr lvl="1">
              <a:lnSpc>
                <a:spcPct val="110000"/>
              </a:lnSpc>
              <a:buFont typeface="Wingdings" panose="05000000000000000000" pitchFamily="2" charset="2"/>
              <a:buChar char="Ø"/>
              <a:defRPr/>
            </a:pPr>
            <a:r>
              <a:rPr lang="en-US" sz="2600" u="sng">
                <a:solidFill>
                  <a:schemeClr val="tx1">
                    <a:lumMod val="75000"/>
                    <a:lumOff val="25000"/>
                  </a:schemeClr>
                </a:solidFill>
                <a:latin typeface="Arial" panose="020B0604020202020204" pitchFamily="34" charset="0"/>
                <a:cs typeface="Arial" panose="020B0604020202020204" pitchFamily="34" charset="0"/>
              </a:rPr>
              <a:t>Medical Info Coder/Biller</a:t>
            </a:r>
            <a:r>
              <a:rPr lang="en-US" sz="2600">
                <a:solidFill>
                  <a:schemeClr val="tx1">
                    <a:lumMod val="75000"/>
                    <a:lumOff val="25000"/>
                  </a:schemeClr>
                </a:solidFill>
                <a:latin typeface="Arial" panose="020B0604020202020204" pitchFamily="34" charset="0"/>
                <a:cs typeface="Arial" panose="020B0604020202020204" pitchFamily="34" charset="0"/>
              </a:rPr>
              <a:t> – </a:t>
            </a:r>
            <a:r>
              <a:rPr lang="en-US" sz="2600" b="1">
                <a:solidFill>
                  <a:schemeClr val="tx1">
                    <a:lumMod val="75000"/>
                    <a:lumOff val="25000"/>
                  </a:schemeClr>
                </a:solidFill>
                <a:latin typeface="Arial" panose="020B0604020202020204" pitchFamily="34" charset="0"/>
                <a:cs typeface="Arial" panose="020B0604020202020204" pitchFamily="34" charset="0"/>
              </a:rPr>
              <a:t>open access </a:t>
            </a:r>
            <a:r>
              <a:rPr lang="en-US" sz="2600">
                <a:solidFill>
                  <a:schemeClr val="tx1">
                    <a:lumMod val="75000"/>
                    <a:lumOff val="25000"/>
                  </a:schemeClr>
                </a:solidFill>
                <a:latin typeface="Arial" panose="020B0604020202020204" pitchFamily="34" charset="0"/>
                <a:cs typeface="Arial" panose="020B0604020202020204" pitchFamily="34" charset="0"/>
              </a:rPr>
              <a:t>(no application)</a:t>
            </a:r>
          </a:p>
          <a:p>
            <a:pPr lvl="1">
              <a:lnSpc>
                <a:spcPct val="110000"/>
              </a:lnSpc>
              <a:buFont typeface="Wingdings" panose="05000000000000000000" pitchFamily="2" charset="2"/>
              <a:buChar char="Ø"/>
              <a:defRPr/>
            </a:pPr>
            <a:r>
              <a:rPr lang="en-US" sz="2600" u="sng">
                <a:solidFill>
                  <a:schemeClr val="tx1">
                    <a:lumMod val="75000"/>
                    <a:lumOff val="25000"/>
                  </a:schemeClr>
                </a:solidFill>
                <a:latin typeface="Arial" panose="020B0604020202020204" pitchFamily="34" charset="0"/>
                <a:cs typeface="Arial" panose="020B0604020202020204" pitchFamily="34" charset="0"/>
              </a:rPr>
              <a:t>Paramedic Technology </a:t>
            </a:r>
            <a:r>
              <a:rPr lang="en-US" sz="2600">
                <a:solidFill>
                  <a:schemeClr val="tx1">
                    <a:lumMod val="75000"/>
                    <a:lumOff val="25000"/>
                  </a:schemeClr>
                </a:solidFill>
                <a:latin typeface="Arial" panose="020B0604020202020204" pitchFamily="34" charset="0"/>
                <a:cs typeface="Arial" panose="020B0604020202020204" pitchFamily="34" charset="0"/>
              </a:rPr>
              <a:t>– </a:t>
            </a:r>
            <a:r>
              <a:rPr lang="en-US" sz="2600" b="1">
                <a:solidFill>
                  <a:schemeClr val="tx1">
                    <a:lumMod val="75000"/>
                    <a:lumOff val="25000"/>
                  </a:schemeClr>
                </a:solidFill>
                <a:latin typeface="Arial" panose="020B0604020202020204" pitchFamily="34" charset="0"/>
                <a:cs typeface="Arial" panose="020B0604020202020204" pitchFamily="34" charset="0"/>
              </a:rPr>
              <a:t>limited access </a:t>
            </a:r>
            <a:r>
              <a:rPr lang="en-US" sz="2600">
                <a:solidFill>
                  <a:schemeClr val="tx1">
                    <a:lumMod val="75000"/>
                    <a:lumOff val="25000"/>
                  </a:schemeClr>
                </a:solidFill>
                <a:latin typeface="Arial" panose="020B0604020202020204" pitchFamily="34" charset="0"/>
                <a:cs typeface="Arial" panose="020B0604020202020204" pitchFamily="34" charset="0"/>
              </a:rPr>
              <a:t>(application required)</a:t>
            </a:r>
          </a:p>
          <a:p>
            <a:pPr>
              <a:lnSpc>
                <a:spcPct val="110000"/>
              </a:lnSpc>
              <a:buFont typeface="Wingdings" panose="05000000000000000000" pitchFamily="2" charset="2"/>
              <a:buChar char="Ø"/>
              <a:defRPr/>
            </a:pPr>
            <a:r>
              <a:rPr lang="en-US" sz="2600">
                <a:solidFill>
                  <a:schemeClr val="tx1">
                    <a:lumMod val="75000"/>
                    <a:lumOff val="25000"/>
                  </a:schemeClr>
                </a:solidFill>
              </a:rPr>
              <a:t>Students who complete the required course work in a Technical Certificate will automatically receive the certificate, meaning you do not apply for graduation, like a degree requires</a:t>
            </a:r>
          </a:p>
          <a:p>
            <a:pPr marL="0" indent="0">
              <a:buNone/>
              <a:defRPr/>
            </a:pPr>
            <a:endParaRPr lang="en-US" sz="240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400" dirty="0">
                <a:solidFill>
                  <a:schemeClr val="tx1">
                    <a:lumMod val="75000"/>
                    <a:lumOff val="25000"/>
                  </a:schemeClr>
                </a:solidFill>
              </a:rPr>
              <a:t>See which programs are eligible for financial aid: </a:t>
            </a:r>
          </a:p>
          <a:p>
            <a:pPr marL="0" indent="0" algn="ctr">
              <a:buNone/>
            </a:pPr>
            <a:r>
              <a:rPr lang="en-US" sz="2400" dirty="0">
                <a:hlinkClick r:id="rId3"/>
              </a:rPr>
              <a:t>http://catalog.valenciacollege.edu/financialaid/generaleligibility/</a:t>
            </a:r>
            <a:endParaRPr lang="en-US" sz="2400" dirty="0"/>
          </a:p>
          <a:p>
            <a:pPr marL="0" indent="0">
              <a:buNone/>
              <a:defRPr/>
            </a:pPr>
            <a:endParaRPr lang="en-US" b="1">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984300"/>
      </p:ext>
    </p:extLst>
  </p:cSld>
  <p:clrMapOvr>
    <a:masterClrMapping/>
  </p:clrMapOvr>
  <mc:AlternateContent xmlns:mc="http://schemas.openxmlformats.org/markup-compatibility/2006" xmlns:p14="http://schemas.microsoft.com/office/powerpoint/2010/main">
    <mc:Choice Requires="p14">
      <p:transition p14:dur="0" advTm="84788"/>
    </mc:Choice>
    <mc:Fallback xmlns="">
      <p:transition advTm="8478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071A-45B8-411C-8C75-420354A969C9}"/>
              </a:ext>
            </a:extLst>
          </p:cNvPr>
          <p:cNvSpPr>
            <a:spLocks noGrp="1"/>
          </p:cNvSpPr>
          <p:nvPr>
            <p:ph type="title"/>
          </p:nvPr>
        </p:nvSpPr>
        <p:spPr>
          <a:xfrm>
            <a:off x="150962" y="897866"/>
            <a:ext cx="8497018" cy="812800"/>
          </a:xfrm>
        </p:spPr>
        <p:txBody>
          <a:bodyPr/>
          <a:lstStyle/>
          <a:p>
            <a:pPr algn="ctr"/>
            <a:r>
              <a:rPr lang="en-US" sz="2900" dirty="0">
                <a:solidFill>
                  <a:schemeClr val="accent1">
                    <a:lumMod val="75000"/>
                  </a:schemeClr>
                </a:solidFill>
                <a:latin typeface="Palatino Linotype"/>
              </a:rPr>
              <a:t>T.C. Medical Information Coder/Biller &amp; </a:t>
            </a:r>
            <a:br>
              <a:rPr lang="en-US" sz="2900" dirty="0">
                <a:solidFill>
                  <a:schemeClr val="accent1">
                    <a:lumMod val="75000"/>
                  </a:schemeClr>
                </a:solidFill>
                <a:latin typeface="Palatino Linotype"/>
              </a:rPr>
            </a:br>
            <a:r>
              <a:rPr lang="en-US" sz="2900" dirty="0">
                <a:solidFill>
                  <a:schemeClr val="accent1">
                    <a:lumMod val="75000"/>
                  </a:schemeClr>
                </a:solidFill>
                <a:latin typeface="Palatino Linotype"/>
              </a:rPr>
              <a:t>A.S. Health Information Technology (HIT)</a:t>
            </a:r>
          </a:p>
        </p:txBody>
      </p:sp>
      <p:sp>
        <p:nvSpPr>
          <p:cNvPr id="3" name="Content Placeholder 2">
            <a:extLst>
              <a:ext uri="{FF2B5EF4-FFF2-40B4-BE49-F238E27FC236}">
                <a16:creationId xmlns:a16="http://schemas.microsoft.com/office/drawing/2014/main" id="{24118BA9-9DB1-40A4-8697-5340CFDCF323}"/>
              </a:ext>
            </a:extLst>
          </p:cNvPr>
          <p:cNvSpPr>
            <a:spLocks noGrp="1"/>
          </p:cNvSpPr>
          <p:nvPr>
            <p:ph idx="1"/>
          </p:nvPr>
        </p:nvSpPr>
        <p:spPr>
          <a:xfrm>
            <a:off x="999228" y="2070341"/>
            <a:ext cx="7145547" cy="4971688"/>
          </a:xfrm>
        </p:spPr>
        <p:txBody>
          <a:bodyPr vert="horz" lIns="91440" tIns="45720" rIns="91440" bIns="45720" rtlCol="0" anchor="t">
            <a:normAutofit/>
          </a:bodyPr>
          <a:lstStyle/>
          <a:p>
            <a:r>
              <a:rPr lang="en-US" sz="2400" dirty="0"/>
              <a:t>TC Coder/Biller is open-access, while HIT is limited-access. </a:t>
            </a:r>
          </a:p>
          <a:p>
            <a:r>
              <a:rPr lang="en-US" sz="2400" dirty="0"/>
              <a:t>Because many of these courses are required for both the Technical Certificate Medical Coder/Biller and A.S. Health Information Tech., these courses are only offered in specific semesters for each program, and not every program course can be offered every single semester as they follow a specific sequence.</a:t>
            </a:r>
          </a:p>
          <a:p>
            <a:pPr marL="0" indent="0">
              <a:buNone/>
            </a:pPr>
            <a:endParaRPr lang="en-US" sz="2400" dirty="0"/>
          </a:p>
          <a:p>
            <a:pPr marL="0" indent="0">
              <a:buNone/>
            </a:pPr>
            <a:r>
              <a:rPr lang="en-US" sz="2400" dirty="0"/>
              <a:t>See the </a:t>
            </a:r>
            <a:r>
              <a:rPr lang="en-US" sz="2400" dirty="0">
                <a:hlinkClick r:id="rId2"/>
              </a:rPr>
              <a:t>Updates page</a:t>
            </a:r>
            <a:r>
              <a:rPr lang="en-US" sz="2400" dirty="0"/>
              <a:t> for the Program Sequence</a:t>
            </a:r>
            <a:endParaRPr lang="en-US" dirty="0"/>
          </a:p>
          <a:p>
            <a:pPr marL="457200" lvl="1" indent="0">
              <a:buNone/>
            </a:pPr>
            <a:endParaRPr lang="en-US" dirty="0">
              <a:solidFill>
                <a:schemeClr val="accent3"/>
              </a:solidFill>
            </a:endParaRPr>
          </a:p>
        </p:txBody>
      </p:sp>
    </p:spTree>
    <p:extLst>
      <p:ext uri="{BB962C8B-B14F-4D97-AF65-F5344CB8AC3E}">
        <p14:creationId xmlns:p14="http://schemas.microsoft.com/office/powerpoint/2010/main" val="4145715011"/>
      </p:ext>
    </p:extLst>
  </p:cSld>
  <p:clrMapOvr>
    <a:masterClrMapping/>
  </p:clrMapOvr>
  <mc:AlternateContent xmlns:mc="http://schemas.openxmlformats.org/markup-compatibility/2006" xmlns:p14="http://schemas.microsoft.com/office/powerpoint/2010/main">
    <mc:Choice Requires="p14">
      <p:transition p14:dur="0" advTm="83560"/>
    </mc:Choice>
    <mc:Fallback xmlns="">
      <p:transition advTm="8356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AE44C907-8E6D-4100-A6C9-FBF8E210444B}"/>
              </a:ext>
            </a:extLst>
          </p:cNvPr>
          <p:cNvPicPr>
            <a:picLocks noGrp="1" noChangeAspect="1"/>
          </p:cNvPicPr>
          <p:nvPr>
            <p:ph sz="half" idx="1"/>
          </p:nvPr>
        </p:nvPicPr>
        <p:blipFill rotWithShape="1">
          <a:blip r:embed="rId3"/>
          <a:srcRect l="19835" t="25497" r="-826" b="7119"/>
          <a:stretch/>
        </p:blipFill>
        <p:spPr>
          <a:xfrm>
            <a:off x="1100272" y="730151"/>
            <a:ext cx="7298685" cy="6062497"/>
          </a:xfrm>
        </p:spPr>
      </p:pic>
    </p:spTree>
    <p:extLst>
      <p:ext uri="{BB962C8B-B14F-4D97-AF65-F5344CB8AC3E}">
        <p14:creationId xmlns:p14="http://schemas.microsoft.com/office/powerpoint/2010/main" val="3021064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22FB-C70E-4C8B-AFB9-D2B5E657B6D3}"/>
              </a:ext>
            </a:extLst>
          </p:cNvPr>
          <p:cNvSpPr>
            <a:spLocks noGrp="1"/>
          </p:cNvSpPr>
          <p:nvPr>
            <p:ph type="title"/>
          </p:nvPr>
        </p:nvSpPr>
        <p:spPr/>
        <p:txBody>
          <a:bodyPr/>
          <a:lstStyle/>
          <a:p>
            <a:r>
              <a:rPr lang="en-US" dirty="0">
                <a:latin typeface="Palatino Linotype"/>
              </a:rPr>
              <a:t>Program Descriptions &amp; Career Exploration</a:t>
            </a:r>
          </a:p>
        </p:txBody>
      </p:sp>
    </p:spTree>
    <p:extLst>
      <p:ext uri="{BB962C8B-B14F-4D97-AF65-F5344CB8AC3E}">
        <p14:creationId xmlns:p14="http://schemas.microsoft.com/office/powerpoint/2010/main" val="980050303"/>
      </p:ext>
    </p:extLst>
  </p:cSld>
  <p:clrMapOvr>
    <a:masterClrMapping/>
  </p:clrMapOvr>
  <mc:AlternateContent xmlns:mc="http://schemas.openxmlformats.org/markup-compatibility/2006" xmlns:p14="http://schemas.microsoft.com/office/powerpoint/2010/main">
    <mc:Choice Requires="p14">
      <p:transition p14:dur="0" advTm="4094"/>
    </mc:Choice>
    <mc:Fallback xmlns="">
      <p:transition advTm="409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342-F2EC-4722-ABBD-42281D7025A7}"/>
              </a:ext>
            </a:extLst>
          </p:cNvPr>
          <p:cNvSpPr>
            <a:spLocks noGrp="1"/>
          </p:cNvSpPr>
          <p:nvPr>
            <p:ph type="title"/>
          </p:nvPr>
        </p:nvSpPr>
        <p:spPr>
          <a:xfrm>
            <a:off x="1143000" y="729323"/>
            <a:ext cx="6858000" cy="812800"/>
          </a:xfrm>
        </p:spPr>
        <p:txBody>
          <a:bodyPr/>
          <a:lstStyle/>
          <a:p>
            <a:pPr algn="ctr"/>
            <a:r>
              <a:rPr lang="en-US" dirty="0">
                <a:solidFill>
                  <a:schemeClr val="accent1">
                    <a:lumMod val="75000"/>
                  </a:schemeClr>
                </a:solidFill>
                <a:latin typeface="Palatino Linotype"/>
              </a:rPr>
              <a:t>Cardiovascular Technology</a:t>
            </a:r>
          </a:p>
        </p:txBody>
      </p:sp>
      <p:sp>
        <p:nvSpPr>
          <p:cNvPr id="3" name="Content Placeholder 2">
            <a:extLst>
              <a:ext uri="{FF2B5EF4-FFF2-40B4-BE49-F238E27FC236}">
                <a16:creationId xmlns:a16="http://schemas.microsoft.com/office/drawing/2014/main" id="{EC49E2D3-A886-4DF4-B91B-2B19728F6AE3}"/>
              </a:ext>
            </a:extLst>
          </p:cNvPr>
          <p:cNvSpPr>
            <a:spLocks noGrp="1"/>
          </p:cNvSpPr>
          <p:nvPr>
            <p:ph idx="1"/>
          </p:nvPr>
        </p:nvSpPr>
        <p:spPr>
          <a:xfrm>
            <a:off x="619125" y="1542123"/>
            <a:ext cx="8058150" cy="4495800"/>
          </a:xfrm>
        </p:spPr>
        <p:txBody>
          <a:bodyPr>
            <a:normAutofit/>
          </a:bodyPr>
          <a:lstStyle/>
          <a:p>
            <a:pPr>
              <a:lnSpc>
                <a:spcPct val="120000"/>
              </a:lnSpc>
              <a:buFont typeface="Wingdings" panose="05000000000000000000" pitchFamily="2" charset="2"/>
              <a:buChar char="Ø"/>
            </a:pPr>
            <a:r>
              <a:rPr lang="en-US" sz="2500" b="1">
                <a:solidFill>
                  <a:schemeClr val="tx1">
                    <a:lumMod val="75000"/>
                    <a:lumOff val="25000"/>
                  </a:schemeClr>
                </a:solidFill>
              </a:rPr>
              <a:t>Invasive</a:t>
            </a:r>
            <a:r>
              <a:rPr lang="en-US" sz="2500">
                <a:solidFill>
                  <a:schemeClr val="tx1">
                    <a:lumMod val="75000"/>
                    <a:lumOff val="25000"/>
                  </a:schemeClr>
                </a:solidFill>
              </a:rPr>
              <a:t> (in the body/below the skin) CVT program designed for students to learn to perform, at the direction of a qualified physician, technical procedures for identifying and treating abnormalities of the heart</a:t>
            </a:r>
          </a:p>
          <a:p>
            <a:pPr>
              <a:lnSpc>
                <a:spcPct val="120000"/>
              </a:lnSpc>
              <a:buFont typeface="Wingdings" panose="05000000000000000000" pitchFamily="2" charset="2"/>
              <a:buChar char="Ø"/>
            </a:pPr>
            <a:r>
              <a:rPr lang="en-US" sz="2500">
                <a:solidFill>
                  <a:schemeClr val="tx1">
                    <a:lumMod val="75000"/>
                    <a:lumOff val="25000"/>
                  </a:schemeClr>
                </a:solidFill>
              </a:rPr>
              <a:t>Perform procedures like </a:t>
            </a:r>
            <a:r>
              <a:rPr lang="en-US" sz="2500" b="1">
                <a:solidFill>
                  <a:schemeClr val="tx1">
                    <a:lumMod val="75000"/>
                    <a:lumOff val="25000"/>
                  </a:schemeClr>
                </a:solidFill>
              </a:rPr>
              <a:t>catheterization</a:t>
            </a:r>
            <a:r>
              <a:rPr lang="en-US" sz="2500">
                <a:solidFill>
                  <a:schemeClr val="tx1">
                    <a:lumMod val="75000"/>
                    <a:lumOff val="25000"/>
                  </a:schemeClr>
                </a:solidFill>
              </a:rPr>
              <a:t> (tubing inserted through blood vessels) in order to assess blood flow for diagnosis and treatment of cardiovascular injury and disease. </a:t>
            </a:r>
          </a:p>
        </p:txBody>
      </p:sp>
      <p:sp>
        <p:nvSpPr>
          <p:cNvPr id="4" name="TextBox 3">
            <a:extLst>
              <a:ext uri="{FF2B5EF4-FFF2-40B4-BE49-F238E27FC236}">
                <a16:creationId xmlns:a16="http://schemas.microsoft.com/office/drawing/2014/main" id="{ADB05EE1-3D9A-4CA5-BF93-C085EDA8D05A}"/>
              </a:ext>
            </a:extLst>
          </p:cNvPr>
          <p:cNvSpPr txBox="1"/>
          <p:nvPr/>
        </p:nvSpPr>
        <p:spPr>
          <a:xfrm>
            <a:off x="152400" y="6172200"/>
            <a:ext cx="8991600" cy="369332"/>
          </a:xfrm>
          <a:prstGeom prst="rect">
            <a:avLst/>
          </a:prstGeom>
          <a:noFill/>
        </p:spPr>
        <p:txBody>
          <a:bodyPr wrap="square" rtlCol="0">
            <a:spAutoFit/>
          </a:bodyPr>
          <a:lstStyle/>
          <a:p>
            <a:r>
              <a:rPr lang="en-US">
                <a:solidFill>
                  <a:schemeClr val="tx1">
                    <a:lumMod val="85000"/>
                    <a:lumOff val="15000"/>
                  </a:schemeClr>
                </a:solidFill>
              </a:rPr>
              <a:t>A.S. Cardiovascular Technology			B.S. Cardiopulmonary Sciences</a:t>
            </a:r>
          </a:p>
        </p:txBody>
      </p:sp>
      <p:cxnSp>
        <p:nvCxnSpPr>
          <p:cNvPr id="5" name="Straight Arrow Connector 4">
            <a:extLst>
              <a:ext uri="{FF2B5EF4-FFF2-40B4-BE49-F238E27FC236}">
                <a16:creationId xmlns:a16="http://schemas.microsoft.com/office/drawing/2014/main" id="{ADAB0D02-05CD-4801-AE79-0A8E9D0366D6}"/>
              </a:ext>
            </a:extLst>
          </p:cNvPr>
          <p:cNvCxnSpPr>
            <a:cxnSpLocks/>
          </p:cNvCxnSpPr>
          <p:nvPr/>
        </p:nvCxnSpPr>
        <p:spPr>
          <a:xfrm>
            <a:off x="3695700" y="6324600"/>
            <a:ext cx="17526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437108"/>
      </p:ext>
    </p:extLst>
  </p:cSld>
  <p:clrMapOvr>
    <a:masterClrMapping/>
  </p:clrMapOvr>
  <mc:AlternateContent xmlns:mc="http://schemas.openxmlformats.org/markup-compatibility/2006" xmlns:p14="http://schemas.microsoft.com/office/powerpoint/2010/main">
    <mc:Choice Requires="p14">
      <p:transition p14:dur="0" advTm="80510"/>
    </mc:Choice>
    <mc:Fallback xmlns="">
      <p:transition advTm="8051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5466-95E1-40B9-8F12-3EC3688AA15D}"/>
              </a:ext>
            </a:extLst>
          </p:cNvPr>
          <p:cNvSpPr>
            <a:spLocks noGrp="1"/>
          </p:cNvSpPr>
          <p:nvPr>
            <p:ph type="title"/>
          </p:nvPr>
        </p:nvSpPr>
        <p:spPr>
          <a:xfrm>
            <a:off x="1143000" y="762000"/>
            <a:ext cx="6858000" cy="812800"/>
          </a:xfrm>
        </p:spPr>
        <p:txBody>
          <a:bodyPr/>
          <a:lstStyle/>
          <a:p>
            <a:pPr algn="ctr"/>
            <a:r>
              <a:rPr lang="en-US" dirty="0">
                <a:solidFill>
                  <a:schemeClr val="accent1">
                    <a:lumMod val="75000"/>
                  </a:schemeClr>
                </a:solidFill>
                <a:latin typeface="Palatino Linotype"/>
              </a:rPr>
              <a:t>Dental Hygiene</a:t>
            </a:r>
          </a:p>
        </p:txBody>
      </p:sp>
      <p:sp>
        <p:nvSpPr>
          <p:cNvPr id="3" name="Content Placeholder 2">
            <a:extLst>
              <a:ext uri="{FF2B5EF4-FFF2-40B4-BE49-F238E27FC236}">
                <a16:creationId xmlns:a16="http://schemas.microsoft.com/office/drawing/2014/main" id="{0CC0BE51-24F6-4742-801E-60B897A558FF}"/>
              </a:ext>
            </a:extLst>
          </p:cNvPr>
          <p:cNvSpPr>
            <a:spLocks noGrp="1"/>
          </p:cNvSpPr>
          <p:nvPr>
            <p:ph idx="1"/>
          </p:nvPr>
        </p:nvSpPr>
        <p:spPr>
          <a:xfrm>
            <a:off x="861060" y="1524950"/>
            <a:ext cx="7421880" cy="4673600"/>
          </a:xfrm>
        </p:spPr>
        <p:txBody>
          <a:bodyPr>
            <a:normAutofit/>
          </a:bodyPr>
          <a:lstStyle/>
          <a:p>
            <a:pPr>
              <a:lnSpc>
                <a:spcPct val="110000"/>
              </a:lnSpc>
              <a:buFont typeface="Wingdings" panose="05000000000000000000" pitchFamily="2" charset="2"/>
              <a:buChar char="Ø"/>
            </a:pPr>
            <a:r>
              <a:rPr lang="en-US" sz="2400" dirty="0">
                <a:solidFill>
                  <a:schemeClr val="tx1">
                    <a:lumMod val="75000"/>
                    <a:lumOff val="25000"/>
                  </a:schemeClr>
                </a:solidFill>
              </a:rPr>
              <a:t>Prepares students to become licensed as a primary oral health care professional and educate patients on ways to improve and maintain good oral health in a</a:t>
            </a:r>
            <a:r>
              <a:rPr lang="en-US" sz="2400" dirty="0"/>
              <a:t> </a:t>
            </a:r>
            <a:r>
              <a:rPr lang="en-US" sz="2400" u="sng" dirty="0">
                <a:solidFill>
                  <a:schemeClr val="tx1">
                    <a:lumMod val="75000"/>
                    <a:lumOff val="25000"/>
                  </a:schemeClr>
                </a:solidFill>
              </a:rPr>
              <a:t>fully-functional Dental Hygiene Clinic</a:t>
            </a:r>
            <a:r>
              <a:rPr lang="en-US" sz="2400" dirty="0">
                <a:solidFill>
                  <a:schemeClr val="tx1">
                    <a:lumMod val="75000"/>
                    <a:lumOff val="25000"/>
                  </a:schemeClr>
                </a:solidFill>
              </a:rPr>
              <a:t> on the West Campus </a:t>
            </a:r>
          </a:p>
          <a:p>
            <a:pPr>
              <a:lnSpc>
                <a:spcPct val="110000"/>
              </a:lnSpc>
              <a:buFont typeface="Wingdings" panose="05000000000000000000" pitchFamily="2" charset="2"/>
              <a:buChar char="Ø"/>
            </a:pPr>
            <a:r>
              <a:rPr lang="en-US" sz="2400">
                <a:solidFill>
                  <a:schemeClr val="tx1">
                    <a:lumMod val="75000"/>
                    <a:lumOff val="25000"/>
                  </a:schemeClr>
                </a:solidFill>
              </a:rPr>
              <a:t>As a Dental Hygienist, you’ll examine patients for signs of oral disease and providing preventative dental care, cleanings, and X-rays. </a:t>
            </a:r>
            <a:r>
              <a:rPr lang="en-US" sz="2400" dirty="0">
                <a:solidFill>
                  <a:schemeClr val="tx1">
                    <a:lumMod val="75000"/>
                    <a:lumOff val="25000"/>
                  </a:schemeClr>
                </a:solidFill>
              </a:rPr>
              <a:t>Program students provide preventive dental hygiene services to the </a:t>
            </a:r>
            <a:r>
              <a:rPr lang="en-US" sz="2400" u="sng" dirty="0">
                <a:solidFill>
                  <a:schemeClr val="tx1">
                    <a:lumMod val="75000"/>
                    <a:lumOff val="25000"/>
                  </a:schemeClr>
                </a:solidFill>
              </a:rPr>
              <a:t>student population as well as to the general public</a:t>
            </a:r>
            <a:r>
              <a:rPr lang="en-US" sz="2400" dirty="0">
                <a:solidFill>
                  <a:schemeClr val="tx1">
                    <a:lumMod val="75000"/>
                    <a:lumOff val="25000"/>
                  </a:schemeClr>
                </a:solidFill>
              </a:rPr>
              <a:t>.</a:t>
            </a:r>
          </a:p>
          <a:p>
            <a:pPr marL="0" indent="0">
              <a:lnSpc>
                <a:spcPct val="110000"/>
              </a:lnSpc>
              <a:buNone/>
            </a:pP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990020128"/>
      </p:ext>
    </p:extLst>
  </p:cSld>
  <p:clrMapOvr>
    <a:masterClrMapping/>
  </p:clrMapOvr>
  <mc:AlternateContent xmlns:mc="http://schemas.openxmlformats.org/markup-compatibility/2006" xmlns:p14="http://schemas.microsoft.com/office/powerpoint/2010/main">
    <mc:Choice Requires="p14">
      <p:transition p14:dur="0" advTm="58270"/>
    </mc:Choice>
    <mc:Fallback xmlns="">
      <p:transition advTm="5827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6858000" cy="812800"/>
          </a:xfrm>
        </p:spPr>
        <p:txBody>
          <a:bodyPr/>
          <a:lstStyle/>
          <a:p>
            <a:pPr algn="ctr"/>
            <a:r>
              <a:rPr lang="en-US" altLang="en-US" dirty="0">
                <a:solidFill>
                  <a:schemeClr val="accent1">
                    <a:lumMod val="75000"/>
                  </a:schemeClr>
                </a:solidFill>
                <a:latin typeface="Palatino Linotype"/>
              </a:rPr>
              <a:t>Allied Health Videos</a:t>
            </a:r>
            <a:endParaRPr lang="en-US" dirty="0">
              <a:solidFill>
                <a:schemeClr val="accent1">
                  <a:lumMod val="75000"/>
                </a:schemeClr>
              </a:solidFill>
              <a:latin typeface="Palatino Linotype"/>
            </a:endParaRPr>
          </a:p>
        </p:txBody>
      </p:sp>
      <p:sp>
        <p:nvSpPr>
          <p:cNvPr id="3" name="Content Placeholder 2"/>
          <p:cNvSpPr>
            <a:spLocks noGrp="1"/>
          </p:cNvSpPr>
          <p:nvPr>
            <p:ph idx="1"/>
          </p:nvPr>
        </p:nvSpPr>
        <p:spPr>
          <a:xfrm>
            <a:off x="381000" y="2070100"/>
            <a:ext cx="8382000" cy="4481662"/>
          </a:xfrm>
        </p:spPr>
        <p:txBody>
          <a:bodyPr vert="horz" lIns="91440" tIns="45720" rIns="91440" bIns="45720" rtlCol="0" anchor="t">
            <a:normAutofit fontScale="92500" lnSpcReduction="20000"/>
          </a:bodyPr>
          <a:lstStyle/>
          <a:p>
            <a:r>
              <a:rPr lang="en-US" dirty="0">
                <a:solidFill>
                  <a:schemeClr val="tx1">
                    <a:lumMod val="75000"/>
                    <a:lumOff val="25000"/>
                  </a:schemeClr>
                </a:solidFill>
              </a:rPr>
              <a:t>Inside Look at CVT</a:t>
            </a:r>
          </a:p>
          <a:p>
            <a:pPr marL="0" indent="0">
              <a:buNone/>
            </a:pPr>
            <a:r>
              <a:rPr lang="en-US" dirty="0">
                <a:hlinkClick r:id="rId3"/>
              </a:rPr>
              <a:t>https://www.youtube.com/watch?v=lNCxh_vt_kA</a:t>
            </a:r>
            <a:r>
              <a:rPr lang="en-US" dirty="0"/>
              <a:t> </a:t>
            </a:r>
          </a:p>
          <a:p>
            <a:r>
              <a:rPr lang="en-US">
                <a:solidFill>
                  <a:schemeClr val="tx1">
                    <a:lumMod val="75000"/>
                    <a:lumOff val="25000"/>
                  </a:schemeClr>
                </a:solidFill>
              </a:rPr>
              <a:t>Dental Hygiene: 360 Interactive Lab Tour</a:t>
            </a:r>
          </a:p>
          <a:p>
            <a:pPr marL="0" indent="0">
              <a:buNone/>
            </a:pPr>
            <a:r>
              <a:rPr lang="en-US" u="sng" dirty="0">
                <a:solidFill>
                  <a:schemeClr val="tx1">
                    <a:lumMod val="75000"/>
                    <a:lumOff val="25000"/>
                  </a:schemeClr>
                </a:solidFill>
                <a:hlinkClick r:id="rId4">
                  <a:extLst>
                    <a:ext uri="{A12FA001-AC4F-418D-AE19-62706E023703}">
                      <ahyp:hlinkClr xmlns="" xmlns:ahyp="http://schemas.microsoft.com/office/drawing/2018/hyperlinkcolor" val="tx"/>
                    </a:ext>
                  </a:extLst>
                </a:hlinkClick>
              </a:rPr>
              <a:t>https://www.youtube.com/watch?v=17S8qJi1FWk</a:t>
            </a:r>
            <a:r>
              <a:rPr lang="en-US" dirty="0">
                <a:solidFill>
                  <a:schemeClr val="tx1">
                    <a:lumMod val="75000"/>
                    <a:lumOff val="25000"/>
                  </a:schemeClr>
                </a:solidFill>
              </a:rPr>
              <a:t> </a:t>
            </a:r>
          </a:p>
          <a:p>
            <a:r>
              <a:rPr lang="en-US" dirty="0">
                <a:solidFill>
                  <a:schemeClr val="tx1">
                    <a:lumMod val="75000"/>
                    <a:lumOff val="25000"/>
                  </a:schemeClr>
                </a:solidFill>
              </a:rPr>
              <a:t>Dental Hygiene: A Day in the Life of a Valencia Student</a:t>
            </a:r>
          </a:p>
          <a:p>
            <a:pPr marL="0" indent="0">
              <a:buNone/>
            </a:pPr>
            <a:r>
              <a:rPr lang="en-US" u="sng" dirty="0">
                <a:solidFill>
                  <a:schemeClr val="tx1">
                    <a:lumMod val="75000"/>
                    <a:lumOff val="25000"/>
                  </a:schemeClr>
                </a:solidFill>
                <a:hlinkClick r:id="rId5">
                  <a:extLst>
                    <a:ext uri="{A12FA001-AC4F-418D-AE19-62706E023703}">
                      <ahyp:hlinkClr xmlns="" xmlns:ahyp="http://schemas.microsoft.com/office/drawing/2018/hyperlinkcolor" val="tx"/>
                    </a:ext>
                  </a:extLst>
                </a:hlinkClick>
              </a:rPr>
              <a:t>http://www.kaltura.com/tiny/wlo2y</a:t>
            </a:r>
            <a:r>
              <a:rPr lang="en-US" u="sng" dirty="0">
                <a:solidFill>
                  <a:schemeClr val="tx1">
                    <a:lumMod val="75000"/>
                    <a:lumOff val="25000"/>
                  </a:schemeClr>
                </a:solidFill>
              </a:rPr>
              <a:t> </a:t>
            </a:r>
            <a:endParaRPr lang="en-US" dirty="0">
              <a:solidFill>
                <a:schemeClr val="tx1">
                  <a:lumMod val="75000"/>
                  <a:lumOff val="25000"/>
                </a:schemeClr>
              </a:solidFill>
            </a:endParaRPr>
          </a:p>
          <a:p>
            <a:r>
              <a:rPr lang="en-US" dirty="0">
                <a:solidFill>
                  <a:schemeClr val="accent3">
                    <a:lumMod val="75000"/>
                  </a:schemeClr>
                </a:solidFill>
              </a:rPr>
              <a:t>Respiratory: A Day in the Life of a Valencia Student</a:t>
            </a:r>
          </a:p>
          <a:p>
            <a:pPr marL="0" indent="0">
              <a:buNone/>
            </a:pPr>
            <a:r>
              <a:rPr lang="en-US" u="sng" dirty="0">
                <a:hlinkClick r:id="rId6"/>
              </a:rPr>
              <a:t>http://www.kaltura.com/tiny/xdvlc</a:t>
            </a:r>
            <a:endParaRPr lang="en-US" dirty="0"/>
          </a:p>
          <a:p>
            <a:r>
              <a:rPr lang="en-US">
                <a:solidFill>
                  <a:schemeClr val="accent3">
                    <a:lumMod val="75000"/>
                  </a:schemeClr>
                </a:solidFill>
              </a:rPr>
              <a:t>Radiography</a:t>
            </a:r>
            <a:r>
              <a:rPr lang="en-US">
                <a:solidFill>
                  <a:schemeClr val="tx1">
                    <a:lumMod val="75000"/>
                    <a:lumOff val="25000"/>
                  </a:schemeClr>
                </a:solidFill>
              </a:rPr>
              <a:t>: 360 Interactive Lab Tour</a:t>
            </a:r>
          </a:p>
          <a:p>
            <a:pPr marL="0" indent="0">
              <a:buNone/>
            </a:pPr>
            <a:r>
              <a:rPr lang="en-US" dirty="0">
                <a:hlinkClick r:id="rId7"/>
              </a:rPr>
              <a:t>https://www.youtube.com/watch?v=6ZBBt6qeNhc</a:t>
            </a:r>
            <a:r>
              <a:rPr lang="en-US" dirty="0"/>
              <a:t> </a:t>
            </a:r>
          </a:p>
          <a:p>
            <a:endParaRPr lang="en-US"/>
          </a:p>
        </p:txBody>
      </p:sp>
    </p:spTree>
    <p:extLst>
      <p:ext uri="{BB962C8B-B14F-4D97-AF65-F5344CB8AC3E}">
        <p14:creationId xmlns:p14="http://schemas.microsoft.com/office/powerpoint/2010/main" val="357211797"/>
      </p:ext>
    </p:extLst>
  </p:cSld>
  <p:clrMapOvr>
    <a:masterClrMapping/>
  </p:clrMapOvr>
  <mc:AlternateContent xmlns:mc="http://schemas.openxmlformats.org/markup-compatibility/2006" xmlns:p14="http://schemas.microsoft.com/office/powerpoint/2010/main">
    <mc:Choice Requires="p14">
      <p:transition p14:dur="0" advTm="54391"/>
    </mc:Choice>
    <mc:Fallback xmlns="">
      <p:transition advTm="543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B1EC-3827-4B66-A238-891469534140}"/>
              </a:ext>
            </a:extLst>
          </p:cNvPr>
          <p:cNvSpPr>
            <a:spLocks noGrp="1"/>
          </p:cNvSpPr>
          <p:nvPr>
            <p:ph type="title"/>
          </p:nvPr>
        </p:nvSpPr>
        <p:spPr>
          <a:xfrm>
            <a:off x="1447800" y="882358"/>
            <a:ext cx="6858000" cy="812800"/>
          </a:xfrm>
        </p:spPr>
        <p:txBody>
          <a:bodyPr/>
          <a:lstStyle/>
          <a:p>
            <a:r>
              <a:rPr lang="en-US" dirty="0">
                <a:solidFill>
                  <a:schemeClr val="accent1">
                    <a:lumMod val="75000"/>
                  </a:schemeClr>
                </a:solidFill>
                <a:latin typeface="Palatino Linotype"/>
              </a:rPr>
              <a:t>Diagnostic Medical Sonography</a:t>
            </a:r>
          </a:p>
        </p:txBody>
      </p:sp>
      <p:sp>
        <p:nvSpPr>
          <p:cNvPr id="3" name="Content Placeholder 2">
            <a:extLst>
              <a:ext uri="{FF2B5EF4-FFF2-40B4-BE49-F238E27FC236}">
                <a16:creationId xmlns:a16="http://schemas.microsoft.com/office/drawing/2014/main" id="{149300E5-2102-40AF-AB07-9C72A8DE27D3}"/>
              </a:ext>
            </a:extLst>
          </p:cNvPr>
          <p:cNvSpPr>
            <a:spLocks noGrp="1"/>
          </p:cNvSpPr>
          <p:nvPr>
            <p:ph idx="1"/>
          </p:nvPr>
        </p:nvSpPr>
        <p:spPr>
          <a:xfrm>
            <a:off x="838200" y="1768734"/>
            <a:ext cx="7620000" cy="4571999"/>
          </a:xfrm>
        </p:spPr>
        <p:txBody>
          <a:bodyPr>
            <a:normAutofit/>
          </a:bodyPr>
          <a:lstStyle/>
          <a:p>
            <a:pPr>
              <a:buFont typeface="Wingdings" panose="05000000000000000000" pitchFamily="2" charset="2"/>
              <a:buChar char="Ø"/>
            </a:pPr>
            <a:r>
              <a:rPr lang="en-US" sz="2500">
                <a:solidFill>
                  <a:schemeClr val="tx1">
                    <a:lumMod val="75000"/>
                    <a:lumOff val="25000"/>
                  </a:schemeClr>
                </a:solidFill>
              </a:rPr>
              <a:t>This program teaches students about playing a role in the treatment and care of patients by producing images of organs using high frequency sound waves via ultrasound. </a:t>
            </a:r>
          </a:p>
          <a:p>
            <a:pPr>
              <a:buFont typeface="Wingdings" panose="05000000000000000000" pitchFamily="2" charset="2"/>
              <a:buChar char="Ø"/>
            </a:pPr>
            <a:r>
              <a:rPr lang="en-US" sz="2500">
                <a:solidFill>
                  <a:schemeClr val="tx1">
                    <a:lumMod val="75000"/>
                    <a:lumOff val="25000"/>
                  </a:schemeClr>
                </a:solidFill>
              </a:rPr>
              <a:t>A Sonographer provides the images of the soft tissue </a:t>
            </a:r>
            <a:r>
              <a:rPr lang="en-US" sz="2500" u="sng">
                <a:solidFill>
                  <a:schemeClr val="tx1">
                    <a:lumMod val="75000"/>
                    <a:lumOff val="25000"/>
                  </a:schemeClr>
                </a:solidFill>
              </a:rPr>
              <a:t>organs of a patient—like the </a:t>
            </a:r>
            <a:r>
              <a:rPr lang="en-US" sz="2500" b="1" u="sng">
                <a:solidFill>
                  <a:schemeClr val="tx1">
                    <a:lumMod val="75000"/>
                    <a:lumOff val="25000"/>
                  </a:schemeClr>
                </a:solidFill>
              </a:rPr>
              <a:t>liver, gallbladder, kidneys</a:t>
            </a:r>
            <a:r>
              <a:rPr lang="en-US" sz="2500">
                <a:solidFill>
                  <a:schemeClr val="tx1">
                    <a:lumMod val="75000"/>
                    <a:lumOff val="25000"/>
                  </a:schemeClr>
                </a:solidFill>
              </a:rPr>
              <a:t>. Sonographers may also get to share in an experience most people remember for a lifetime—providing expectant mothers with their first glimpse of an unborn child.</a:t>
            </a:r>
          </a:p>
        </p:txBody>
      </p:sp>
      <p:sp>
        <p:nvSpPr>
          <p:cNvPr id="4" name="TextBox 3">
            <a:extLst>
              <a:ext uri="{FF2B5EF4-FFF2-40B4-BE49-F238E27FC236}">
                <a16:creationId xmlns:a16="http://schemas.microsoft.com/office/drawing/2014/main" id="{D5B26F8F-8B13-463D-9424-560349F70DAF}"/>
              </a:ext>
            </a:extLst>
          </p:cNvPr>
          <p:cNvSpPr txBox="1"/>
          <p:nvPr/>
        </p:nvSpPr>
        <p:spPr>
          <a:xfrm>
            <a:off x="838200" y="6248400"/>
            <a:ext cx="8595360" cy="369332"/>
          </a:xfrm>
          <a:prstGeom prst="rect">
            <a:avLst/>
          </a:prstGeom>
          <a:noFill/>
        </p:spPr>
        <p:txBody>
          <a:bodyPr wrap="square" rtlCol="0">
            <a:spAutoFit/>
          </a:bodyPr>
          <a:lstStyle/>
          <a:p>
            <a:r>
              <a:rPr lang="en-US">
                <a:solidFill>
                  <a:schemeClr val="tx1">
                    <a:lumMod val="85000"/>
                    <a:lumOff val="15000"/>
                  </a:schemeClr>
                </a:solidFill>
              </a:rPr>
              <a:t>A.S. DMS			B.S. Radiologic and Imaging Sciences</a:t>
            </a:r>
          </a:p>
        </p:txBody>
      </p:sp>
      <p:cxnSp>
        <p:nvCxnSpPr>
          <p:cNvPr id="5" name="Straight Arrow Connector 4">
            <a:extLst>
              <a:ext uri="{FF2B5EF4-FFF2-40B4-BE49-F238E27FC236}">
                <a16:creationId xmlns:a16="http://schemas.microsoft.com/office/drawing/2014/main" id="{49C79BCD-170B-4507-BD5C-180266691D6D}"/>
              </a:ext>
            </a:extLst>
          </p:cNvPr>
          <p:cNvCxnSpPr>
            <a:cxnSpLocks/>
          </p:cNvCxnSpPr>
          <p:nvPr/>
        </p:nvCxnSpPr>
        <p:spPr>
          <a:xfrm>
            <a:off x="2362200" y="6433066"/>
            <a:ext cx="17526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064896"/>
      </p:ext>
    </p:extLst>
  </p:cSld>
  <p:clrMapOvr>
    <a:masterClrMapping/>
  </p:clrMapOvr>
  <mc:AlternateContent xmlns:mc="http://schemas.openxmlformats.org/markup-compatibility/2006" xmlns:p14="http://schemas.microsoft.com/office/powerpoint/2010/main">
    <mc:Choice Requires="p14">
      <p:transition p14:dur="0" advTm="76332"/>
    </mc:Choice>
    <mc:Fallback xmlns="">
      <p:transition advTm="7633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1165-DF61-4348-AE70-ABFB27B2526B}"/>
              </a:ext>
            </a:extLst>
          </p:cNvPr>
          <p:cNvSpPr>
            <a:spLocks noGrp="1"/>
          </p:cNvSpPr>
          <p:nvPr>
            <p:ph type="title"/>
          </p:nvPr>
        </p:nvSpPr>
        <p:spPr>
          <a:xfrm>
            <a:off x="1145580" y="940710"/>
            <a:ext cx="6858000" cy="812800"/>
          </a:xfrm>
        </p:spPr>
        <p:txBody>
          <a:bodyPr/>
          <a:lstStyle/>
          <a:p>
            <a:pPr algn="ctr"/>
            <a:r>
              <a:rPr lang="en-US" dirty="0">
                <a:solidFill>
                  <a:schemeClr val="accent1">
                    <a:lumMod val="75000"/>
                  </a:schemeClr>
                </a:solidFill>
                <a:latin typeface="Palatino Linotype"/>
              </a:rPr>
              <a:t>Emergency Medical Services</a:t>
            </a:r>
            <a:endParaRPr lang="en-US"/>
          </a:p>
        </p:txBody>
      </p:sp>
      <p:sp>
        <p:nvSpPr>
          <p:cNvPr id="3" name="Content Placeholder 2">
            <a:extLst>
              <a:ext uri="{FF2B5EF4-FFF2-40B4-BE49-F238E27FC236}">
                <a16:creationId xmlns:a16="http://schemas.microsoft.com/office/drawing/2014/main" id="{DC5CBFFA-5397-4514-910B-F7699B495814}"/>
              </a:ext>
            </a:extLst>
          </p:cNvPr>
          <p:cNvSpPr>
            <a:spLocks noGrp="1"/>
          </p:cNvSpPr>
          <p:nvPr>
            <p:ph idx="1"/>
          </p:nvPr>
        </p:nvSpPr>
        <p:spPr>
          <a:xfrm>
            <a:off x="609600" y="2012891"/>
            <a:ext cx="7924800" cy="3782413"/>
          </a:xfrm>
        </p:spPr>
        <p:txBody>
          <a:bodyPr>
            <a:normAutofit fontScale="92500" lnSpcReduction="10000"/>
          </a:bodyPr>
          <a:lstStyle/>
          <a:p>
            <a:pPr>
              <a:lnSpc>
                <a:spcPct val="120000"/>
              </a:lnSpc>
              <a:buFont typeface="Wingdings" panose="05000000000000000000" pitchFamily="2" charset="2"/>
              <a:buChar char="Ø"/>
            </a:pPr>
            <a:r>
              <a:rPr lang="en-US" b="1" u="sng">
                <a:solidFill>
                  <a:schemeClr val="tx1">
                    <a:lumMod val="75000"/>
                    <a:lumOff val="25000"/>
                  </a:schemeClr>
                </a:solidFill>
              </a:rPr>
              <a:t>EMTs</a:t>
            </a:r>
            <a:r>
              <a:rPr lang="en-US">
                <a:solidFill>
                  <a:schemeClr val="tx1">
                    <a:lumMod val="75000"/>
                    <a:lumOff val="25000"/>
                  </a:schemeClr>
                </a:solidFill>
              </a:rPr>
              <a:t> and </a:t>
            </a:r>
            <a:r>
              <a:rPr lang="en-US" b="1" u="sng">
                <a:solidFill>
                  <a:schemeClr val="tx1">
                    <a:lumMod val="75000"/>
                    <a:lumOff val="25000"/>
                  </a:schemeClr>
                </a:solidFill>
              </a:rPr>
              <a:t>Paramedics</a:t>
            </a:r>
            <a:r>
              <a:rPr lang="en-US">
                <a:solidFill>
                  <a:schemeClr val="tx1">
                    <a:lumMod val="75000"/>
                    <a:lumOff val="25000"/>
                  </a:schemeClr>
                </a:solidFill>
              </a:rPr>
              <a:t> assess injuries, administer emergency care and transport injured or ill people to medical facilities. </a:t>
            </a:r>
          </a:p>
          <a:p>
            <a:pPr>
              <a:lnSpc>
                <a:spcPct val="120000"/>
              </a:lnSpc>
              <a:buFont typeface="Wingdings" panose="05000000000000000000" pitchFamily="2" charset="2"/>
              <a:buChar char="Ø"/>
            </a:pPr>
            <a:r>
              <a:rPr lang="en-US">
                <a:solidFill>
                  <a:schemeClr val="tx1">
                    <a:lumMod val="75000"/>
                    <a:lumOff val="25000"/>
                  </a:schemeClr>
                </a:solidFill>
              </a:rPr>
              <a:t>The EMS programs teach theory and clinical applications, and provides hands-on experiences that prepare students for National Registry certification as Emergency Medical Technicians and Paramedics. </a:t>
            </a:r>
          </a:p>
        </p:txBody>
      </p:sp>
      <p:sp>
        <p:nvSpPr>
          <p:cNvPr id="5" name="TextBox 4">
            <a:extLst>
              <a:ext uri="{FF2B5EF4-FFF2-40B4-BE49-F238E27FC236}">
                <a16:creationId xmlns:a16="http://schemas.microsoft.com/office/drawing/2014/main" id="{4CBBBDD1-BE85-4C4E-A699-CD18EBEACFE3}"/>
              </a:ext>
            </a:extLst>
          </p:cNvPr>
          <p:cNvSpPr txBox="1"/>
          <p:nvPr/>
        </p:nvSpPr>
        <p:spPr>
          <a:xfrm>
            <a:off x="381000" y="6346129"/>
            <a:ext cx="8915400" cy="400110"/>
          </a:xfrm>
          <a:prstGeom prst="rect">
            <a:avLst/>
          </a:prstGeom>
          <a:noFill/>
        </p:spPr>
        <p:txBody>
          <a:bodyPr wrap="square" rtlCol="0">
            <a:spAutoFit/>
          </a:bodyPr>
          <a:lstStyle/>
          <a:p>
            <a:r>
              <a:rPr lang="en-US" sz="2000">
                <a:solidFill>
                  <a:schemeClr val="tx1">
                    <a:lumMod val="85000"/>
                    <a:lumOff val="15000"/>
                  </a:schemeClr>
                </a:solidFill>
              </a:rPr>
              <a:t>T.C. EMT			T.C. Paramedic 			A.S. EMS          </a:t>
            </a:r>
          </a:p>
        </p:txBody>
      </p:sp>
      <p:cxnSp>
        <p:nvCxnSpPr>
          <p:cNvPr id="7" name="Straight Arrow Connector 6">
            <a:extLst>
              <a:ext uri="{FF2B5EF4-FFF2-40B4-BE49-F238E27FC236}">
                <a16:creationId xmlns:a16="http://schemas.microsoft.com/office/drawing/2014/main" id="{FA62FDA7-5C30-4185-836E-D7475875FDC4}"/>
              </a:ext>
            </a:extLst>
          </p:cNvPr>
          <p:cNvCxnSpPr>
            <a:cxnSpLocks/>
          </p:cNvCxnSpPr>
          <p:nvPr/>
        </p:nvCxnSpPr>
        <p:spPr>
          <a:xfrm>
            <a:off x="1981200" y="6507480"/>
            <a:ext cx="17526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744C56C-EBDF-423D-97E2-F4336A0D2C7B}"/>
              </a:ext>
            </a:extLst>
          </p:cNvPr>
          <p:cNvCxnSpPr>
            <a:cxnSpLocks/>
          </p:cNvCxnSpPr>
          <p:nvPr/>
        </p:nvCxnSpPr>
        <p:spPr>
          <a:xfrm>
            <a:off x="6096000" y="6507480"/>
            <a:ext cx="14478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843696"/>
      </p:ext>
    </p:extLst>
  </p:cSld>
  <p:clrMapOvr>
    <a:masterClrMapping/>
  </p:clrMapOvr>
  <mc:AlternateContent xmlns:mc="http://schemas.openxmlformats.org/markup-compatibility/2006" xmlns:p14="http://schemas.microsoft.com/office/powerpoint/2010/main">
    <mc:Choice Requires="p14">
      <p:transition p14:dur="0" advTm="61169"/>
    </mc:Choice>
    <mc:Fallback xmlns="">
      <p:transition advTm="6116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0281"/>
            <a:ext cx="7239000" cy="812800"/>
          </a:xfrm>
        </p:spPr>
        <p:txBody>
          <a:bodyPr/>
          <a:lstStyle/>
          <a:p>
            <a:pPr algn="ctr"/>
            <a:r>
              <a:rPr lang="en-US" dirty="0">
                <a:solidFill>
                  <a:schemeClr val="accent1">
                    <a:lumMod val="75000"/>
                  </a:schemeClr>
                </a:solidFill>
                <a:latin typeface="Palatino Linotype"/>
              </a:rPr>
              <a:t>Medical Information Coder/Biller</a:t>
            </a:r>
          </a:p>
        </p:txBody>
      </p:sp>
      <p:sp>
        <p:nvSpPr>
          <p:cNvPr id="3" name="Content Placeholder 2"/>
          <p:cNvSpPr>
            <a:spLocks noGrp="1"/>
          </p:cNvSpPr>
          <p:nvPr>
            <p:ph idx="1"/>
          </p:nvPr>
        </p:nvSpPr>
        <p:spPr>
          <a:xfrm>
            <a:off x="419100" y="1633081"/>
            <a:ext cx="8305800" cy="4252796"/>
          </a:xfrm>
        </p:spPr>
        <p:txBody>
          <a:bodyPr>
            <a:noAutofit/>
          </a:bodyPr>
          <a:lstStyle/>
          <a:p>
            <a:pPr>
              <a:lnSpc>
                <a:spcPct val="120000"/>
              </a:lnSpc>
              <a:buFont typeface="Wingdings" panose="05000000000000000000" pitchFamily="2" charset="2"/>
              <a:buChar char="Ø"/>
            </a:pPr>
            <a:r>
              <a:rPr lang="en-US" sz="2400">
                <a:solidFill>
                  <a:schemeClr val="tx1">
                    <a:lumMod val="75000"/>
                    <a:lumOff val="25000"/>
                  </a:schemeClr>
                </a:solidFill>
              </a:rPr>
              <a:t>This certificate prepares students for </a:t>
            </a:r>
            <a:r>
              <a:rPr lang="en-US" sz="2400" u="sng">
                <a:solidFill>
                  <a:schemeClr val="tx1">
                    <a:lumMod val="75000"/>
                    <a:lumOff val="25000"/>
                  </a:schemeClr>
                </a:solidFill>
              </a:rPr>
              <a:t>entry-level</a:t>
            </a:r>
            <a:r>
              <a:rPr lang="en-US" sz="2400">
                <a:solidFill>
                  <a:schemeClr val="tx1">
                    <a:lumMod val="75000"/>
                    <a:lumOff val="25000"/>
                  </a:schemeClr>
                </a:solidFill>
              </a:rPr>
              <a:t> employment responsible for assigning correct diagnostic and procedural codes to medical documentation from patients’ records using </a:t>
            </a:r>
            <a:r>
              <a:rPr lang="en-US" sz="2400" b="1">
                <a:solidFill>
                  <a:schemeClr val="tx1">
                    <a:lumMod val="75000"/>
                    <a:lumOff val="25000"/>
                  </a:schemeClr>
                </a:solidFill>
              </a:rPr>
              <a:t>International Classification of Diseases (ICD Coding) </a:t>
            </a:r>
            <a:r>
              <a:rPr lang="en-US" sz="2400">
                <a:solidFill>
                  <a:schemeClr val="tx1">
                    <a:lumMod val="75000"/>
                    <a:lumOff val="25000"/>
                  </a:schemeClr>
                </a:solidFill>
              </a:rPr>
              <a:t>to ensure appropriate insurance reimbursement. </a:t>
            </a:r>
          </a:p>
          <a:p>
            <a:pPr>
              <a:lnSpc>
                <a:spcPct val="120000"/>
              </a:lnSpc>
              <a:buFont typeface="Wingdings" panose="05000000000000000000" pitchFamily="2" charset="2"/>
              <a:buChar char="Ø"/>
            </a:pPr>
            <a:r>
              <a:rPr lang="en-US" sz="2400">
                <a:solidFill>
                  <a:schemeClr val="tx1">
                    <a:lumMod val="75000"/>
                    <a:lumOff val="25000"/>
                  </a:schemeClr>
                </a:solidFill>
              </a:rPr>
              <a:t>The Medical Information Coder/Biller program can either be taken as a separate certificate or lead into applying for the A.S. in Health Information Technology</a:t>
            </a:r>
          </a:p>
        </p:txBody>
      </p:sp>
      <p:sp>
        <p:nvSpPr>
          <p:cNvPr id="4" name="TextBox 3">
            <a:extLst>
              <a:ext uri="{FF2B5EF4-FFF2-40B4-BE49-F238E27FC236}">
                <a16:creationId xmlns:a16="http://schemas.microsoft.com/office/drawing/2014/main" id="{FE50DB06-F540-488D-920E-9DEEB1045851}"/>
              </a:ext>
            </a:extLst>
          </p:cNvPr>
          <p:cNvSpPr txBox="1"/>
          <p:nvPr/>
        </p:nvSpPr>
        <p:spPr>
          <a:xfrm>
            <a:off x="114300" y="6063735"/>
            <a:ext cx="9144000" cy="369332"/>
          </a:xfrm>
          <a:prstGeom prst="rect">
            <a:avLst/>
          </a:prstGeom>
          <a:noFill/>
        </p:spPr>
        <p:txBody>
          <a:bodyPr wrap="square" rtlCol="0">
            <a:spAutoFit/>
          </a:bodyPr>
          <a:lstStyle/>
          <a:p>
            <a:r>
              <a:rPr lang="en-US" dirty="0">
                <a:solidFill>
                  <a:schemeClr val="tx1">
                    <a:lumMod val="85000"/>
                    <a:lumOff val="15000"/>
                  </a:schemeClr>
                </a:solidFill>
              </a:rPr>
              <a:t>T.C. Medical Info Coder/Biller		       A.S. Health Information Technology</a:t>
            </a:r>
          </a:p>
        </p:txBody>
      </p:sp>
      <p:cxnSp>
        <p:nvCxnSpPr>
          <p:cNvPr id="5" name="Straight Arrow Connector 4">
            <a:extLst>
              <a:ext uri="{FF2B5EF4-FFF2-40B4-BE49-F238E27FC236}">
                <a16:creationId xmlns:a16="http://schemas.microsoft.com/office/drawing/2014/main" id="{73D4FFC4-2923-4738-848C-9C984A43BBB1}"/>
              </a:ext>
            </a:extLst>
          </p:cNvPr>
          <p:cNvCxnSpPr>
            <a:cxnSpLocks/>
          </p:cNvCxnSpPr>
          <p:nvPr/>
        </p:nvCxnSpPr>
        <p:spPr>
          <a:xfrm>
            <a:off x="3429000" y="6248400"/>
            <a:ext cx="16002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306646"/>
      </p:ext>
    </p:extLst>
  </p:cSld>
  <p:clrMapOvr>
    <a:masterClrMapping/>
  </p:clrMapOvr>
  <mc:AlternateContent xmlns:mc="http://schemas.openxmlformats.org/markup-compatibility/2006" xmlns:p14="http://schemas.microsoft.com/office/powerpoint/2010/main">
    <mc:Choice Requires="p14">
      <p:transition p14:dur="0" advTm="57067"/>
    </mc:Choice>
    <mc:Fallback xmlns="">
      <p:transition advTm="5706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18FF-4A13-4415-8AEE-1898F474E52E}"/>
              </a:ext>
            </a:extLst>
          </p:cNvPr>
          <p:cNvSpPr>
            <a:spLocks noGrp="1"/>
          </p:cNvSpPr>
          <p:nvPr>
            <p:ph type="title"/>
          </p:nvPr>
        </p:nvSpPr>
        <p:spPr>
          <a:xfrm>
            <a:off x="1143000" y="762000"/>
            <a:ext cx="6858000" cy="812800"/>
          </a:xfrm>
        </p:spPr>
        <p:txBody>
          <a:bodyPr/>
          <a:lstStyle/>
          <a:p>
            <a:pPr algn="ctr"/>
            <a:r>
              <a:rPr lang="en-US" dirty="0">
                <a:solidFill>
                  <a:schemeClr val="accent1">
                    <a:lumMod val="75000"/>
                  </a:schemeClr>
                </a:solidFill>
                <a:latin typeface="Palatino Linotype"/>
              </a:rPr>
              <a:t>Health Information Technology</a:t>
            </a:r>
          </a:p>
        </p:txBody>
      </p:sp>
      <p:sp>
        <p:nvSpPr>
          <p:cNvPr id="3" name="Content Placeholder 2">
            <a:extLst>
              <a:ext uri="{FF2B5EF4-FFF2-40B4-BE49-F238E27FC236}">
                <a16:creationId xmlns:a16="http://schemas.microsoft.com/office/drawing/2014/main" id="{3CC5F40A-8CFB-4E3A-842E-891D86CDE250}"/>
              </a:ext>
            </a:extLst>
          </p:cNvPr>
          <p:cNvSpPr>
            <a:spLocks noGrp="1"/>
          </p:cNvSpPr>
          <p:nvPr>
            <p:ph idx="1"/>
          </p:nvPr>
        </p:nvSpPr>
        <p:spPr>
          <a:xfrm>
            <a:off x="838200" y="1635452"/>
            <a:ext cx="7467600" cy="4812714"/>
          </a:xfrm>
        </p:spPr>
        <p:txBody>
          <a:bodyPr>
            <a:normAutofit/>
          </a:bodyPr>
          <a:lstStyle/>
          <a:p>
            <a:pPr>
              <a:buFont typeface="Wingdings" panose="05000000000000000000" pitchFamily="2" charset="2"/>
              <a:buChar char="Ø"/>
            </a:pPr>
            <a:r>
              <a:rPr lang="en-US" sz="2600">
                <a:solidFill>
                  <a:schemeClr val="tx1">
                    <a:lumMod val="75000"/>
                    <a:lumOff val="25000"/>
                  </a:schemeClr>
                </a:solidFill>
              </a:rPr>
              <a:t>The HIT program prepares students to become Health Information Technicians with potential for advancement to management positions </a:t>
            </a:r>
            <a:r>
              <a:rPr lang="en-US" sz="2600" b="1">
                <a:solidFill>
                  <a:schemeClr val="tx1">
                    <a:lumMod val="75000"/>
                    <a:lumOff val="25000"/>
                  </a:schemeClr>
                </a:solidFill>
              </a:rPr>
              <a:t>(which may require advanced education and/or experience)</a:t>
            </a:r>
          </a:p>
          <a:p>
            <a:pPr>
              <a:buFont typeface="Wingdings" panose="05000000000000000000" pitchFamily="2" charset="2"/>
              <a:buChar char="Ø"/>
            </a:pPr>
            <a:r>
              <a:rPr lang="en-US" sz="2600">
                <a:solidFill>
                  <a:schemeClr val="tx1">
                    <a:lumMod val="75000"/>
                    <a:lumOff val="25000"/>
                  </a:schemeClr>
                </a:solidFill>
              </a:rPr>
              <a:t>Employment sectors for health information technology professionals are hospitals, clinics, insurance companies, nursing homes, doctors’ offices, and rehabilitation centers</a:t>
            </a:r>
          </a:p>
          <a:p>
            <a:pPr>
              <a:buFont typeface="Wingdings" panose="05000000000000000000" pitchFamily="2" charset="2"/>
              <a:buChar char="Ø"/>
            </a:pPr>
            <a:r>
              <a:rPr lang="en-US" sz="2600">
                <a:solidFill>
                  <a:schemeClr val="tx1">
                    <a:lumMod val="75000"/>
                    <a:lumOff val="25000"/>
                  </a:schemeClr>
                </a:solidFill>
              </a:rPr>
              <a:t>https://my.ahima.org/careermap</a:t>
            </a:r>
          </a:p>
          <a:p>
            <a:pPr marL="0" indent="0">
              <a:buNone/>
            </a:pPr>
            <a:endParaRPr lang="en-US" sz="4500">
              <a:solidFill>
                <a:schemeClr val="tx1"/>
              </a:solidFill>
            </a:endParaRPr>
          </a:p>
          <a:p>
            <a:endParaRPr lang="en-US"/>
          </a:p>
        </p:txBody>
      </p:sp>
      <p:pic>
        <p:nvPicPr>
          <p:cNvPr id="4" name="Picture 3">
            <a:extLst>
              <a:ext uri="{FF2B5EF4-FFF2-40B4-BE49-F238E27FC236}">
                <a16:creationId xmlns:a16="http://schemas.microsoft.com/office/drawing/2014/main" id="{6CC0F2F1-2CBD-47A6-97EB-EA884A422225}"/>
              </a:ext>
            </a:extLst>
          </p:cNvPr>
          <p:cNvPicPr>
            <a:picLocks noChangeAspect="1"/>
          </p:cNvPicPr>
          <p:nvPr/>
        </p:nvPicPr>
        <p:blipFill>
          <a:blip r:embed="rId3"/>
          <a:stretch>
            <a:fillRect/>
          </a:stretch>
        </p:blipFill>
        <p:spPr>
          <a:xfrm>
            <a:off x="609600" y="6220686"/>
            <a:ext cx="1853345" cy="414564"/>
          </a:xfrm>
          <a:prstGeom prst="rect">
            <a:avLst/>
          </a:prstGeom>
        </p:spPr>
      </p:pic>
      <p:sp>
        <p:nvSpPr>
          <p:cNvPr id="5" name="TextBox 4">
            <a:extLst>
              <a:ext uri="{FF2B5EF4-FFF2-40B4-BE49-F238E27FC236}">
                <a16:creationId xmlns:a16="http://schemas.microsoft.com/office/drawing/2014/main" id="{4F4BF60A-2BFF-477C-9F1C-14CD0F455748}"/>
              </a:ext>
            </a:extLst>
          </p:cNvPr>
          <p:cNvSpPr txBox="1"/>
          <p:nvPr/>
        </p:nvSpPr>
        <p:spPr>
          <a:xfrm>
            <a:off x="2462945" y="6220686"/>
            <a:ext cx="9144000" cy="369332"/>
          </a:xfrm>
          <a:prstGeom prst="rect">
            <a:avLst/>
          </a:prstGeom>
          <a:noFill/>
        </p:spPr>
        <p:txBody>
          <a:bodyPr wrap="square" rtlCol="0">
            <a:spAutoFit/>
          </a:bodyPr>
          <a:lstStyle/>
          <a:p>
            <a:r>
              <a:rPr lang="en-US">
                <a:solidFill>
                  <a:schemeClr val="tx1">
                    <a:lumMod val="85000"/>
                    <a:lumOff val="15000"/>
                  </a:schemeClr>
                </a:solidFill>
              </a:rPr>
              <a:t>Earn the T.C. Medical Info Coder/Biller within the degree</a:t>
            </a:r>
            <a:r>
              <a:rPr lang="en-US"/>
              <a:t>		</a:t>
            </a:r>
          </a:p>
        </p:txBody>
      </p:sp>
    </p:spTree>
    <p:extLst>
      <p:ext uri="{BB962C8B-B14F-4D97-AF65-F5344CB8AC3E}">
        <p14:creationId xmlns:p14="http://schemas.microsoft.com/office/powerpoint/2010/main" val="3236883890"/>
      </p:ext>
    </p:extLst>
  </p:cSld>
  <p:clrMapOvr>
    <a:masterClrMapping/>
  </p:clrMapOvr>
  <mc:AlternateContent xmlns:mc="http://schemas.openxmlformats.org/markup-compatibility/2006" xmlns:p14="http://schemas.microsoft.com/office/powerpoint/2010/main">
    <mc:Choice Requires="p14">
      <p:transition p14:dur="0" advTm="90242"/>
    </mc:Choice>
    <mc:Fallback xmlns="">
      <p:transition advTm="9024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911"/>
            <a:ext cx="6858000" cy="812800"/>
          </a:xfrm>
        </p:spPr>
        <p:txBody>
          <a:bodyPr/>
          <a:lstStyle/>
          <a:p>
            <a:pPr algn="ctr"/>
            <a:r>
              <a:rPr lang="en-US" dirty="0" smtClean="0"/>
              <a:t>Health Care Specialist </a:t>
            </a:r>
            <a:endParaRPr lang="en-US" dirty="0"/>
          </a:p>
        </p:txBody>
      </p:sp>
      <p:sp>
        <p:nvSpPr>
          <p:cNvPr id="3" name="Content Placeholder 2"/>
          <p:cNvSpPr>
            <a:spLocks noGrp="1"/>
          </p:cNvSpPr>
          <p:nvPr>
            <p:ph idx="1"/>
          </p:nvPr>
        </p:nvSpPr>
        <p:spPr>
          <a:xfrm>
            <a:off x="473824" y="1697397"/>
            <a:ext cx="8196351" cy="3505200"/>
          </a:xfrm>
        </p:spPr>
        <p:txBody>
          <a:bodyPr>
            <a:normAutofit fontScale="92500" lnSpcReduction="10000"/>
          </a:bodyPr>
          <a:lstStyle/>
          <a:p>
            <a:pPr fontAlgn="base">
              <a:buFont typeface="Wingdings" panose="05000000000000000000" pitchFamily="2" charset="2"/>
              <a:buChar char="Ø"/>
            </a:pPr>
            <a:r>
              <a:rPr lang="en-US" dirty="0" smtClean="0">
                <a:solidFill>
                  <a:schemeClr val="tx1">
                    <a:lumMod val="75000"/>
                    <a:lumOff val="25000"/>
                  </a:schemeClr>
                </a:solidFill>
              </a:rPr>
              <a:t>This certificate prepares </a:t>
            </a:r>
            <a:r>
              <a:rPr lang="en-US" dirty="0">
                <a:solidFill>
                  <a:schemeClr val="tx1">
                    <a:lumMod val="75000"/>
                    <a:lumOff val="25000"/>
                  </a:schemeClr>
                </a:solidFill>
              </a:rPr>
              <a:t>students </a:t>
            </a:r>
            <a:r>
              <a:rPr lang="en-US" dirty="0" smtClean="0">
                <a:solidFill>
                  <a:schemeClr val="tx1">
                    <a:lumMod val="75000"/>
                    <a:lumOff val="25000"/>
                  </a:schemeClr>
                </a:solidFill>
              </a:rPr>
              <a:t>for entry-level employment as </a:t>
            </a:r>
            <a:r>
              <a:rPr lang="en-US" dirty="0">
                <a:solidFill>
                  <a:schemeClr val="tx1">
                    <a:lumMod val="75000"/>
                    <a:lumOff val="25000"/>
                  </a:schemeClr>
                </a:solidFill>
              </a:rPr>
              <a:t>assistants in health care services settings while exploring pathways to a nursing, allied health, or transfer-focused associate's degree.</a:t>
            </a:r>
          </a:p>
          <a:p>
            <a:pPr fontAlgn="base">
              <a:buFont typeface="Wingdings" panose="05000000000000000000" pitchFamily="2" charset="2"/>
              <a:buChar char="Ø"/>
            </a:pPr>
            <a:r>
              <a:rPr lang="en-US" dirty="0">
                <a:solidFill>
                  <a:schemeClr val="tx1">
                    <a:lumMod val="75000"/>
                    <a:lumOff val="25000"/>
                  </a:schemeClr>
                </a:solidFill>
              </a:rPr>
              <a:t>This program is for individuals who are currently employed in the health field or seeking employment in entry-level positions in doctor's offices, hospitals, pharmacies, </a:t>
            </a:r>
            <a:r>
              <a:rPr lang="en-US" dirty="0" err="1">
                <a:solidFill>
                  <a:schemeClr val="tx1">
                    <a:lumMod val="75000"/>
                    <a:lumOff val="25000"/>
                  </a:schemeClr>
                </a:solidFill>
              </a:rPr>
              <a:t>clinicals</a:t>
            </a:r>
            <a:r>
              <a:rPr lang="en-US" dirty="0">
                <a:solidFill>
                  <a:schemeClr val="tx1">
                    <a:lumMod val="75000"/>
                    <a:lumOff val="25000"/>
                  </a:schemeClr>
                </a:solidFill>
              </a:rPr>
              <a:t>, and community health organizations</a:t>
            </a:r>
            <a:r>
              <a:rPr lang="en-US" dirty="0"/>
              <a:t>. </a:t>
            </a:r>
          </a:p>
          <a:p>
            <a:endParaRPr lang="en-US" dirty="0"/>
          </a:p>
        </p:txBody>
      </p:sp>
    </p:spTree>
    <p:extLst>
      <p:ext uri="{BB962C8B-B14F-4D97-AF65-F5344CB8AC3E}">
        <p14:creationId xmlns:p14="http://schemas.microsoft.com/office/powerpoint/2010/main" val="2243646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123" y="825038"/>
            <a:ext cx="6858000" cy="812800"/>
          </a:xfrm>
        </p:spPr>
        <p:txBody>
          <a:bodyPr/>
          <a:lstStyle/>
          <a:p>
            <a:pPr algn="ctr"/>
            <a:r>
              <a:rPr lang="en-US" dirty="0" smtClean="0"/>
              <a:t>Health Navigator</a:t>
            </a:r>
            <a:endParaRPr lang="en-US" dirty="0"/>
          </a:p>
        </p:txBody>
      </p:sp>
      <p:sp>
        <p:nvSpPr>
          <p:cNvPr id="3" name="Content Placeholder 2"/>
          <p:cNvSpPr>
            <a:spLocks noGrp="1"/>
          </p:cNvSpPr>
          <p:nvPr>
            <p:ph idx="1"/>
          </p:nvPr>
        </p:nvSpPr>
        <p:spPr>
          <a:xfrm>
            <a:off x="407324" y="1562793"/>
            <a:ext cx="8412480" cy="4715459"/>
          </a:xfrm>
        </p:spPr>
        <p:txBody>
          <a:bodyPr>
            <a:noAutofit/>
          </a:bodyPr>
          <a:lstStyle/>
          <a:p>
            <a:pPr fontAlgn="base">
              <a:buFont typeface="Wingdings" panose="05000000000000000000" pitchFamily="2" charset="2"/>
              <a:buChar char="Ø"/>
            </a:pPr>
            <a:r>
              <a:rPr lang="en-US" sz="2600" dirty="0" smtClean="0">
                <a:solidFill>
                  <a:schemeClr val="tx1">
                    <a:lumMod val="75000"/>
                    <a:lumOff val="25000"/>
                  </a:schemeClr>
                </a:solidFill>
              </a:rPr>
              <a:t>Health Navigators assist those </a:t>
            </a:r>
            <a:r>
              <a:rPr lang="en-US" sz="2600" dirty="0">
                <a:solidFill>
                  <a:schemeClr val="tx1">
                    <a:lumMod val="75000"/>
                    <a:lumOff val="25000"/>
                  </a:schemeClr>
                </a:solidFill>
              </a:rPr>
              <a:t>who need help navigating their health care or simply accessing community resources. From health insurance to hospitalization and from wellness to </a:t>
            </a:r>
            <a:r>
              <a:rPr lang="en-US" sz="2600" dirty="0" smtClean="0">
                <a:solidFill>
                  <a:schemeClr val="tx1">
                    <a:lumMod val="75000"/>
                    <a:lumOff val="25000"/>
                  </a:schemeClr>
                </a:solidFill>
              </a:rPr>
              <a:t>rehabilitation. </a:t>
            </a:r>
            <a:endParaRPr lang="en-US" sz="2600" dirty="0" smtClean="0">
              <a:solidFill>
                <a:schemeClr val="tx1">
                  <a:lumMod val="75000"/>
                  <a:lumOff val="25000"/>
                </a:schemeClr>
              </a:solidFill>
            </a:endParaRPr>
          </a:p>
          <a:p>
            <a:pPr fontAlgn="base">
              <a:buFont typeface="Wingdings" panose="05000000000000000000" pitchFamily="2" charset="2"/>
              <a:buChar char="Ø"/>
            </a:pPr>
            <a:r>
              <a:rPr lang="en-US" sz="2600" dirty="0" smtClean="0">
                <a:solidFill>
                  <a:schemeClr val="tx1">
                    <a:lumMod val="75000"/>
                    <a:lumOff val="25000"/>
                  </a:schemeClr>
                </a:solidFill>
              </a:rPr>
              <a:t>Health </a:t>
            </a:r>
            <a:r>
              <a:rPr lang="en-US" sz="2600" dirty="0">
                <a:solidFill>
                  <a:schemeClr val="tx1">
                    <a:lumMod val="75000"/>
                    <a:lumOff val="25000"/>
                  </a:schemeClr>
                </a:solidFill>
              </a:rPr>
              <a:t>Navigators may also facilitate access to care and follow-up for sick and complicated patients with cancer, HIV, and a range of other complex health problems. In addition, Health Navigators can assist with identifying and enrolling patients in various health insurance plans including ACA Exchanges, Medicaid, Medicare, and disability services</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p:txBody>
      </p:sp>
    </p:spTree>
    <p:extLst>
      <p:ext uri="{BB962C8B-B14F-4D97-AF65-F5344CB8AC3E}">
        <p14:creationId xmlns:p14="http://schemas.microsoft.com/office/powerpoint/2010/main" val="3135340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3D64-FA1F-43A8-A3DE-DE915209396F}"/>
              </a:ext>
            </a:extLst>
          </p:cNvPr>
          <p:cNvSpPr>
            <a:spLocks noGrp="1"/>
          </p:cNvSpPr>
          <p:nvPr>
            <p:ph type="title"/>
          </p:nvPr>
        </p:nvSpPr>
        <p:spPr>
          <a:xfrm>
            <a:off x="1143000" y="662803"/>
            <a:ext cx="6858000" cy="812800"/>
          </a:xfrm>
        </p:spPr>
        <p:txBody>
          <a:bodyPr/>
          <a:lstStyle/>
          <a:p>
            <a:pPr algn="ctr"/>
            <a:r>
              <a:rPr lang="en-US" dirty="0">
                <a:solidFill>
                  <a:schemeClr val="accent1">
                    <a:lumMod val="75000"/>
                  </a:schemeClr>
                </a:solidFill>
                <a:latin typeface="Palatino Linotype"/>
              </a:rPr>
              <a:t>Radiography</a:t>
            </a:r>
          </a:p>
        </p:txBody>
      </p:sp>
      <p:sp>
        <p:nvSpPr>
          <p:cNvPr id="3" name="Content Placeholder 2">
            <a:extLst>
              <a:ext uri="{FF2B5EF4-FFF2-40B4-BE49-F238E27FC236}">
                <a16:creationId xmlns:a16="http://schemas.microsoft.com/office/drawing/2014/main" id="{0ADCE37C-2277-43E7-AA77-C09741A8CF3A}"/>
              </a:ext>
            </a:extLst>
          </p:cNvPr>
          <p:cNvSpPr>
            <a:spLocks noGrp="1"/>
          </p:cNvSpPr>
          <p:nvPr>
            <p:ph idx="1"/>
          </p:nvPr>
        </p:nvSpPr>
        <p:spPr>
          <a:xfrm>
            <a:off x="762000" y="1455955"/>
            <a:ext cx="7620000" cy="4539732"/>
          </a:xfrm>
        </p:spPr>
        <p:txBody>
          <a:bodyPr>
            <a:normAutofit/>
          </a:bodyPr>
          <a:lstStyle/>
          <a:p>
            <a:pPr>
              <a:buFont typeface="Wingdings" panose="05000000000000000000" pitchFamily="2" charset="2"/>
              <a:buChar char="Ø"/>
            </a:pPr>
            <a:r>
              <a:rPr lang="en-US" sz="2500">
                <a:solidFill>
                  <a:schemeClr val="tx1">
                    <a:lumMod val="75000"/>
                    <a:lumOff val="25000"/>
                  </a:schemeClr>
                </a:solidFill>
              </a:rPr>
              <a:t>The Radiography program teaches students to become highly skilled professionals in the safe and effective use of </a:t>
            </a:r>
            <a:r>
              <a:rPr lang="en-US" sz="2500" b="1">
                <a:solidFill>
                  <a:schemeClr val="tx1">
                    <a:lumMod val="75000"/>
                    <a:lumOff val="25000"/>
                  </a:schemeClr>
                </a:solidFill>
              </a:rPr>
              <a:t>radiation</a:t>
            </a:r>
            <a:r>
              <a:rPr lang="en-US" sz="2500">
                <a:solidFill>
                  <a:schemeClr val="tx1">
                    <a:lumMod val="75000"/>
                    <a:lumOff val="25000"/>
                  </a:schemeClr>
                </a:solidFill>
              </a:rPr>
              <a:t> to treat patients by </a:t>
            </a:r>
            <a:r>
              <a:rPr lang="en-US" sz="2500" u="sng">
                <a:solidFill>
                  <a:schemeClr val="tx1">
                    <a:lumMod val="75000"/>
                    <a:lumOff val="25000"/>
                  </a:schemeClr>
                </a:solidFill>
              </a:rPr>
              <a:t>operating X-ray imaging equipment </a:t>
            </a:r>
            <a:r>
              <a:rPr lang="en-US" sz="2500">
                <a:solidFill>
                  <a:schemeClr val="tx1">
                    <a:lumMod val="75000"/>
                    <a:lumOff val="25000"/>
                  </a:schemeClr>
                </a:solidFill>
              </a:rPr>
              <a:t>and perform diagnostic imaging examinations that help doctors accurately diagnose and treat their patients for injury and disease.</a:t>
            </a:r>
          </a:p>
          <a:p>
            <a:pPr>
              <a:buFont typeface="Wingdings" panose="05000000000000000000" pitchFamily="2" charset="2"/>
              <a:buChar char="Ø"/>
            </a:pPr>
            <a:r>
              <a:rPr lang="en-US" sz="2500">
                <a:solidFill>
                  <a:schemeClr val="tx1">
                    <a:lumMod val="75000"/>
                    <a:lumOff val="25000"/>
                  </a:schemeClr>
                </a:solidFill>
              </a:rPr>
              <a:t>Radiographers are employed primarily in hospitals but are also available in radiological/imaging centers, urgent care clinics, private physicians’ offices, and public health service facilities. </a:t>
            </a:r>
          </a:p>
          <a:p>
            <a:endParaRPr lang="en-US"/>
          </a:p>
        </p:txBody>
      </p:sp>
      <p:sp>
        <p:nvSpPr>
          <p:cNvPr id="4" name="TextBox 3">
            <a:extLst>
              <a:ext uri="{FF2B5EF4-FFF2-40B4-BE49-F238E27FC236}">
                <a16:creationId xmlns:a16="http://schemas.microsoft.com/office/drawing/2014/main" id="{D609A8A0-4CC1-4A9C-AB3C-09813664D4CF}"/>
              </a:ext>
            </a:extLst>
          </p:cNvPr>
          <p:cNvSpPr txBox="1"/>
          <p:nvPr/>
        </p:nvSpPr>
        <p:spPr>
          <a:xfrm>
            <a:off x="762000" y="6107668"/>
            <a:ext cx="8763000" cy="369332"/>
          </a:xfrm>
          <a:prstGeom prst="rect">
            <a:avLst/>
          </a:prstGeom>
          <a:noFill/>
        </p:spPr>
        <p:txBody>
          <a:bodyPr wrap="square" rtlCol="0">
            <a:spAutoFit/>
          </a:bodyPr>
          <a:lstStyle/>
          <a:p>
            <a:r>
              <a:rPr lang="en-US">
                <a:solidFill>
                  <a:schemeClr val="tx1">
                    <a:lumMod val="85000"/>
                    <a:lumOff val="15000"/>
                  </a:schemeClr>
                </a:solidFill>
              </a:rPr>
              <a:t>A.S. Radiography			    B.S. Radiologic and Imaging Sciences</a:t>
            </a:r>
          </a:p>
        </p:txBody>
      </p:sp>
      <p:cxnSp>
        <p:nvCxnSpPr>
          <p:cNvPr id="5" name="Straight Arrow Connector 4">
            <a:extLst>
              <a:ext uri="{FF2B5EF4-FFF2-40B4-BE49-F238E27FC236}">
                <a16:creationId xmlns:a16="http://schemas.microsoft.com/office/drawing/2014/main" id="{1F519403-F28D-4C8B-BDA3-AB5A7757EAEF}"/>
              </a:ext>
            </a:extLst>
          </p:cNvPr>
          <p:cNvCxnSpPr>
            <a:cxnSpLocks/>
          </p:cNvCxnSpPr>
          <p:nvPr/>
        </p:nvCxnSpPr>
        <p:spPr>
          <a:xfrm>
            <a:off x="2819400" y="6292334"/>
            <a:ext cx="17526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761120"/>
      </p:ext>
    </p:extLst>
  </p:cSld>
  <p:clrMapOvr>
    <a:masterClrMapping/>
  </p:clrMapOvr>
  <mc:AlternateContent xmlns:mc="http://schemas.openxmlformats.org/markup-compatibility/2006" xmlns:p14="http://schemas.microsoft.com/office/powerpoint/2010/main">
    <mc:Choice Requires="p14">
      <p:transition p14:dur="0" advTm="58822"/>
    </mc:Choice>
    <mc:Fallback xmlns="">
      <p:transition advTm="5882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BDB9-BB79-43A3-B610-A3B2EEC32D8E}"/>
              </a:ext>
            </a:extLst>
          </p:cNvPr>
          <p:cNvSpPr>
            <a:spLocks noGrp="1"/>
          </p:cNvSpPr>
          <p:nvPr>
            <p:ph type="title"/>
          </p:nvPr>
        </p:nvSpPr>
        <p:spPr>
          <a:xfrm>
            <a:off x="1143000" y="685800"/>
            <a:ext cx="6858000" cy="812800"/>
          </a:xfrm>
        </p:spPr>
        <p:txBody>
          <a:bodyPr/>
          <a:lstStyle/>
          <a:p>
            <a:pPr algn="ctr"/>
            <a:r>
              <a:rPr lang="en-US" dirty="0">
                <a:solidFill>
                  <a:schemeClr val="accent1">
                    <a:lumMod val="75000"/>
                  </a:schemeClr>
                </a:solidFill>
                <a:latin typeface="Palatino Linotype"/>
              </a:rPr>
              <a:t>Respiratory Care</a:t>
            </a:r>
            <a:r>
              <a:rPr lang="en-US" dirty="0"/>
              <a:t> </a:t>
            </a:r>
          </a:p>
        </p:txBody>
      </p:sp>
      <p:sp>
        <p:nvSpPr>
          <p:cNvPr id="3" name="Content Placeholder 2">
            <a:extLst>
              <a:ext uri="{FF2B5EF4-FFF2-40B4-BE49-F238E27FC236}">
                <a16:creationId xmlns:a16="http://schemas.microsoft.com/office/drawing/2014/main" id="{06B3775B-A10A-4D4A-8564-E27A25DCD082}"/>
              </a:ext>
            </a:extLst>
          </p:cNvPr>
          <p:cNvSpPr>
            <a:spLocks noGrp="1"/>
          </p:cNvSpPr>
          <p:nvPr>
            <p:ph idx="1"/>
          </p:nvPr>
        </p:nvSpPr>
        <p:spPr>
          <a:xfrm>
            <a:off x="609600" y="1656973"/>
            <a:ext cx="7924800" cy="4597400"/>
          </a:xfrm>
        </p:spPr>
        <p:txBody>
          <a:bodyPr>
            <a:normAutofit/>
          </a:bodyPr>
          <a:lstStyle/>
          <a:p>
            <a:pPr>
              <a:buFont typeface="Wingdings" panose="05000000000000000000" pitchFamily="2" charset="2"/>
              <a:buChar char="Ø"/>
            </a:pPr>
            <a:r>
              <a:rPr lang="en-US" sz="2600" dirty="0">
                <a:solidFill>
                  <a:schemeClr val="tx1">
                    <a:lumMod val="75000"/>
                    <a:lumOff val="25000"/>
                  </a:schemeClr>
                </a:solidFill>
              </a:rPr>
              <a:t>Respiratory Therapists are an integral member of </a:t>
            </a:r>
            <a:r>
              <a:rPr lang="en-US" sz="2600" u="sng" dirty="0">
                <a:solidFill>
                  <a:schemeClr val="tx1">
                    <a:lumMod val="75000"/>
                    <a:lumOff val="25000"/>
                  </a:schemeClr>
                </a:solidFill>
              </a:rPr>
              <a:t>any medical team</a:t>
            </a:r>
            <a:r>
              <a:rPr lang="en-US" sz="2600" dirty="0">
                <a:solidFill>
                  <a:schemeClr val="tx1">
                    <a:lumMod val="75000"/>
                    <a:lumOff val="25000"/>
                  </a:schemeClr>
                </a:solidFill>
              </a:rPr>
              <a:t> and serve as </a:t>
            </a:r>
            <a:r>
              <a:rPr lang="en-US" sz="2600" b="1" dirty="0">
                <a:solidFill>
                  <a:schemeClr val="tx1">
                    <a:lumMod val="75000"/>
                    <a:lumOff val="25000"/>
                  </a:schemeClr>
                </a:solidFill>
              </a:rPr>
              <a:t>life-support</a:t>
            </a:r>
            <a:r>
              <a:rPr lang="en-US" sz="2600" dirty="0">
                <a:solidFill>
                  <a:schemeClr val="tx1">
                    <a:lumMod val="75000"/>
                    <a:lumOff val="25000"/>
                  </a:schemeClr>
                </a:solidFill>
              </a:rPr>
              <a:t> specialists that work to restore the heart and lung system to normal function</a:t>
            </a:r>
          </a:p>
          <a:p>
            <a:pPr>
              <a:buFont typeface="Wingdings" panose="05000000000000000000" pitchFamily="2" charset="2"/>
              <a:buChar char="Ø"/>
            </a:pPr>
            <a:r>
              <a:rPr lang="en-US" sz="2600" dirty="0">
                <a:solidFill>
                  <a:schemeClr val="tx1">
                    <a:lumMod val="75000"/>
                    <a:lumOff val="25000"/>
                  </a:schemeClr>
                </a:solidFill>
              </a:rPr>
              <a:t>Assist physicians in treating patients who experience </a:t>
            </a:r>
            <a:r>
              <a:rPr lang="en-US" sz="2600" b="1" dirty="0">
                <a:solidFill>
                  <a:schemeClr val="tx1">
                    <a:lumMod val="75000"/>
                    <a:lumOff val="25000"/>
                  </a:schemeClr>
                </a:solidFill>
              </a:rPr>
              <a:t>heart or breathing </a:t>
            </a:r>
            <a:r>
              <a:rPr lang="en-US" sz="2600" dirty="0">
                <a:solidFill>
                  <a:schemeClr val="tx1">
                    <a:lumMod val="75000"/>
                    <a:lumOff val="25000"/>
                  </a:schemeClr>
                </a:solidFill>
              </a:rPr>
              <a:t>disorders among various patients, ranging from </a:t>
            </a:r>
            <a:r>
              <a:rPr lang="en-US" sz="2600" u="sng" dirty="0">
                <a:solidFill>
                  <a:schemeClr val="tx1">
                    <a:lumMod val="75000"/>
                    <a:lumOff val="25000"/>
                  </a:schemeClr>
                </a:solidFill>
              </a:rPr>
              <a:t>premature infants </a:t>
            </a:r>
            <a:r>
              <a:rPr lang="en-US" sz="2600" dirty="0">
                <a:solidFill>
                  <a:schemeClr val="tx1">
                    <a:lumMod val="75000"/>
                    <a:lumOff val="25000"/>
                  </a:schemeClr>
                </a:solidFill>
              </a:rPr>
              <a:t>with underdeveloped lungs to patients with chronic asthma or chronic lung disease such as COPD/emphysema</a:t>
            </a:r>
            <a:r>
              <a:rPr lang="en-US" sz="2600" dirty="0">
                <a:solidFill>
                  <a:schemeClr val="tx1">
                    <a:lumMod val="95000"/>
                    <a:lumOff val="5000"/>
                  </a:schemeClr>
                </a:solidFill>
              </a:rPr>
              <a:t>.</a:t>
            </a:r>
          </a:p>
          <a:p>
            <a:endParaRPr lang="en-US" dirty="0"/>
          </a:p>
        </p:txBody>
      </p:sp>
      <p:sp>
        <p:nvSpPr>
          <p:cNvPr id="4" name="TextBox 3">
            <a:extLst>
              <a:ext uri="{FF2B5EF4-FFF2-40B4-BE49-F238E27FC236}">
                <a16:creationId xmlns:a16="http://schemas.microsoft.com/office/drawing/2014/main" id="{9508320A-F398-4167-B0C6-845857CF27DE}"/>
              </a:ext>
            </a:extLst>
          </p:cNvPr>
          <p:cNvSpPr txBox="1"/>
          <p:nvPr/>
        </p:nvSpPr>
        <p:spPr>
          <a:xfrm>
            <a:off x="609600" y="6146800"/>
            <a:ext cx="8686800" cy="369332"/>
          </a:xfrm>
          <a:prstGeom prst="rect">
            <a:avLst/>
          </a:prstGeom>
          <a:noFill/>
        </p:spPr>
        <p:txBody>
          <a:bodyPr wrap="square" rtlCol="0">
            <a:spAutoFit/>
          </a:bodyPr>
          <a:lstStyle/>
          <a:p>
            <a:r>
              <a:rPr lang="en-US"/>
              <a:t>A.S. Respiratory Care			B.S. Cardiopulmonary Sciences</a:t>
            </a:r>
          </a:p>
        </p:txBody>
      </p:sp>
      <p:cxnSp>
        <p:nvCxnSpPr>
          <p:cNvPr id="5" name="Straight Arrow Connector 4">
            <a:extLst>
              <a:ext uri="{FF2B5EF4-FFF2-40B4-BE49-F238E27FC236}">
                <a16:creationId xmlns:a16="http://schemas.microsoft.com/office/drawing/2014/main" id="{3CF9107C-550E-4E52-899F-D599C8BCD018}"/>
              </a:ext>
            </a:extLst>
          </p:cNvPr>
          <p:cNvCxnSpPr>
            <a:cxnSpLocks/>
          </p:cNvCxnSpPr>
          <p:nvPr/>
        </p:nvCxnSpPr>
        <p:spPr>
          <a:xfrm>
            <a:off x="3200400" y="6361946"/>
            <a:ext cx="1752600"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245264"/>
      </p:ext>
    </p:extLst>
  </p:cSld>
  <p:clrMapOvr>
    <a:masterClrMapping/>
  </p:clrMapOvr>
  <mc:AlternateContent xmlns:mc="http://schemas.openxmlformats.org/markup-compatibility/2006" xmlns:p14="http://schemas.microsoft.com/office/powerpoint/2010/main">
    <mc:Choice Requires="p14">
      <p:transition p14:dur="0" advTm="69348"/>
    </mc:Choice>
    <mc:Fallback xmlns="">
      <p:transition advTm="6934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858000" cy="812800"/>
          </a:xfrm>
        </p:spPr>
        <p:txBody>
          <a:bodyPr/>
          <a:lstStyle/>
          <a:p>
            <a:pPr algn="ctr"/>
            <a:r>
              <a:rPr lang="en-US" sz="3400" dirty="0">
                <a:solidFill>
                  <a:schemeClr val="accent1">
                    <a:lumMod val="75000"/>
                  </a:schemeClr>
                </a:solidFill>
                <a:latin typeface="Palatino Linotype"/>
              </a:rPr>
              <a:t>Career Exploration</a:t>
            </a:r>
          </a:p>
        </p:txBody>
      </p:sp>
      <p:sp>
        <p:nvSpPr>
          <p:cNvPr id="3" name="Content Placeholder 2"/>
          <p:cNvSpPr>
            <a:spLocks noGrp="1"/>
          </p:cNvSpPr>
          <p:nvPr>
            <p:ph idx="1"/>
          </p:nvPr>
        </p:nvSpPr>
        <p:spPr>
          <a:xfrm>
            <a:off x="190500" y="1905000"/>
            <a:ext cx="8763000" cy="4572000"/>
          </a:xfrm>
        </p:spPr>
        <p:txBody>
          <a:bodyPr vert="horz" lIns="91440" tIns="45720" rIns="91440" bIns="45720" rtlCol="0" anchor="t">
            <a:normAutofit fontScale="85000" lnSpcReduction="10000"/>
          </a:bodyPr>
          <a:lstStyle/>
          <a:p>
            <a:pPr>
              <a:buFont typeface="Wingdings" panose="05000000000000000000" pitchFamily="2" charset="2"/>
              <a:buChar char="Ø"/>
            </a:pPr>
            <a:r>
              <a:rPr lang="en-US">
                <a:solidFill>
                  <a:schemeClr val="tx1">
                    <a:lumMod val="75000"/>
                    <a:lumOff val="25000"/>
                  </a:schemeClr>
                </a:solidFill>
              </a:rPr>
              <a:t>Exposure to bodily fluids, peer-to-peer exams, direct patient care, life and death professions</a:t>
            </a:r>
          </a:p>
          <a:p>
            <a:pPr lvl="1">
              <a:buFont typeface="Wingdings" panose="05000000000000000000" pitchFamily="2" charset="2"/>
              <a:buChar char="Ø"/>
            </a:pPr>
            <a:r>
              <a:rPr lang="en-US" sz="2400" b="1" u="sng">
                <a:solidFill>
                  <a:schemeClr val="tx1">
                    <a:lumMod val="75000"/>
                    <a:lumOff val="25000"/>
                  </a:schemeClr>
                </a:solidFill>
              </a:rPr>
              <a:t>All</a:t>
            </a:r>
            <a:r>
              <a:rPr lang="en-US" sz="2400">
                <a:solidFill>
                  <a:schemeClr val="tx1">
                    <a:lumMod val="75000"/>
                    <a:lumOff val="25000"/>
                  </a:schemeClr>
                </a:solidFill>
              </a:rPr>
              <a:t> Allied Health professions listed prior (except HIT in most settings) </a:t>
            </a:r>
          </a:p>
          <a:p>
            <a:pPr>
              <a:buFont typeface="Wingdings" panose="05000000000000000000" pitchFamily="2" charset="2"/>
              <a:buChar char="Ø"/>
            </a:pPr>
            <a:r>
              <a:rPr lang="en-US">
                <a:solidFill>
                  <a:schemeClr val="tx1">
                    <a:lumMod val="75000"/>
                    <a:lumOff val="25000"/>
                  </a:schemeClr>
                </a:solidFill>
              </a:rPr>
              <a:t>Students accepted into these programs will be expected to adhere to Centers for Disease Control (CDC) guidelines </a:t>
            </a:r>
          </a:p>
          <a:p>
            <a:pPr lvl="1">
              <a:buFont typeface="Wingdings" panose="05000000000000000000" pitchFamily="2" charset="2"/>
              <a:buChar char="Ø"/>
            </a:pPr>
            <a:r>
              <a:rPr lang="en-US" sz="2400">
                <a:solidFill>
                  <a:schemeClr val="tx1">
                    <a:lumMod val="75000"/>
                    <a:lumOff val="25000"/>
                  </a:schemeClr>
                </a:solidFill>
              </a:rPr>
              <a:t>Know your program </a:t>
            </a:r>
            <a:r>
              <a:rPr lang="en-US" sz="2400" b="1" u="sng">
                <a:solidFill>
                  <a:schemeClr val="tx1">
                    <a:lumMod val="75000"/>
                    <a:lumOff val="25000"/>
                  </a:schemeClr>
                </a:solidFill>
              </a:rPr>
              <a:t>before you apply!</a:t>
            </a:r>
          </a:p>
          <a:p>
            <a:pPr>
              <a:buFont typeface="Wingdings" panose="05000000000000000000" pitchFamily="2" charset="2"/>
              <a:buChar char="Ø"/>
            </a:pPr>
            <a:r>
              <a:rPr lang="en-US">
                <a:solidFill>
                  <a:schemeClr val="tx1">
                    <a:lumMod val="75000"/>
                    <a:lumOff val="25000"/>
                  </a:schemeClr>
                </a:solidFill>
              </a:rPr>
              <a:t>Each of the discussed programs are </a:t>
            </a:r>
            <a:r>
              <a:rPr lang="en-US" b="1" u="sng">
                <a:solidFill>
                  <a:schemeClr val="tx1">
                    <a:lumMod val="75000"/>
                    <a:lumOff val="25000"/>
                  </a:schemeClr>
                </a:solidFill>
              </a:rPr>
              <a:t>high in-demand</a:t>
            </a:r>
            <a:r>
              <a:rPr lang="en-US">
                <a:solidFill>
                  <a:schemeClr val="tx1">
                    <a:lumMod val="75000"/>
                    <a:lumOff val="25000"/>
                  </a:schemeClr>
                </a:solidFill>
              </a:rPr>
              <a:t> with students earning employment soon after graduation</a:t>
            </a:r>
          </a:p>
          <a:p>
            <a:pPr>
              <a:buFont typeface="Wingdings" panose="05000000000000000000" pitchFamily="2" charset="2"/>
              <a:buChar char="Ø"/>
            </a:pPr>
            <a:r>
              <a:rPr lang="en-US">
                <a:solidFill>
                  <a:schemeClr val="tx1">
                    <a:lumMod val="75000"/>
                    <a:lumOff val="25000"/>
                  </a:schemeClr>
                </a:solidFill>
              </a:rPr>
              <a:t>Highly recommend research for the purpose of knowing what you’re getting into before acceptance </a:t>
            </a:r>
          </a:p>
          <a:p>
            <a:pPr marL="0" indent="0" algn="ctr">
              <a:buNone/>
            </a:pPr>
            <a:endParaRPr lang="en-US" sz="1000"/>
          </a:p>
          <a:p>
            <a:pPr marL="0" indent="0" algn="ctr">
              <a:buNone/>
            </a:pPr>
            <a:r>
              <a:rPr lang="en-US" sz="3600" i="1">
                <a:solidFill>
                  <a:schemeClr val="tx2">
                    <a:lumMod val="75000"/>
                  </a:schemeClr>
                </a:solidFill>
              </a:rPr>
              <a:t>What is your </a:t>
            </a:r>
            <a:r>
              <a:rPr lang="en-US" sz="3600" b="1" i="1" u="sng">
                <a:solidFill>
                  <a:schemeClr val="tx2">
                    <a:lumMod val="75000"/>
                  </a:schemeClr>
                </a:solidFill>
              </a:rPr>
              <a:t>why</a:t>
            </a:r>
            <a:r>
              <a:rPr lang="en-US" sz="3600" i="1">
                <a:solidFill>
                  <a:schemeClr val="tx2">
                    <a:lumMod val="75000"/>
                  </a:schemeClr>
                </a:solidFill>
              </a:rPr>
              <a:t>?</a:t>
            </a:r>
          </a:p>
        </p:txBody>
      </p:sp>
    </p:spTree>
    <p:extLst>
      <p:ext uri="{BB962C8B-B14F-4D97-AF65-F5344CB8AC3E}">
        <p14:creationId xmlns:p14="http://schemas.microsoft.com/office/powerpoint/2010/main" val="3853308402"/>
      </p:ext>
    </p:extLst>
  </p:cSld>
  <p:clrMapOvr>
    <a:masterClrMapping/>
  </p:clrMapOvr>
  <mc:AlternateContent xmlns:mc="http://schemas.openxmlformats.org/markup-compatibility/2006" xmlns:p14="http://schemas.microsoft.com/office/powerpoint/2010/main">
    <mc:Choice Requires="p14">
      <p:transition p14:dur="0" advTm="81779"/>
    </mc:Choice>
    <mc:Fallback xmlns="">
      <p:transition advTm="8177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858000" cy="812800"/>
          </a:xfrm>
        </p:spPr>
        <p:txBody>
          <a:bodyPr/>
          <a:lstStyle/>
          <a:p>
            <a:pPr algn="ctr"/>
            <a:r>
              <a:rPr lang="en-US" sz="3600" dirty="0">
                <a:solidFill>
                  <a:schemeClr val="accent1">
                    <a:lumMod val="75000"/>
                  </a:schemeClr>
                </a:solidFill>
                <a:latin typeface="Palatino Linotype"/>
                <a:cs typeface="Arial"/>
              </a:rPr>
              <a:t>Career Center</a:t>
            </a:r>
            <a:r>
              <a:rPr lang="en-US" sz="3600" dirty="0">
                <a:latin typeface="Arial"/>
                <a:cs typeface="Arial"/>
              </a:rPr>
              <a:t> </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2475" y="1841171"/>
            <a:ext cx="7639050" cy="4862145"/>
          </a:xfrm>
        </p:spPr>
        <p:txBody>
          <a:bodyPr>
            <a:normAutofit fontScale="85000" lnSpcReduction="20000"/>
          </a:bodyPr>
          <a:lstStyle/>
          <a:p>
            <a:pPr marL="0" indent="0" algn="ctr">
              <a:buNone/>
            </a:pPr>
            <a:r>
              <a:rPr lang="en-US" sz="3100">
                <a:solidFill>
                  <a:schemeClr val="tx1">
                    <a:lumMod val="75000"/>
                    <a:lumOff val="25000"/>
                  </a:schemeClr>
                </a:solidFill>
              </a:rPr>
              <a:t>If you are undecided about which career to choose or need more information about specific career outlooks, contact the Career Center:</a:t>
            </a:r>
          </a:p>
          <a:p>
            <a:pPr lvl="1">
              <a:buFont typeface="Wingdings" panose="05000000000000000000" pitchFamily="2" charset="2"/>
              <a:buChar char="Ø"/>
            </a:pPr>
            <a:r>
              <a:rPr lang="en-US" sz="3100">
                <a:solidFill>
                  <a:schemeClr val="tx1">
                    <a:lumMod val="75000"/>
                    <a:lumOff val="25000"/>
                  </a:schemeClr>
                </a:solidFill>
                <a:latin typeface="Arial" panose="020B0604020202020204" pitchFamily="34" charset="0"/>
                <a:cs typeface="Arial" panose="020B0604020202020204" pitchFamily="34" charset="0"/>
                <a:hlinkClick r:id="rId3"/>
              </a:rPr>
              <a:t>http://valenciacollege.edu/careercenter</a:t>
            </a:r>
            <a:endParaRPr lang="en-US" sz="310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100" u="sng">
                <a:solidFill>
                  <a:schemeClr val="tx1">
                    <a:lumMod val="75000"/>
                    <a:lumOff val="25000"/>
                  </a:schemeClr>
                </a:solidFill>
                <a:latin typeface="Arial" panose="020B0604020202020204" pitchFamily="34" charset="0"/>
                <a:cs typeface="Arial" panose="020B0604020202020204" pitchFamily="34" charset="0"/>
              </a:rPr>
              <a:t>Services available for students:</a:t>
            </a:r>
          </a:p>
          <a:p>
            <a:pPr lvl="1">
              <a:buFont typeface="Wingdings" panose="05000000000000000000" pitchFamily="2" charset="2"/>
              <a:buChar char="Ø"/>
            </a:pPr>
            <a:r>
              <a:rPr lang="en-US" sz="3200">
                <a:solidFill>
                  <a:schemeClr val="tx1">
                    <a:lumMod val="75000"/>
                    <a:lumOff val="25000"/>
                  </a:schemeClr>
                </a:solidFill>
              </a:rPr>
              <a:t>discover career options best suited to them</a:t>
            </a:r>
            <a:endParaRPr lang="en-US" sz="3100">
              <a:solidFill>
                <a:schemeClr val="tx1">
                  <a:lumMod val="75000"/>
                  <a:lumOff val="25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3200">
                <a:solidFill>
                  <a:schemeClr val="tx1">
                    <a:lumMod val="75000"/>
                    <a:lumOff val="25000"/>
                  </a:schemeClr>
                </a:solidFill>
              </a:rPr>
              <a:t>decide on a major related to career choice</a:t>
            </a:r>
            <a:endParaRPr lang="en-US" sz="3100">
              <a:solidFill>
                <a:schemeClr val="tx1">
                  <a:lumMod val="75000"/>
                  <a:lumOff val="25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3200">
                <a:solidFill>
                  <a:schemeClr val="tx1">
                    <a:lumMod val="75000"/>
                    <a:lumOff val="25000"/>
                  </a:schemeClr>
                </a:solidFill>
              </a:rPr>
              <a:t>review resumes, cover letters, and more!</a:t>
            </a:r>
            <a:endParaRPr lang="en-US" sz="3100">
              <a:solidFill>
                <a:schemeClr val="tx1">
                  <a:lumMod val="75000"/>
                  <a:lumOff val="25000"/>
                </a:schemeClr>
              </a:solidFill>
              <a:latin typeface="Arial" panose="020B0604020202020204" pitchFamily="34" charset="0"/>
              <a:cs typeface="Arial" panose="020B0604020202020204" pitchFamily="34" charset="0"/>
            </a:endParaRPr>
          </a:p>
          <a:p>
            <a:pPr marL="0" indent="0" fontAlgn="auto">
              <a:spcAft>
                <a:spcPts val="0"/>
              </a:spcAft>
              <a:buNone/>
            </a:pPr>
            <a:r>
              <a:rPr lang="en-US" sz="3100" u="sng">
                <a:solidFill>
                  <a:schemeClr val="tx1">
                    <a:lumMod val="75000"/>
                    <a:lumOff val="25000"/>
                  </a:schemeClr>
                </a:solidFill>
              </a:rPr>
              <a:t>Campus locations:</a:t>
            </a:r>
          </a:p>
          <a:p>
            <a:pPr marL="0" indent="0">
              <a:buNone/>
            </a:pPr>
            <a:r>
              <a:rPr lang="en-US" sz="3100">
                <a:solidFill>
                  <a:schemeClr val="tx1"/>
                </a:solidFill>
              </a:rPr>
              <a:t>		</a:t>
            </a:r>
            <a:r>
              <a:rPr lang="en-US" sz="3100">
                <a:solidFill>
                  <a:schemeClr val="tx2">
                    <a:lumMod val="75000"/>
                  </a:schemeClr>
                </a:solidFill>
              </a:rPr>
              <a:t>West  SSB 206		Osceola  2-125</a:t>
            </a:r>
          </a:p>
          <a:p>
            <a:pPr marL="0" indent="0">
              <a:buNone/>
            </a:pPr>
            <a:r>
              <a:rPr lang="en-US" sz="3100">
                <a:solidFill>
                  <a:schemeClr val="tx2">
                    <a:lumMod val="75000"/>
                  </a:schemeClr>
                </a:solidFill>
              </a:rPr>
              <a:t>		East  5-230			Winter Park  1-214</a:t>
            </a:r>
          </a:p>
          <a:p>
            <a:pPr marL="0" indent="0">
              <a:buNone/>
            </a:pPr>
            <a:r>
              <a:rPr lang="en-US" sz="3100">
                <a:solidFill>
                  <a:schemeClr val="tx1"/>
                </a:solidFill>
              </a:rPr>
              <a:t>				</a:t>
            </a:r>
            <a:endParaRPr lang="en-US"/>
          </a:p>
        </p:txBody>
      </p:sp>
    </p:spTree>
    <p:extLst>
      <p:ext uri="{BB962C8B-B14F-4D97-AF65-F5344CB8AC3E}">
        <p14:creationId xmlns:p14="http://schemas.microsoft.com/office/powerpoint/2010/main" val="2385142104"/>
      </p:ext>
    </p:extLst>
  </p:cSld>
  <p:clrMapOvr>
    <a:masterClrMapping/>
  </p:clrMapOvr>
  <mc:AlternateContent xmlns:mc="http://schemas.openxmlformats.org/markup-compatibility/2006" xmlns:p14="http://schemas.microsoft.com/office/powerpoint/2010/main">
    <mc:Choice Requires="p14">
      <p:transition p14:dur="0" advTm="60161"/>
    </mc:Choice>
    <mc:Fallback xmlns="">
      <p:transition advTm="6016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760" y="2218785"/>
            <a:ext cx="7634134" cy="2083956"/>
          </a:xfrm>
        </p:spPr>
        <p:txBody>
          <a:bodyPr/>
          <a:lstStyle/>
          <a:p>
            <a:r>
              <a:rPr lang="en-US" dirty="0">
                <a:solidFill>
                  <a:schemeClr val="accent1">
                    <a:lumMod val="75000"/>
                  </a:schemeClr>
                </a:solidFill>
                <a:latin typeface="Palatino Linotype"/>
              </a:rPr>
              <a:t>Welcome to the</a:t>
            </a:r>
            <a:br>
              <a:rPr lang="en-US" dirty="0">
                <a:solidFill>
                  <a:schemeClr val="accent1">
                    <a:lumMod val="75000"/>
                  </a:schemeClr>
                </a:solidFill>
                <a:latin typeface="Palatino Linotype"/>
              </a:rPr>
            </a:br>
            <a:r>
              <a:rPr lang="en-US" dirty="0">
                <a:solidFill>
                  <a:schemeClr val="accent1">
                    <a:lumMod val="75000"/>
                  </a:schemeClr>
                </a:solidFill>
                <a:latin typeface="Palatino Linotype"/>
              </a:rPr>
              <a:t>School of Allied Health </a:t>
            </a:r>
            <a:br>
              <a:rPr lang="en-US" dirty="0">
                <a:solidFill>
                  <a:schemeClr val="accent1">
                    <a:lumMod val="75000"/>
                  </a:schemeClr>
                </a:solidFill>
                <a:latin typeface="Palatino Linotype"/>
              </a:rPr>
            </a:br>
            <a:r>
              <a:rPr lang="en-US" dirty="0">
                <a:solidFill>
                  <a:schemeClr val="accent1">
                    <a:lumMod val="75000"/>
                  </a:schemeClr>
                </a:solidFill>
                <a:latin typeface="Palatino Linotype"/>
              </a:rPr>
              <a:t>Information Session</a:t>
            </a:r>
            <a:r>
              <a:rPr lang="en-US" dirty="0"/>
              <a:t> </a:t>
            </a:r>
          </a:p>
        </p:txBody>
      </p:sp>
      <p:sp>
        <p:nvSpPr>
          <p:cNvPr id="3" name="Subtitle 2"/>
          <p:cNvSpPr>
            <a:spLocks noGrp="1"/>
          </p:cNvSpPr>
          <p:nvPr>
            <p:ph type="subTitle" idx="1"/>
          </p:nvPr>
        </p:nvSpPr>
        <p:spPr>
          <a:xfrm>
            <a:off x="850732" y="4444944"/>
            <a:ext cx="7524328" cy="1524463"/>
          </a:xfrm>
        </p:spPr>
        <p:txBody>
          <a:bodyPr vert="horz" lIns="91440" tIns="45720" rIns="91440" bIns="45720" rtlCol="0" anchor="t">
            <a:normAutofit/>
          </a:bodyPr>
          <a:lstStyle/>
          <a:p>
            <a:r>
              <a:rPr lang="en-US" sz="2400" dirty="0">
                <a:solidFill>
                  <a:schemeClr val="tx1">
                    <a:lumMod val="75000"/>
                    <a:lumOff val="25000"/>
                  </a:schemeClr>
                </a:solidFill>
              </a:rPr>
              <a:t>Overview of Allied Health Programs</a:t>
            </a: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3392413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D1B33C-5EF3-4D37-BC30-0C928F98761B}"/>
              </a:ext>
            </a:extLst>
          </p:cNvPr>
          <p:cNvSpPr>
            <a:spLocks noGrp="1"/>
          </p:cNvSpPr>
          <p:nvPr>
            <p:ph type="title"/>
          </p:nvPr>
        </p:nvSpPr>
        <p:spPr>
          <a:xfrm>
            <a:off x="1929442" y="2830902"/>
            <a:ext cx="5486400" cy="1752600"/>
          </a:xfrm>
        </p:spPr>
        <p:txBody>
          <a:bodyPr/>
          <a:lstStyle/>
          <a:p>
            <a:r>
              <a:rPr lang="en-US" dirty="0">
                <a:latin typeface="Palatino Linotype"/>
                <a:cs typeface="Arial"/>
              </a:rPr>
              <a:t>What is ‘Pending’?</a:t>
            </a: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034829"/>
      </p:ext>
    </p:extLst>
  </p:cSld>
  <p:clrMapOvr>
    <a:masterClrMapping/>
  </p:clrMapOvr>
  <mc:AlternateContent xmlns:mc="http://schemas.openxmlformats.org/markup-compatibility/2006" xmlns:p14="http://schemas.microsoft.com/office/powerpoint/2010/main">
    <mc:Choice Requires="p14">
      <p:transition p14:dur="0" advTm="7599"/>
    </mc:Choice>
    <mc:Fallback xmlns="">
      <p:transition advTm="759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9220200" cy="1866900"/>
          </a:xfrm>
        </p:spPr>
        <p:txBody>
          <a:bodyPr/>
          <a:lstStyle/>
          <a:p>
            <a:pPr algn="ctr"/>
            <a:r>
              <a:rPr lang="en-US" dirty="0">
                <a:solidFill>
                  <a:schemeClr val="accent1">
                    <a:lumMod val="75000"/>
                  </a:schemeClr>
                </a:solidFill>
                <a:latin typeface="Palatino Linotype"/>
                <a:cs typeface="Arial"/>
              </a:rPr>
              <a:t>Pending Allied Health Students = </a:t>
            </a:r>
            <a:r>
              <a:rPr lang="en-US" dirty="0">
                <a:solidFill>
                  <a:schemeClr val="accent1">
                    <a:lumMod val="75000"/>
                  </a:schemeClr>
                </a:solidFill>
                <a:latin typeface="Palatino Linotype"/>
                <a:cs typeface="Arial" panose="020B0604020202020204" pitchFamily="34" charset="0"/>
              </a:rPr>
              <a:t/>
            </a:r>
            <a:br>
              <a:rPr lang="en-US" dirty="0">
                <a:solidFill>
                  <a:schemeClr val="accent1">
                    <a:lumMod val="75000"/>
                  </a:schemeClr>
                </a:solidFill>
                <a:latin typeface="Palatino Linotype"/>
                <a:cs typeface="Arial" panose="020B0604020202020204" pitchFamily="34" charset="0"/>
              </a:rPr>
            </a:br>
            <a:r>
              <a:rPr lang="en-US" dirty="0">
                <a:solidFill>
                  <a:schemeClr val="accent1">
                    <a:lumMod val="75000"/>
                  </a:schemeClr>
                </a:solidFill>
                <a:latin typeface="Palatino Linotype"/>
                <a:cs typeface="Arial"/>
              </a:rPr>
              <a:t>Active Valencia students who are pending program acceptance</a:t>
            </a:r>
            <a:r>
              <a:rPr lang="en-US" dirty="0">
                <a:latin typeface="Arial"/>
                <a:cs typeface="Arial"/>
              </a:rPr>
              <a:t> </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2628900"/>
            <a:ext cx="7848600" cy="3695700"/>
          </a:xfrm>
        </p:spPr>
        <p:txBody>
          <a:bodyPr>
            <a:normAutofit fontScale="92500" lnSpcReduction="20000"/>
          </a:bodyPr>
          <a:lstStyle/>
          <a:p>
            <a:pPr>
              <a:buFont typeface="Wingdings" panose="05000000000000000000" pitchFamily="2" charset="2"/>
              <a:buChar char="Ø"/>
            </a:pPr>
            <a:r>
              <a:rPr lang="en-US" sz="2400">
                <a:solidFill>
                  <a:schemeClr val="tx1">
                    <a:lumMod val="75000"/>
                    <a:lumOff val="25000"/>
                  </a:schemeClr>
                </a:solidFill>
              </a:rPr>
              <a:t>A student’s </a:t>
            </a:r>
            <a:r>
              <a:rPr lang="en-US" sz="2400" b="1" i="1">
                <a:solidFill>
                  <a:schemeClr val="tx1">
                    <a:lumMod val="75000"/>
                    <a:lumOff val="25000"/>
                  </a:schemeClr>
                </a:solidFill>
              </a:rPr>
              <a:t>primary</a:t>
            </a:r>
            <a:r>
              <a:rPr lang="en-US" sz="2400">
                <a:solidFill>
                  <a:schemeClr val="tx1">
                    <a:lumMod val="75000"/>
                    <a:lumOff val="25000"/>
                  </a:schemeClr>
                </a:solidFill>
              </a:rPr>
              <a:t> or </a:t>
            </a:r>
            <a:r>
              <a:rPr lang="en-US" sz="2400" b="1" i="1">
                <a:solidFill>
                  <a:schemeClr val="tx1">
                    <a:lumMod val="75000"/>
                    <a:lumOff val="25000"/>
                  </a:schemeClr>
                </a:solidFill>
              </a:rPr>
              <a:t>secondary</a:t>
            </a:r>
            <a:r>
              <a:rPr lang="en-US" sz="2400">
                <a:solidFill>
                  <a:schemeClr val="tx1">
                    <a:lumMod val="75000"/>
                    <a:lumOff val="25000"/>
                  </a:schemeClr>
                </a:solidFill>
              </a:rPr>
              <a:t> major is declared as a “Pending Allied Health” when applying. If the student is accepted into their program of choice their major will reflect that specific program.  </a:t>
            </a:r>
          </a:p>
          <a:p>
            <a:pPr>
              <a:buFont typeface="Wingdings" panose="05000000000000000000" pitchFamily="2" charset="2"/>
              <a:buChar char="Ø"/>
            </a:pPr>
            <a:r>
              <a:rPr lang="en-US" sz="2400" b="1">
                <a:solidFill>
                  <a:schemeClr val="tx1">
                    <a:lumMod val="75000"/>
                    <a:lumOff val="25000"/>
                  </a:schemeClr>
                </a:solidFill>
              </a:rPr>
              <a:t>Limited Access</a:t>
            </a:r>
            <a:r>
              <a:rPr lang="en-US" sz="2400">
                <a:solidFill>
                  <a:schemeClr val="tx1">
                    <a:lumMod val="75000"/>
                    <a:lumOff val="25000"/>
                  </a:schemeClr>
                </a:solidFill>
              </a:rPr>
              <a:t>: The student must apply and be accepted into the program in order to register for courses specific to that program. Admission to Valencia does not guarantee acceptance to a specific program.</a:t>
            </a:r>
          </a:p>
          <a:p>
            <a:pPr marL="0" indent="0">
              <a:buNone/>
            </a:pPr>
            <a:r>
              <a:rPr lang="en-US" sz="2400">
                <a:solidFill>
                  <a:srgbClr val="FF0000"/>
                </a:solidFill>
              </a:rPr>
              <a:t>(Limited number of students accepted)</a:t>
            </a:r>
          </a:p>
          <a:p>
            <a:pPr>
              <a:buFont typeface="Wingdings" panose="05000000000000000000" pitchFamily="2" charset="2"/>
              <a:buChar char="Ø"/>
            </a:pPr>
            <a:r>
              <a:rPr lang="en-US" sz="2400" b="1">
                <a:solidFill>
                  <a:schemeClr val="tx1">
                    <a:lumMod val="75000"/>
                    <a:lumOff val="25000"/>
                  </a:schemeClr>
                </a:solidFill>
              </a:rPr>
              <a:t>Open Access</a:t>
            </a:r>
            <a:r>
              <a:rPr lang="en-US" sz="2400">
                <a:solidFill>
                  <a:schemeClr val="tx1">
                    <a:lumMod val="75000"/>
                    <a:lumOff val="25000"/>
                  </a:schemeClr>
                </a:solidFill>
              </a:rPr>
              <a:t>: Students are able to start the program without a separate program application process other than applying to be a Valencia student.</a:t>
            </a:r>
          </a:p>
        </p:txBody>
      </p:sp>
    </p:spTree>
    <p:extLst>
      <p:ext uri="{BB962C8B-B14F-4D97-AF65-F5344CB8AC3E}">
        <p14:creationId xmlns:p14="http://schemas.microsoft.com/office/powerpoint/2010/main" val="3416090236"/>
      </p:ext>
    </p:extLst>
  </p:cSld>
  <p:clrMapOvr>
    <a:masterClrMapping/>
  </p:clrMapOvr>
  <mc:AlternateContent xmlns:mc="http://schemas.openxmlformats.org/markup-compatibility/2006" xmlns:p14="http://schemas.microsoft.com/office/powerpoint/2010/main">
    <mc:Choice Requires="p14">
      <p:transition p14:dur="0" advTm="67918"/>
    </mc:Choice>
    <mc:Fallback xmlns="">
      <p:transition advTm="6791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609600"/>
            <a:ext cx="6347713" cy="990600"/>
          </a:xfrm>
        </p:spPr>
        <p:txBody>
          <a:bodyPr/>
          <a:lstStyle/>
          <a:p>
            <a:pPr algn="ctr"/>
            <a:r>
              <a:rPr lang="en-US" altLang="en-US" dirty="0">
                <a:solidFill>
                  <a:schemeClr val="accent1">
                    <a:lumMod val="75000"/>
                  </a:schemeClr>
                </a:solidFill>
                <a:latin typeface="Palatino Linotype"/>
                <a:cs typeface="Arial"/>
              </a:rPr>
              <a:t>Financial Aid</a:t>
            </a:r>
            <a:r>
              <a:rPr lang="en-US" altLang="en-US" dirty="0">
                <a:latin typeface="Arial"/>
                <a:cs typeface="Arial"/>
              </a:rPr>
              <a:t>     </a:t>
            </a:r>
            <a:endParaRPr lang="en-US">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5715000" y="5791199"/>
            <a:ext cx="762000" cy="3048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7F325E8A-34F2-4915-A68F-D70529BC3720}"/>
              </a:ext>
            </a:extLst>
          </p:cNvPr>
          <p:cNvSpPr>
            <a:spLocks noGrp="1"/>
          </p:cNvSpPr>
          <p:nvPr>
            <p:ph idx="1"/>
          </p:nvPr>
        </p:nvSpPr>
        <p:spPr>
          <a:xfrm>
            <a:off x="423467" y="1600200"/>
            <a:ext cx="8369724" cy="5260674"/>
          </a:xfrm>
        </p:spPr>
        <p:txBody>
          <a:bodyPr vert="horz" lIns="91440" tIns="45720" rIns="91440" bIns="45720" rtlCol="0" anchor="t">
            <a:normAutofit fontScale="77500" lnSpcReduction="20000"/>
          </a:bodyPr>
          <a:lstStyle/>
          <a:p>
            <a:pPr lvl="0">
              <a:lnSpc>
                <a:spcPct val="120000"/>
              </a:lnSpc>
              <a:buFont typeface="Wingdings" panose="05000000000000000000" pitchFamily="2" charset="2"/>
              <a:buChar char="Ø"/>
            </a:pPr>
            <a:r>
              <a:rPr lang="en-US">
                <a:solidFill>
                  <a:schemeClr val="tx1">
                    <a:lumMod val="75000"/>
                    <a:lumOff val="25000"/>
                  </a:schemeClr>
                </a:solidFill>
              </a:rPr>
              <a:t>Estimated total cost (posted on Health Sciences website) </a:t>
            </a:r>
            <a:r>
              <a:rPr lang="en-US">
                <a:hlinkClick r:id="rId3"/>
              </a:rPr>
              <a:t>https://catalog.valenciacollege.edu/financialinformationfees/estimatedexpenses/</a:t>
            </a:r>
            <a:endParaRPr lang="en-US">
              <a:solidFill>
                <a:schemeClr val="tx1">
                  <a:lumMod val="75000"/>
                  <a:lumOff val="25000"/>
                </a:schemeClr>
              </a:solidFill>
            </a:endParaRPr>
          </a:p>
          <a:p>
            <a:pPr lvl="0">
              <a:lnSpc>
                <a:spcPct val="120000"/>
              </a:lnSpc>
              <a:buFont typeface="Wingdings" panose="05000000000000000000" pitchFamily="2" charset="2"/>
              <a:buChar char="Ø"/>
            </a:pPr>
            <a:r>
              <a:rPr lang="en-US">
                <a:solidFill>
                  <a:schemeClr val="tx1">
                    <a:lumMod val="75000"/>
                    <a:lumOff val="25000"/>
                  </a:schemeClr>
                </a:solidFill>
              </a:rPr>
              <a:t>May not be full-time each term in program</a:t>
            </a:r>
          </a:p>
          <a:p>
            <a:pPr>
              <a:lnSpc>
                <a:spcPct val="120000"/>
              </a:lnSpc>
              <a:buFont typeface="Wingdings" panose="05000000000000000000" pitchFamily="2" charset="2"/>
              <a:buChar char="Ø"/>
            </a:pPr>
            <a:r>
              <a:rPr lang="en-US">
                <a:solidFill>
                  <a:schemeClr val="tx1">
                    <a:lumMod val="75000"/>
                    <a:lumOff val="25000"/>
                  </a:schemeClr>
                </a:solidFill>
              </a:rPr>
              <a:t>Primary major - AA (prerequisites) </a:t>
            </a:r>
          </a:p>
          <a:p>
            <a:pPr lvl="0">
              <a:lnSpc>
                <a:spcPct val="120000"/>
              </a:lnSpc>
              <a:buFont typeface="Wingdings" panose="05000000000000000000" pitchFamily="2" charset="2"/>
              <a:buChar char="Ø"/>
            </a:pPr>
            <a:r>
              <a:rPr lang="en-US">
                <a:solidFill>
                  <a:schemeClr val="tx1">
                    <a:lumMod val="75000"/>
                    <a:lumOff val="25000"/>
                  </a:schemeClr>
                </a:solidFill>
              </a:rPr>
              <a:t>Secondary major - “pending” status for Limited Access Health Program AS </a:t>
            </a:r>
            <a:r>
              <a:rPr lang="en-US" i="1">
                <a:solidFill>
                  <a:schemeClr val="tx1">
                    <a:lumMod val="75000"/>
                    <a:lumOff val="25000"/>
                  </a:schemeClr>
                </a:solidFill>
              </a:rPr>
              <a:t>until accepted</a:t>
            </a:r>
          </a:p>
          <a:p>
            <a:pPr>
              <a:lnSpc>
                <a:spcPct val="120000"/>
              </a:lnSpc>
              <a:buFont typeface="Wingdings" panose="05000000000000000000" pitchFamily="2" charset="2"/>
              <a:buChar char="Ø"/>
            </a:pPr>
            <a:r>
              <a:rPr lang="en-US">
                <a:solidFill>
                  <a:schemeClr val="tx1">
                    <a:lumMod val="75000"/>
                    <a:lumOff val="25000"/>
                  </a:schemeClr>
                </a:solidFill>
              </a:rPr>
              <a:t>If Unmet Need, visit Answer Center about work study, Foundation scholarships, or other resources</a:t>
            </a:r>
          </a:p>
          <a:p>
            <a:pPr>
              <a:lnSpc>
                <a:spcPct val="120000"/>
              </a:lnSpc>
              <a:buFont typeface="Wingdings" panose="05000000000000000000" pitchFamily="2" charset="2"/>
              <a:buChar char="Ø"/>
            </a:pPr>
            <a:endParaRPr lang="en-US"/>
          </a:p>
          <a:p>
            <a:pPr marL="0" indent="0">
              <a:lnSpc>
                <a:spcPct val="120000"/>
              </a:lnSpc>
              <a:buNone/>
            </a:pPr>
            <a:r>
              <a:rPr lang="en-US">
                <a:solidFill>
                  <a:schemeClr val="accent3">
                    <a:lumMod val="75000"/>
                  </a:schemeClr>
                </a:solidFill>
              </a:rPr>
              <a:t>Foundation Scholarships:</a:t>
            </a:r>
            <a:r>
              <a:rPr lang="en-US"/>
              <a:t> </a:t>
            </a:r>
            <a:r>
              <a:rPr lang="en-US">
                <a:hlinkClick r:id="rId4"/>
              </a:rPr>
              <a:t>https://www.valencia.org/</a:t>
            </a:r>
            <a:r>
              <a:rPr lang="en-US"/>
              <a:t> </a:t>
            </a:r>
          </a:p>
          <a:p>
            <a:pPr marL="0" lvl="0" indent="0">
              <a:lnSpc>
                <a:spcPct val="120000"/>
              </a:lnSpc>
              <a:buNone/>
            </a:pPr>
            <a:r>
              <a:rPr lang="en-US">
                <a:solidFill>
                  <a:schemeClr val="accent3">
                    <a:lumMod val="75000"/>
                  </a:schemeClr>
                </a:solidFill>
              </a:rPr>
              <a:t>Scholarship Bulletin Board:</a:t>
            </a:r>
            <a:r>
              <a:rPr lang="en-US"/>
              <a:t> </a:t>
            </a:r>
          </a:p>
          <a:p>
            <a:pPr marL="0" indent="0">
              <a:spcBef>
                <a:spcPct val="30000"/>
              </a:spcBef>
              <a:spcAft>
                <a:spcPct val="0"/>
              </a:spcAft>
              <a:buNone/>
            </a:pPr>
            <a:r>
              <a:rPr lang="en-US">
                <a:hlinkClick r:id="rId5"/>
              </a:rPr>
              <a:t>https://valenciacollege.edu/finaid/scholarship-bulletin-board.php</a:t>
            </a:r>
            <a:r>
              <a:rPr lang="en-US"/>
              <a:t> </a:t>
            </a:r>
          </a:p>
        </p:txBody>
      </p:sp>
    </p:spTree>
    <p:extLst>
      <p:ext uri="{BB962C8B-B14F-4D97-AF65-F5344CB8AC3E}">
        <p14:creationId xmlns:p14="http://schemas.microsoft.com/office/powerpoint/2010/main" val="1692053360"/>
      </p:ext>
    </p:extLst>
  </p:cSld>
  <p:clrMapOvr>
    <a:masterClrMapping/>
  </p:clrMapOvr>
  <mc:AlternateContent xmlns:mc="http://schemas.openxmlformats.org/markup-compatibility/2006" xmlns:p14="http://schemas.microsoft.com/office/powerpoint/2010/main">
    <mc:Choice Requires="p14">
      <p:transition p14:dur="0" advTm="110228"/>
    </mc:Choice>
    <mc:Fallback xmlns="">
      <p:transition advTm="11022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8AC6-D2F0-4C15-B279-31DC28189A2D}"/>
              </a:ext>
            </a:extLst>
          </p:cNvPr>
          <p:cNvSpPr>
            <a:spLocks noGrp="1"/>
          </p:cNvSpPr>
          <p:nvPr>
            <p:ph type="title"/>
          </p:nvPr>
        </p:nvSpPr>
        <p:spPr>
          <a:xfrm>
            <a:off x="1143000" y="906203"/>
            <a:ext cx="6858000" cy="812800"/>
          </a:xfrm>
        </p:spPr>
        <p:txBody>
          <a:bodyPr/>
          <a:lstStyle/>
          <a:p>
            <a:pPr algn="ctr"/>
            <a:r>
              <a:rPr lang="en-US" altLang="en-US" dirty="0">
                <a:solidFill>
                  <a:schemeClr val="accent1">
                    <a:lumMod val="75000"/>
                  </a:schemeClr>
                </a:solidFill>
                <a:latin typeface="Palatino Linotype"/>
                <a:cs typeface="Arial"/>
              </a:rPr>
              <a:t>Technical Certificate EMT</a:t>
            </a:r>
            <a:r>
              <a:rPr lang="en-US" altLang="en-US" dirty="0">
                <a:solidFill>
                  <a:schemeClr val="accent1">
                    <a:lumMod val="75000"/>
                  </a:schemeClr>
                </a:solidFill>
                <a:latin typeface="Palatino Linotype"/>
                <a:cs typeface="Arial" panose="020B0604020202020204" pitchFamily="34" charset="0"/>
              </a:rPr>
              <a:t/>
            </a:r>
            <a:br>
              <a:rPr lang="en-US" altLang="en-US" dirty="0">
                <a:solidFill>
                  <a:schemeClr val="accent1">
                    <a:lumMod val="75000"/>
                  </a:schemeClr>
                </a:solidFill>
                <a:latin typeface="Palatino Linotype"/>
                <a:cs typeface="Arial" panose="020B0604020202020204" pitchFamily="34" charset="0"/>
              </a:rPr>
            </a:br>
            <a:r>
              <a:rPr lang="en-US" altLang="en-US" dirty="0">
                <a:solidFill>
                  <a:schemeClr val="accent1">
                    <a:lumMod val="75000"/>
                  </a:schemeClr>
                </a:solidFill>
                <a:latin typeface="Palatino Linotype"/>
                <a:cs typeface="Arial"/>
              </a:rPr>
              <a:t> and Financial Aid</a:t>
            </a:r>
            <a:endParaRPr lang="en-US" dirty="0">
              <a:solidFill>
                <a:schemeClr val="accent1">
                  <a:lumMod val="75000"/>
                </a:schemeClr>
              </a:solidFill>
              <a:latin typeface="Palatino Linotype"/>
              <a:cs typeface="Arial"/>
            </a:endParaRPr>
          </a:p>
        </p:txBody>
      </p:sp>
      <p:sp>
        <p:nvSpPr>
          <p:cNvPr id="3" name="Content Placeholder 2">
            <a:extLst>
              <a:ext uri="{FF2B5EF4-FFF2-40B4-BE49-F238E27FC236}">
                <a16:creationId xmlns:a16="http://schemas.microsoft.com/office/drawing/2014/main" id="{DC23FBBA-4DA6-4AE4-ADA9-7386EEB13C4C}"/>
              </a:ext>
            </a:extLst>
          </p:cNvPr>
          <p:cNvSpPr>
            <a:spLocks noGrp="1"/>
          </p:cNvSpPr>
          <p:nvPr>
            <p:ph idx="1"/>
          </p:nvPr>
        </p:nvSpPr>
        <p:spPr>
          <a:xfrm>
            <a:off x="409575" y="2012774"/>
            <a:ext cx="8324850" cy="4571999"/>
          </a:xfrm>
        </p:spPr>
        <p:txBody>
          <a:bodyPr vert="horz" lIns="91440" tIns="45720" rIns="91440" bIns="45720" rtlCol="0" anchor="t">
            <a:normAutofit fontScale="92500"/>
          </a:bodyPr>
          <a:lstStyle/>
          <a:p>
            <a:pPr>
              <a:buFont typeface="Wingdings" panose="05000000000000000000" pitchFamily="2" charset="2"/>
              <a:buChar char="Ø"/>
              <a:defRPr/>
            </a:pPr>
            <a:r>
              <a:rPr lang="en-US" altLang="en-US" dirty="0">
                <a:solidFill>
                  <a:schemeClr val="tx1">
                    <a:lumMod val="75000"/>
                    <a:lumOff val="25000"/>
                  </a:schemeClr>
                </a:solidFill>
              </a:rPr>
              <a:t>After enrolling into EMS1119, 1119L, and 1431L – check your </a:t>
            </a:r>
            <a:r>
              <a:rPr lang="en-US" altLang="en-US" b="1" dirty="0">
                <a:solidFill>
                  <a:schemeClr val="tx1">
                    <a:lumMod val="75000"/>
                    <a:lumOff val="25000"/>
                  </a:schemeClr>
                </a:solidFill>
              </a:rPr>
              <a:t>Atlas email </a:t>
            </a:r>
            <a:r>
              <a:rPr lang="en-US" altLang="en-US" dirty="0">
                <a:solidFill>
                  <a:schemeClr val="tx1">
                    <a:lumMod val="75000"/>
                    <a:lumOff val="25000"/>
                  </a:schemeClr>
                </a:solidFill>
              </a:rPr>
              <a:t>for an email from </a:t>
            </a:r>
            <a:r>
              <a:rPr lang="en-US" altLang="en-US" b="1" u="sng" dirty="0">
                <a:solidFill>
                  <a:schemeClr val="tx1">
                    <a:lumMod val="75000"/>
                    <a:lumOff val="25000"/>
                  </a:schemeClr>
                </a:solidFill>
              </a:rPr>
              <a:t>‘Ask Atlas’</a:t>
            </a:r>
          </a:p>
          <a:p>
            <a:pPr lvl="1">
              <a:buFont typeface="Wingdings" panose="05000000000000000000" pitchFamily="2" charset="2"/>
              <a:buChar char="Ø"/>
              <a:defRPr/>
            </a:pPr>
            <a:r>
              <a:rPr lang="en-US" altLang="en-US" dirty="0">
                <a:solidFill>
                  <a:schemeClr val="tx1">
                    <a:lumMod val="75000"/>
                    <a:lumOff val="25000"/>
                  </a:schemeClr>
                </a:solidFill>
              </a:rPr>
              <a:t>Follow the link given for required orientation and compliance information as soon as possible</a:t>
            </a:r>
          </a:p>
          <a:p>
            <a:pPr lvl="1">
              <a:buFont typeface="Wingdings" panose="05000000000000000000" pitchFamily="2" charset="2"/>
              <a:buChar char="Ø"/>
              <a:defRPr/>
            </a:pPr>
            <a:r>
              <a:rPr lang="en-US" altLang="en-US" dirty="0">
                <a:solidFill>
                  <a:schemeClr val="tx1">
                    <a:lumMod val="75000"/>
                    <a:lumOff val="25000"/>
                  </a:schemeClr>
                </a:solidFill>
              </a:rPr>
              <a:t>May also receive communication from </a:t>
            </a:r>
            <a:r>
              <a:rPr lang="en-US" altLang="en-US" sz="2200" b="1" u="sng" dirty="0">
                <a:solidFill>
                  <a:schemeClr val="tx1">
                    <a:lumMod val="75000"/>
                    <a:lumOff val="25000"/>
                  </a:schemeClr>
                </a:solidFill>
              </a:rPr>
              <a:t>HealthScienceApplications@valenciacollege.edu</a:t>
            </a:r>
          </a:p>
          <a:p>
            <a:pPr>
              <a:buFont typeface="Wingdings" panose="05000000000000000000" pitchFamily="2" charset="2"/>
              <a:buChar char="Ø"/>
              <a:defRPr/>
            </a:pPr>
            <a:r>
              <a:rPr lang="en-US" altLang="en-US" dirty="0">
                <a:solidFill>
                  <a:schemeClr val="tx1">
                    <a:lumMod val="75000"/>
                    <a:lumOff val="25000"/>
                  </a:schemeClr>
                </a:solidFill>
              </a:rPr>
              <a:t>To receive financial aid for the EMT courses, you may need to:</a:t>
            </a:r>
            <a:endParaRPr lang="en-US" altLang="en-US" sz="2000" dirty="0">
              <a:solidFill>
                <a:schemeClr val="tx1">
                  <a:lumMod val="75000"/>
                  <a:lumOff val="25000"/>
                </a:schemeClr>
              </a:solidFill>
            </a:endParaRPr>
          </a:p>
          <a:p>
            <a:pPr lvl="1">
              <a:buFont typeface="Wingdings" panose="05000000000000000000" pitchFamily="2" charset="2"/>
              <a:buChar char="Ø"/>
              <a:defRPr/>
            </a:pPr>
            <a:r>
              <a:rPr lang="en-US" altLang="en-US" sz="2200" dirty="0">
                <a:solidFill>
                  <a:schemeClr val="tx1">
                    <a:lumMod val="75000"/>
                    <a:lumOff val="25000"/>
                  </a:schemeClr>
                </a:solidFill>
              </a:rPr>
              <a:t>Declare the AA degree as your primary major</a:t>
            </a:r>
          </a:p>
          <a:p>
            <a:pPr lvl="1">
              <a:buFont typeface="Wingdings" panose="05000000000000000000" pitchFamily="2" charset="2"/>
              <a:buChar char="Ø"/>
              <a:defRPr/>
            </a:pPr>
            <a:r>
              <a:rPr lang="en-US" altLang="en-US" sz="2200" dirty="0">
                <a:solidFill>
                  <a:schemeClr val="tx1">
                    <a:lumMod val="75000"/>
                    <a:lumOff val="25000"/>
                  </a:schemeClr>
                </a:solidFill>
              </a:rPr>
              <a:t>Declare the EMT Technical Certificate as your secondary major</a:t>
            </a:r>
          </a:p>
          <a:p>
            <a:pPr lvl="1">
              <a:buFont typeface="Wingdings" panose="05000000000000000000" pitchFamily="2" charset="2"/>
              <a:buChar char="Ø"/>
              <a:defRPr/>
            </a:pPr>
            <a:r>
              <a:rPr lang="en-US" altLang="en-US" sz="2200" dirty="0">
                <a:solidFill>
                  <a:schemeClr val="tx1">
                    <a:lumMod val="75000"/>
                    <a:lumOff val="25000"/>
                  </a:schemeClr>
                </a:solidFill>
              </a:rPr>
              <a:t>Have at least 12 elective credits remaining in the AA Degree</a:t>
            </a:r>
          </a:p>
          <a:p>
            <a:endParaRPr lang="en-US"/>
          </a:p>
        </p:txBody>
      </p:sp>
    </p:spTree>
    <p:extLst>
      <p:ext uri="{BB962C8B-B14F-4D97-AF65-F5344CB8AC3E}">
        <p14:creationId xmlns:p14="http://schemas.microsoft.com/office/powerpoint/2010/main" val="4194678843"/>
      </p:ext>
    </p:extLst>
  </p:cSld>
  <p:clrMapOvr>
    <a:masterClrMapping/>
  </p:clrMapOvr>
  <mc:AlternateContent xmlns:mc="http://schemas.openxmlformats.org/markup-compatibility/2006" xmlns:p14="http://schemas.microsoft.com/office/powerpoint/2010/main">
    <mc:Choice Requires="p14">
      <p:transition p14:dur="0" advTm="114601"/>
    </mc:Choice>
    <mc:Fallback xmlns="">
      <p:transition advTm="11460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ADB156-5B5E-4A99-B0E8-E51EB22B55D5}"/>
              </a:ext>
            </a:extLst>
          </p:cNvPr>
          <p:cNvPicPr>
            <a:picLocks noChangeAspect="1"/>
          </p:cNvPicPr>
          <p:nvPr/>
        </p:nvPicPr>
        <p:blipFill rotWithShape="1">
          <a:blip r:embed="rId3">
            <a:extLst>
              <a:ext uri="{28A0092B-C50C-407E-A947-70E740481C1C}">
                <a14:useLocalDpi xmlns:a14="http://schemas.microsoft.com/office/drawing/2010/main" val="0"/>
              </a:ext>
            </a:extLst>
          </a:blip>
          <a:srcRect l="2569" t="8069" r="4545" b="36667"/>
          <a:stretch/>
        </p:blipFill>
        <p:spPr>
          <a:xfrm>
            <a:off x="76200" y="1924049"/>
            <a:ext cx="4255545" cy="4503419"/>
          </a:xfrm>
          <a:prstGeom prst="rect">
            <a:avLst/>
          </a:prstGeom>
        </p:spPr>
      </p:pic>
      <p:sp>
        <p:nvSpPr>
          <p:cNvPr id="3" name="TextBox 2"/>
          <p:cNvSpPr txBox="1"/>
          <p:nvPr/>
        </p:nvSpPr>
        <p:spPr>
          <a:xfrm>
            <a:off x="4495800" y="1775101"/>
            <a:ext cx="4495800" cy="4801314"/>
          </a:xfrm>
          <a:prstGeom prst="rect">
            <a:avLst/>
          </a:prstGeom>
          <a:noFill/>
        </p:spPr>
        <p:txBody>
          <a:bodyPr wrap="square" rtlCol="0">
            <a:spAutoFit/>
          </a:bodyPr>
          <a:lstStyle/>
          <a:p>
            <a:r>
              <a:rPr lang="en-US" i="1"/>
              <a:t> </a:t>
            </a:r>
            <a:r>
              <a:rPr lang="en-US" i="1">
                <a:solidFill>
                  <a:schemeClr val="tx1">
                    <a:lumMod val="75000"/>
                    <a:lumOff val="25000"/>
                  </a:schemeClr>
                </a:solidFill>
              </a:rPr>
              <a:t>*This is a limited access, selective admissions program that may require an additional application. Contact the specific department for more information. An Associate in Arts in General Studies will be added to your student record if you have not been previously awarded an A.A. degree or higher. This will allow you to take prerequisite courses for the limited access program. </a:t>
            </a:r>
            <a:endParaRPr lang="en-US">
              <a:solidFill>
                <a:schemeClr val="tx1">
                  <a:lumMod val="75000"/>
                  <a:lumOff val="25000"/>
                </a:schemeClr>
              </a:solidFill>
            </a:endParaRPr>
          </a:p>
          <a:p>
            <a:endParaRPr lang="en-US" i="1">
              <a:solidFill>
                <a:schemeClr val="tx1">
                  <a:lumMod val="75000"/>
                  <a:lumOff val="25000"/>
                </a:schemeClr>
              </a:solidFill>
            </a:endParaRPr>
          </a:p>
          <a:p>
            <a:r>
              <a:rPr lang="en-US" i="1">
                <a:solidFill>
                  <a:schemeClr val="tx1">
                    <a:lumMod val="75000"/>
                    <a:lumOff val="25000"/>
                  </a:schemeClr>
                </a:solidFill>
              </a:rPr>
              <a:t>Important Note: Students may earn only one A.A. degree. If you have already completed an A.A. or Bachelor’s degree at Valencia College or at another institution, you may not seek another A.A. degree at Valencia College. </a:t>
            </a:r>
            <a:endParaRPr lang="en-US">
              <a:solidFill>
                <a:schemeClr val="tx1">
                  <a:lumMod val="75000"/>
                  <a:lumOff val="25000"/>
                </a:schemeClr>
              </a:solidFill>
            </a:endParaRPr>
          </a:p>
        </p:txBody>
      </p:sp>
      <p:sp>
        <p:nvSpPr>
          <p:cNvPr id="2" name="TextBox 1"/>
          <p:cNvSpPr txBox="1"/>
          <p:nvPr/>
        </p:nvSpPr>
        <p:spPr>
          <a:xfrm>
            <a:off x="1752600" y="914400"/>
            <a:ext cx="5486400" cy="523220"/>
          </a:xfrm>
          <a:prstGeom prst="rect">
            <a:avLst/>
          </a:prstGeom>
          <a:noFill/>
        </p:spPr>
        <p:txBody>
          <a:bodyPr wrap="square" lIns="91440" tIns="45720" rIns="91440" bIns="45720" rtlCol="0" anchor="t">
            <a:spAutoFit/>
          </a:bodyPr>
          <a:lstStyle/>
          <a:p>
            <a:r>
              <a:rPr lang="en-US" sz="2800" dirty="0">
                <a:solidFill>
                  <a:schemeClr val="accent1">
                    <a:lumMod val="75000"/>
                  </a:schemeClr>
                </a:solidFill>
                <a:latin typeface="Palatino Linotype"/>
              </a:rPr>
              <a:t>Change of Program/Major Form</a:t>
            </a:r>
          </a:p>
        </p:txBody>
      </p:sp>
    </p:spTree>
    <p:extLst>
      <p:ext uri="{BB962C8B-B14F-4D97-AF65-F5344CB8AC3E}">
        <p14:creationId xmlns:p14="http://schemas.microsoft.com/office/powerpoint/2010/main" val="2042089536"/>
      </p:ext>
    </p:extLst>
  </p:cSld>
  <p:clrMapOvr>
    <a:masterClrMapping/>
  </p:clrMapOvr>
  <mc:AlternateContent xmlns:mc="http://schemas.openxmlformats.org/markup-compatibility/2006" xmlns:p14="http://schemas.microsoft.com/office/powerpoint/2010/main">
    <mc:Choice Requires="p14">
      <p:transition p14:dur="0" advTm="70469"/>
    </mc:Choice>
    <mc:Fallback xmlns="">
      <p:transition advTm="7046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rPr>
              <a:t>Overview of Program Facts &amp; Requirements</a:t>
            </a:r>
          </a:p>
        </p:txBody>
      </p:sp>
    </p:spTree>
    <p:extLst>
      <p:ext uri="{BB962C8B-B14F-4D97-AF65-F5344CB8AC3E}">
        <p14:creationId xmlns:p14="http://schemas.microsoft.com/office/powerpoint/2010/main" val="3520602655"/>
      </p:ext>
    </p:extLst>
  </p:cSld>
  <p:clrMapOvr>
    <a:masterClrMapping/>
  </p:clrMapOvr>
  <mc:AlternateContent xmlns:mc="http://schemas.openxmlformats.org/markup-compatibility/2006" xmlns:p14="http://schemas.microsoft.com/office/powerpoint/2010/main">
    <mc:Choice Requires="p14">
      <p:transition p14:dur="0" advTm="5459"/>
    </mc:Choice>
    <mc:Fallback xmlns="">
      <p:transition advTm="545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17BCA8D-15EB-4BEE-ABE9-4774AAEB7105}"/>
              </a:ext>
            </a:extLst>
          </p:cNvPr>
          <p:cNvGraphicFramePr>
            <a:graphicFrameLocks noGrp="1"/>
          </p:cNvGraphicFramePr>
          <p:nvPr>
            <p:extLst>
              <p:ext uri="{D42A27DB-BD31-4B8C-83A1-F6EECF244321}">
                <p14:modId xmlns:p14="http://schemas.microsoft.com/office/powerpoint/2010/main" val="426420638"/>
              </p:ext>
            </p:extLst>
          </p:nvPr>
        </p:nvGraphicFramePr>
        <p:xfrm>
          <a:off x="52351" y="715465"/>
          <a:ext cx="9020823" cy="6141245"/>
        </p:xfrm>
        <a:graphic>
          <a:graphicData uri="http://schemas.openxmlformats.org/drawingml/2006/table">
            <a:tbl>
              <a:tblPr firstRow="1" bandRow="1">
                <a:tableStyleId>{5C22544A-7EE6-4342-B048-85BDC9FD1C3A}</a:tableStyleId>
              </a:tblPr>
              <a:tblGrid>
                <a:gridCol w="2014359">
                  <a:extLst>
                    <a:ext uri="{9D8B030D-6E8A-4147-A177-3AD203B41FA5}">
                      <a16:colId xmlns:a16="http://schemas.microsoft.com/office/drawing/2014/main" val="1502471697"/>
                    </a:ext>
                  </a:extLst>
                </a:gridCol>
                <a:gridCol w="1313714">
                  <a:extLst>
                    <a:ext uri="{9D8B030D-6E8A-4147-A177-3AD203B41FA5}">
                      <a16:colId xmlns:a16="http://schemas.microsoft.com/office/drawing/2014/main" val="3302239810"/>
                    </a:ext>
                  </a:extLst>
                </a:gridCol>
                <a:gridCol w="1992464">
                  <a:extLst>
                    <a:ext uri="{9D8B030D-6E8A-4147-A177-3AD203B41FA5}">
                      <a16:colId xmlns:a16="http://schemas.microsoft.com/office/drawing/2014/main" val="3163814650"/>
                    </a:ext>
                  </a:extLst>
                </a:gridCol>
                <a:gridCol w="1248030">
                  <a:extLst>
                    <a:ext uri="{9D8B030D-6E8A-4147-A177-3AD203B41FA5}">
                      <a16:colId xmlns:a16="http://schemas.microsoft.com/office/drawing/2014/main" val="3107767935"/>
                    </a:ext>
                  </a:extLst>
                </a:gridCol>
                <a:gridCol w="1226128">
                  <a:extLst>
                    <a:ext uri="{9D8B030D-6E8A-4147-A177-3AD203B41FA5}">
                      <a16:colId xmlns:a16="http://schemas.microsoft.com/office/drawing/2014/main" val="3164224938"/>
                    </a:ext>
                  </a:extLst>
                </a:gridCol>
                <a:gridCol w="1226128">
                  <a:extLst>
                    <a:ext uri="{9D8B030D-6E8A-4147-A177-3AD203B41FA5}">
                      <a16:colId xmlns:a16="http://schemas.microsoft.com/office/drawing/2014/main" val="4013731806"/>
                    </a:ext>
                  </a:extLst>
                </a:gridCol>
              </a:tblGrid>
              <a:tr h="884378">
                <a:tc>
                  <a:txBody>
                    <a:bodyPr/>
                    <a:lstStyle/>
                    <a:p>
                      <a:pPr algn="ctr" rtl="0" fontAlgn="auto"/>
                      <a:r>
                        <a:rPr lang="en-US">
                          <a:effectLst/>
                        </a:rPr>
                        <a:t>​</a:t>
                      </a:r>
                    </a:p>
                    <a:p>
                      <a:pPr algn="ctr" rtl="0" fontAlgn="base"/>
                      <a:r>
                        <a:rPr lang="en-US">
                          <a:effectLst/>
                        </a:rPr>
                        <a:t>Programs​</a:t>
                      </a:r>
                      <a:endParaRPr lang="en-US" b="1" i="0">
                        <a:solidFill>
                          <a:srgbClr val="FFFFFF"/>
                        </a:solidFill>
                        <a:effectLst/>
                      </a:endParaRPr>
                    </a:p>
                  </a:txBody>
                  <a:tcPr/>
                </a:tc>
                <a:tc>
                  <a:txBody>
                    <a:bodyPr/>
                    <a:lstStyle/>
                    <a:p>
                      <a:pPr algn="ctr" rtl="0" fontAlgn="auto"/>
                      <a:r>
                        <a:rPr lang="en-US">
                          <a:effectLst/>
                        </a:rPr>
                        <a:t>​</a:t>
                      </a:r>
                    </a:p>
                    <a:p>
                      <a:pPr algn="ctr" rtl="0" fontAlgn="base"/>
                      <a:r>
                        <a:rPr lang="en-US">
                          <a:effectLst/>
                        </a:rPr>
                        <a:t>Admission Deadlines​</a:t>
                      </a:r>
                      <a:endParaRPr lang="en-US" b="1" i="0">
                        <a:solidFill>
                          <a:srgbClr val="FFFFFF"/>
                        </a:solidFill>
                        <a:effectLst/>
                      </a:endParaRPr>
                    </a:p>
                  </a:txBody>
                  <a:tcPr/>
                </a:tc>
                <a:tc>
                  <a:txBody>
                    <a:bodyPr/>
                    <a:lstStyle/>
                    <a:p>
                      <a:pPr algn="ctr" rtl="0" fontAlgn="auto"/>
                      <a:r>
                        <a:rPr lang="en-US">
                          <a:effectLst/>
                        </a:rPr>
                        <a:t>​</a:t>
                      </a:r>
                    </a:p>
                    <a:p>
                      <a:pPr algn="ctr" rtl="0" fontAlgn="base"/>
                      <a:r>
                        <a:rPr lang="en-US">
                          <a:effectLst/>
                        </a:rPr>
                        <a:t>Location​</a:t>
                      </a:r>
                      <a:endParaRPr lang="en-US" b="1" i="0">
                        <a:solidFill>
                          <a:srgbClr val="FFFFFF"/>
                        </a:solidFill>
                        <a:effectLst/>
                      </a:endParaRPr>
                    </a:p>
                  </a:txBody>
                  <a:tcPr/>
                </a:tc>
                <a:tc>
                  <a:txBody>
                    <a:bodyPr/>
                    <a:lstStyle/>
                    <a:p>
                      <a:pPr algn="ctr" rtl="0" fontAlgn="auto"/>
                      <a:r>
                        <a:rPr lang="en-US">
                          <a:effectLst/>
                        </a:rPr>
                        <a:t>​</a:t>
                      </a:r>
                    </a:p>
                    <a:p>
                      <a:pPr algn="ctr" rtl="0" fontAlgn="base"/>
                      <a:r>
                        <a:rPr lang="en-US">
                          <a:effectLst/>
                        </a:rPr>
                        <a:t>Admitted Students ​</a:t>
                      </a:r>
                      <a:endParaRPr lang="en-US" b="1" i="0">
                        <a:solidFill>
                          <a:srgbClr val="FFFFFF"/>
                        </a:solidFill>
                        <a:effectLst/>
                      </a:endParaRPr>
                    </a:p>
                  </a:txBody>
                  <a:tcPr/>
                </a:tc>
                <a:tc>
                  <a:txBody>
                    <a:bodyPr/>
                    <a:lstStyle/>
                    <a:p>
                      <a:pPr algn="ctr" rtl="0" fontAlgn="auto"/>
                      <a:r>
                        <a:rPr lang="en-US">
                          <a:effectLst/>
                        </a:rPr>
                        <a:t>​</a:t>
                      </a:r>
                    </a:p>
                    <a:p>
                      <a:pPr algn="ctr" rtl="0" fontAlgn="base"/>
                      <a:r>
                        <a:rPr lang="en-US">
                          <a:effectLst/>
                        </a:rPr>
                        <a:t>Minimum GPA​</a:t>
                      </a:r>
                      <a:endParaRPr lang="en-US" b="1" i="0">
                        <a:solidFill>
                          <a:srgbClr val="FFFFFF"/>
                        </a:solidFill>
                        <a:effectLst/>
                      </a:endParaRPr>
                    </a:p>
                  </a:txBody>
                  <a:tcPr/>
                </a:tc>
                <a:tc>
                  <a:txBody>
                    <a:bodyPr/>
                    <a:lstStyle/>
                    <a:p>
                      <a:pPr algn="ctr" rtl="0" fontAlgn="auto"/>
                      <a:r>
                        <a:rPr lang="en-US">
                          <a:effectLst/>
                        </a:rPr>
                        <a:t>​</a:t>
                      </a:r>
                    </a:p>
                    <a:p>
                      <a:pPr algn="ctr" rtl="0" fontAlgn="base"/>
                      <a:r>
                        <a:rPr lang="en-US">
                          <a:effectLst/>
                        </a:rPr>
                        <a:t>Minimum TEAS​</a:t>
                      </a:r>
                      <a:endParaRPr lang="en-US" b="1" i="0">
                        <a:solidFill>
                          <a:srgbClr val="FFFFFF"/>
                        </a:solidFill>
                        <a:effectLst/>
                      </a:endParaRPr>
                    </a:p>
                  </a:txBody>
                  <a:tcPr/>
                </a:tc>
                <a:extLst>
                  <a:ext uri="{0D108BD9-81ED-4DB2-BD59-A6C34878D82A}">
                    <a16:rowId xmlns:a16="http://schemas.microsoft.com/office/drawing/2014/main" val="4027375366"/>
                  </a:ext>
                </a:extLst>
              </a:tr>
              <a:tr h="621090">
                <a:tc>
                  <a:txBody>
                    <a:bodyPr/>
                    <a:lstStyle/>
                    <a:p>
                      <a:pPr algn="ctr" rtl="0" fontAlgn="base"/>
                      <a:r>
                        <a:rPr lang="en-US" b="1">
                          <a:effectLst/>
                        </a:rPr>
                        <a:t>Cardiovascular​</a:t>
                      </a:r>
                    </a:p>
                    <a:p>
                      <a:pPr algn="ctr" rtl="0" fontAlgn="base"/>
                      <a:r>
                        <a:rPr lang="en-US" b="1">
                          <a:effectLst/>
                        </a:rPr>
                        <a:t>Technology​</a:t>
                      </a:r>
                      <a:endParaRPr lang="en-US" b="1" i="0">
                        <a:solidFill>
                          <a:srgbClr val="000000"/>
                        </a:solidFill>
                        <a:effectLst/>
                      </a:endParaRPr>
                    </a:p>
                  </a:txBody>
                  <a:tcPr/>
                </a:tc>
                <a:tc>
                  <a:txBody>
                    <a:bodyPr/>
                    <a:lstStyle/>
                    <a:p>
                      <a:pPr algn="ctr" rtl="0" fontAlgn="base"/>
                      <a:r>
                        <a:rPr lang="en-US" dirty="0">
                          <a:effectLst/>
                        </a:rPr>
                        <a:t>May </a:t>
                      </a:r>
                      <a:r>
                        <a:rPr lang="en-US" dirty="0" smtClean="0">
                          <a:effectLst/>
                        </a:rPr>
                        <a:t>31*​</a:t>
                      </a:r>
                      <a:endParaRPr lang="en-US" b="0" i="0" dirty="0">
                        <a:solidFill>
                          <a:srgbClr val="000000"/>
                        </a:solidFill>
                        <a:effectLst/>
                      </a:endParaRPr>
                    </a:p>
                  </a:txBody>
                  <a:tcPr/>
                </a:tc>
                <a:tc>
                  <a:txBody>
                    <a:bodyPr/>
                    <a:lstStyle/>
                    <a:p>
                      <a:pPr algn="ctr" rtl="0" fontAlgn="base"/>
                      <a:r>
                        <a:rPr lang="en-US">
                          <a:effectLst/>
                        </a:rPr>
                        <a:t>West Campus​</a:t>
                      </a:r>
                      <a:endParaRPr lang="en-US" b="0" i="0">
                        <a:solidFill>
                          <a:srgbClr val="000000"/>
                        </a:solidFill>
                        <a:effectLst/>
                      </a:endParaRPr>
                    </a:p>
                  </a:txBody>
                  <a:tcPr/>
                </a:tc>
                <a:tc>
                  <a:txBody>
                    <a:bodyPr/>
                    <a:lstStyle/>
                    <a:p>
                      <a:pPr algn="ctr" rtl="0" fontAlgn="base"/>
                      <a:r>
                        <a:rPr lang="en-US">
                          <a:effectLst/>
                        </a:rPr>
                        <a:t>16​</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58.7​</a:t>
                      </a:r>
                      <a:endParaRPr lang="en-US" b="0" i="0">
                        <a:solidFill>
                          <a:srgbClr val="000000"/>
                        </a:solidFill>
                        <a:effectLst/>
                      </a:endParaRPr>
                    </a:p>
                  </a:txBody>
                  <a:tcPr/>
                </a:tc>
                <a:extLst>
                  <a:ext uri="{0D108BD9-81ED-4DB2-BD59-A6C34878D82A}">
                    <a16:rowId xmlns:a16="http://schemas.microsoft.com/office/drawing/2014/main" val="4009949137"/>
                  </a:ext>
                </a:extLst>
              </a:tr>
              <a:tr h="351051">
                <a:tc>
                  <a:txBody>
                    <a:bodyPr/>
                    <a:lstStyle/>
                    <a:p>
                      <a:pPr algn="ctr" rtl="0" fontAlgn="base"/>
                      <a:r>
                        <a:rPr lang="en-US" b="1">
                          <a:effectLst/>
                        </a:rPr>
                        <a:t>Dental Hygiene​</a:t>
                      </a:r>
                      <a:endParaRPr lang="en-US" b="1" i="0">
                        <a:solidFill>
                          <a:srgbClr val="000000"/>
                        </a:solidFill>
                        <a:effectLst/>
                      </a:endParaRPr>
                    </a:p>
                  </a:txBody>
                  <a:tcPr/>
                </a:tc>
                <a:tc>
                  <a:txBody>
                    <a:bodyPr/>
                    <a:lstStyle/>
                    <a:p>
                      <a:pPr algn="ctr" rtl="0" fontAlgn="base"/>
                      <a:r>
                        <a:rPr lang="en-US" dirty="0">
                          <a:effectLst/>
                        </a:rPr>
                        <a:t>Jan. </a:t>
                      </a:r>
                      <a:r>
                        <a:rPr lang="en-US" dirty="0" smtClean="0">
                          <a:effectLst/>
                        </a:rPr>
                        <a:t>31</a:t>
                      </a:r>
                      <a:r>
                        <a:rPr lang="en-US" dirty="0" smtClean="0">
                          <a:effectLst/>
                        </a:rPr>
                        <a:t>​*</a:t>
                      </a:r>
                      <a:endParaRPr lang="en-US" b="0" i="0" dirty="0">
                        <a:solidFill>
                          <a:srgbClr val="000000"/>
                        </a:solidFill>
                        <a:effectLst/>
                      </a:endParaRPr>
                    </a:p>
                  </a:txBody>
                  <a:tcPr/>
                </a:tc>
                <a:tc>
                  <a:txBody>
                    <a:bodyPr/>
                    <a:lstStyle/>
                    <a:p>
                      <a:pPr algn="ctr" rtl="0" fontAlgn="base"/>
                      <a:r>
                        <a:rPr lang="en-US">
                          <a:effectLst/>
                        </a:rPr>
                        <a:t>West Campus​</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58.7​</a:t>
                      </a:r>
                      <a:endParaRPr lang="en-US" b="0" i="0">
                        <a:solidFill>
                          <a:srgbClr val="000000"/>
                        </a:solidFill>
                        <a:effectLst/>
                      </a:endParaRPr>
                    </a:p>
                  </a:txBody>
                  <a:tcPr/>
                </a:tc>
                <a:extLst>
                  <a:ext uri="{0D108BD9-81ED-4DB2-BD59-A6C34878D82A}">
                    <a16:rowId xmlns:a16="http://schemas.microsoft.com/office/drawing/2014/main" val="2229050059"/>
                  </a:ext>
                </a:extLst>
              </a:tr>
              <a:tr h="654845">
                <a:tc>
                  <a:txBody>
                    <a:bodyPr/>
                    <a:lstStyle/>
                    <a:p>
                      <a:pPr algn="ctr" rtl="0" fontAlgn="base"/>
                      <a:r>
                        <a:rPr lang="en-US" b="1">
                          <a:effectLst/>
                        </a:rPr>
                        <a:t>Diagnostic Medical Sonography​</a:t>
                      </a:r>
                      <a:endParaRPr lang="en-US" b="1" i="0">
                        <a:solidFill>
                          <a:srgbClr val="000000"/>
                        </a:solidFill>
                        <a:effectLst/>
                      </a:endParaRPr>
                    </a:p>
                  </a:txBody>
                  <a:tcPr/>
                </a:tc>
                <a:tc>
                  <a:txBody>
                    <a:bodyPr/>
                    <a:lstStyle/>
                    <a:p>
                      <a:pPr algn="ctr" rtl="0" fontAlgn="base"/>
                      <a:r>
                        <a:rPr lang="en-US" dirty="0">
                          <a:effectLst/>
                        </a:rPr>
                        <a:t>May </a:t>
                      </a:r>
                      <a:r>
                        <a:rPr lang="en-US" dirty="0" smtClean="0">
                          <a:effectLst/>
                        </a:rPr>
                        <a:t>31</a:t>
                      </a:r>
                      <a:r>
                        <a:rPr lang="en-US" dirty="0" smtClean="0">
                          <a:effectLst/>
                        </a:rPr>
                        <a:t>​*</a:t>
                      </a:r>
                      <a:endParaRPr lang="en-US" b="0" i="0" dirty="0">
                        <a:solidFill>
                          <a:srgbClr val="000000"/>
                        </a:solidFill>
                        <a:effectLst/>
                      </a:endParaRPr>
                    </a:p>
                  </a:txBody>
                  <a:tcPr/>
                </a:tc>
                <a:tc>
                  <a:txBody>
                    <a:bodyPr/>
                    <a:lstStyle/>
                    <a:p>
                      <a:pPr algn="ctr" rtl="0" fontAlgn="base"/>
                      <a:r>
                        <a:rPr lang="en-US">
                          <a:effectLst/>
                        </a:rPr>
                        <a:t>West Campus​</a:t>
                      </a:r>
                      <a:endParaRPr lang="en-US" b="0" i="0">
                        <a:solidFill>
                          <a:srgbClr val="000000"/>
                        </a:solidFill>
                        <a:effectLst/>
                      </a:endParaRPr>
                    </a:p>
                  </a:txBody>
                  <a:tcPr/>
                </a:tc>
                <a:tc>
                  <a:txBody>
                    <a:bodyPr/>
                    <a:lstStyle/>
                    <a:p>
                      <a:pPr algn="ctr" rtl="0" fontAlgn="base"/>
                      <a:r>
                        <a:rPr lang="en-US">
                          <a:effectLst/>
                        </a:rPr>
                        <a:t>12​</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58.7​</a:t>
                      </a:r>
                      <a:endParaRPr lang="en-US" b="0" i="0">
                        <a:solidFill>
                          <a:srgbClr val="000000"/>
                        </a:solidFill>
                        <a:effectLst/>
                      </a:endParaRPr>
                    </a:p>
                  </a:txBody>
                  <a:tcPr/>
                </a:tc>
                <a:extLst>
                  <a:ext uri="{0D108BD9-81ED-4DB2-BD59-A6C34878D82A}">
                    <a16:rowId xmlns:a16="http://schemas.microsoft.com/office/drawing/2014/main" val="2712373322"/>
                  </a:ext>
                </a:extLst>
              </a:tr>
              <a:tr h="621090">
                <a:tc>
                  <a:txBody>
                    <a:bodyPr/>
                    <a:lstStyle/>
                    <a:p>
                      <a:pPr algn="ctr" rtl="0" fontAlgn="base"/>
                      <a:r>
                        <a:rPr lang="en-US" b="1">
                          <a:effectLst/>
                        </a:rPr>
                        <a:t>EMT (TC)​</a:t>
                      </a:r>
                      <a:endParaRPr lang="en-US" b="1" i="0">
                        <a:solidFill>
                          <a:srgbClr val="000000"/>
                        </a:solidFill>
                        <a:effectLst/>
                      </a:endParaRPr>
                    </a:p>
                  </a:txBody>
                  <a:tcPr/>
                </a:tc>
                <a:tc>
                  <a:txBody>
                    <a:bodyPr/>
                    <a:lstStyle/>
                    <a:p>
                      <a:pPr algn="ctr" rtl="0" fontAlgn="base"/>
                      <a:r>
                        <a:rPr lang="en-US" u="none" strike="noStrike">
                          <a:effectLst/>
                        </a:rPr>
                        <a:t>Open-access</a:t>
                      </a:r>
                      <a:r>
                        <a:rPr lang="en-US">
                          <a:effectLst/>
                        </a:rPr>
                        <a:t>​</a:t>
                      </a:r>
                      <a:endParaRPr lang="en-US" b="0" i="0">
                        <a:solidFill>
                          <a:srgbClr val="000000"/>
                        </a:solidFill>
                        <a:effectLst/>
                      </a:endParaRPr>
                    </a:p>
                  </a:txBody>
                  <a:tcPr/>
                </a:tc>
                <a:tc>
                  <a:txBody>
                    <a:bodyPr/>
                    <a:lstStyle/>
                    <a:p>
                      <a:pPr algn="ctr" rtl="0" fontAlgn="base"/>
                      <a:r>
                        <a:rPr lang="en-US">
                          <a:effectLst/>
                        </a:rPr>
                        <a:t>West &amp; Osceola Campus​</a:t>
                      </a:r>
                      <a:endParaRPr lang="en-US" b="0" i="0">
                        <a:solidFill>
                          <a:srgbClr val="000000"/>
                        </a:solidFill>
                        <a:effectLst/>
                      </a:endParaRPr>
                    </a:p>
                  </a:txBody>
                  <a:tcPr/>
                </a:tc>
                <a:tc>
                  <a:txBody>
                    <a:bodyPr/>
                    <a:lstStyle/>
                    <a:p>
                      <a:pPr algn="ctr" rtl="0" fontAlgn="base"/>
                      <a:r>
                        <a:rPr lang="en-US">
                          <a:effectLst/>
                        </a:rPr>
                        <a:t>Varies (130)​</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extLst>
                  <a:ext uri="{0D108BD9-81ED-4DB2-BD59-A6C34878D82A}">
                    <a16:rowId xmlns:a16="http://schemas.microsoft.com/office/drawing/2014/main" val="221891917"/>
                  </a:ext>
                </a:extLst>
              </a:tr>
              <a:tr h="621090">
                <a:tc>
                  <a:txBody>
                    <a:bodyPr/>
                    <a:lstStyle/>
                    <a:p>
                      <a:pPr algn="ctr" rtl="0" fontAlgn="base"/>
                      <a:r>
                        <a:rPr lang="en-US" b="1">
                          <a:effectLst/>
                        </a:rPr>
                        <a:t>EMS (AS) &amp; Paramedic (TC)​</a:t>
                      </a:r>
                      <a:endParaRPr lang="en-US" b="1" i="0">
                        <a:solidFill>
                          <a:srgbClr val="000000"/>
                        </a:solidFill>
                        <a:effectLst/>
                      </a:endParaRPr>
                    </a:p>
                  </a:txBody>
                  <a:tcPr/>
                </a:tc>
                <a:tc>
                  <a:txBody>
                    <a:bodyPr/>
                    <a:lstStyle/>
                    <a:p>
                      <a:pPr algn="ctr" rtl="0" fontAlgn="base"/>
                      <a:r>
                        <a:rPr lang="en-US" dirty="0" smtClean="0">
                          <a:effectLst/>
                        </a:rPr>
                        <a:t>May</a:t>
                      </a:r>
                      <a:r>
                        <a:rPr lang="en-US" baseline="0" dirty="0" smtClean="0">
                          <a:effectLst/>
                        </a:rPr>
                        <a:t> </a:t>
                      </a:r>
                      <a:r>
                        <a:rPr lang="en-US" baseline="0" dirty="0" smtClean="0">
                          <a:effectLst/>
                        </a:rPr>
                        <a:t>31*</a:t>
                      </a:r>
                      <a:r>
                        <a:rPr lang="en-US" dirty="0" smtClean="0">
                          <a:effectLst/>
                        </a:rPr>
                        <a:t> </a:t>
                      </a:r>
                      <a:r>
                        <a:rPr lang="en-US" dirty="0">
                          <a:effectLst/>
                        </a:rPr>
                        <a:t>&amp; </a:t>
                      </a:r>
                      <a:r>
                        <a:rPr lang="en-US" dirty="0" smtClean="0">
                          <a:effectLst/>
                        </a:rPr>
                        <a:t>Sept.</a:t>
                      </a:r>
                      <a:r>
                        <a:rPr lang="en-US" baseline="0" dirty="0" smtClean="0">
                          <a:effectLst/>
                        </a:rPr>
                        <a:t> 30</a:t>
                      </a:r>
                      <a:r>
                        <a:rPr lang="en-US" dirty="0" smtClean="0">
                          <a:effectLst/>
                        </a:rPr>
                        <a:t>​*</a:t>
                      </a:r>
                      <a:endParaRPr lang="en-US" b="0" i="0" dirty="0">
                        <a:solidFill>
                          <a:srgbClr val="000000"/>
                        </a:solidFill>
                        <a:effectLst/>
                      </a:endParaRPr>
                    </a:p>
                  </a:txBody>
                  <a:tcPr/>
                </a:tc>
                <a:tc>
                  <a:txBody>
                    <a:bodyPr/>
                    <a:lstStyle/>
                    <a:p>
                      <a:pPr algn="ctr" rtl="0" fontAlgn="base"/>
                      <a:r>
                        <a:rPr lang="en-US">
                          <a:effectLst/>
                        </a:rPr>
                        <a:t>West (Fall) &amp; Osceola (Spring)​</a:t>
                      </a:r>
                      <a:endParaRPr lang="en-US" b="0" i="0">
                        <a:solidFill>
                          <a:srgbClr val="000000"/>
                        </a:solidFill>
                        <a:effectLst/>
                      </a:endParaRPr>
                    </a:p>
                  </a:txBody>
                  <a:tcPr/>
                </a:tc>
                <a:tc>
                  <a:txBody>
                    <a:bodyPr/>
                    <a:lstStyle/>
                    <a:p>
                      <a:pPr algn="ctr" rtl="0" fontAlgn="base"/>
                      <a:r>
                        <a:rPr lang="en-US">
                          <a:effectLst/>
                        </a:rPr>
                        <a:t>West 50 OSC 30​</a:t>
                      </a:r>
                      <a:endParaRPr lang="en-US" b="0" i="0">
                        <a:solidFill>
                          <a:srgbClr val="000000"/>
                        </a:solidFill>
                        <a:effectLst/>
                      </a:endParaRPr>
                    </a:p>
                  </a:txBody>
                  <a:tcPr/>
                </a:tc>
                <a:tc>
                  <a:txBody>
                    <a:bodyPr/>
                    <a:lstStyle/>
                    <a:p>
                      <a:pPr algn="ctr" rtl="0" fontAlgn="base"/>
                      <a:r>
                        <a:rPr lang="en-US">
                          <a:effectLst/>
                        </a:rPr>
                        <a:t>2.0​</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extLst>
                  <a:ext uri="{0D108BD9-81ED-4DB2-BD59-A6C34878D82A}">
                    <a16:rowId xmlns:a16="http://schemas.microsoft.com/office/drawing/2014/main" val="381313929"/>
                  </a:ext>
                </a:extLst>
              </a:tr>
              <a:tr h="351051">
                <a:tc>
                  <a:txBody>
                    <a:bodyPr/>
                    <a:lstStyle/>
                    <a:p>
                      <a:pPr algn="ctr" rtl="0" fontAlgn="base"/>
                      <a:r>
                        <a:rPr lang="en-US" b="1">
                          <a:effectLst/>
                        </a:rPr>
                        <a:t>Health Info Tech​</a:t>
                      </a:r>
                      <a:endParaRPr lang="en-US" b="1" i="0">
                        <a:solidFill>
                          <a:srgbClr val="000000"/>
                        </a:solidFill>
                        <a:effectLst/>
                      </a:endParaRPr>
                    </a:p>
                  </a:txBody>
                  <a:tcPr/>
                </a:tc>
                <a:tc>
                  <a:txBody>
                    <a:bodyPr/>
                    <a:lstStyle/>
                    <a:p>
                      <a:pPr algn="ctr" rtl="0" fontAlgn="base"/>
                      <a:r>
                        <a:rPr lang="en-US" b="0" i="0" dirty="0" smtClean="0">
                          <a:solidFill>
                            <a:schemeClr val="dk1"/>
                          </a:solidFill>
                          <a:effectLst/>
                        </a:rPr>
                        <a:t>May</a:t>
                      </a:r>
                      <a:r>
                        <a:rPr lang="en-US" b="0" i="0" baseline="0" dirty="0" smtClean="0">
                          <a:solidFill>
                            <a:schemeClr val="dk1"/>
                          </a:solidFill>
                          <a:effectLst/>
                        </a:rPr>
                        <a:t> </a:t>
                      </a:r>
                      <a:r>
                        <a:rPr lang="en-US" b="0" i="0" baseline="0" dirty="0" smtClean="0">
                          <a:solidFill>
                            <a:schemeClr val="dk1"/>
                          </a:solidFill>
                          <a:effectLst/>
                        </a:rPr>
                        <a:t>31*</a:t>
                      </a:r>
                      <a:endParaRPr lang="en-US" b="0" i="0" dirty="0">
                        <a:solidFill>
                          <a:srgbClr val="000000"/>
                        </a:solidFill>
                        <a:effectLst/>
                      </a:endParaRPr>
                    </a:p>
                  </a:txBody>
                  <a:tcPr/>
                </a:tc>
                <a:tc>
                  <a:txBody>
                    <a:bodyPr/>
                    <a:lstStyle/>
                    <a:p>
                      <a:pPr algn="ctr" rtl="0" fontAlgn="base"/>
                      <a:r>
                        <a:rPr lang="en-US">
                          <a:effectLst/>
                        </a:rPr>
                        <a:t>Online​</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2.0</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extLst>
                  <a:ext uri="{0D108BD9-81ED-4DB2-BD59-A6C34878D82A}">
                    <a16:rowId xmlns:a16="http://schemas.microsoft.com/office/drawing/2014/main" val="126954410"/>
                  </a:ext>
                </a:extLst>
              </a:tr>
              <a:tr h="621090">
                <a:tc>
                  <a:txBody>
                    <a:bodyPr/>
                    <a:lstStyle/>
                    <a:p>
                      <a:pPr algn="ctr" rtl="0" fontAlgn="base"/>
                      <a:r>
                        <a:rPr lang="en-US" b="1">
                          <a:effectLst/>
                        </a:rPr>
                        <a:t>Medical Info Coder/Biller (TC)​</a:t>
                      </a:r>
                      <a:endParaRPr lang="en-US" b="1" i="0">
                        <a:solidFill>
                          <a:srgbClr val="000000"/>
                        </a:solidFill>
                        <a:effectLst/>
                      </a:endParaRPr>
                    </a:p>
                  </a:txBody>
                  <a:tcPr/>
                </a:tc>
                <a:tc>
                  <a:txBody>
                    <a:bodyPr/>
                    <a:lstStyle/>
                    <a:p>
                      <a:pPr algn="ctr" rtl="0" fontAlgn="base"/>
                      <a:r>
                        <a:rPr lang="en-US" dirty="0">
                          <a:effectLst/>
                        </a:rPr>
                        <a:t>Open-access​</a:t>
                      </a:r>
                      <a:endParaRPr lang="en-US" b="0" i="0" dirty="0">
                        <a:solidFill>
                          <a:srgbClr val="000000"/>
                        </a:solidFill>
                        <a:effectLst/>
                      </a:endParaRPr>
                    </a:p>
                  </a:txBody>
                  <a:tcPr/>
                </a:tc>
                <a:tc>
                  <a:txBody>
                    <a:bodyPr/>
                    <a:lstStyle/>
                    <a:p>
                      <a:pPr algn="ctr" rtl="0" fontAlgn="base"/>
                      <a:r>
                        <a:rPr lang="en-US">
                          <a:effectLst/>
                        </a:rPr>
                        <a:t>Online​</a:t>
                      </a:r>
                      <a:endParaRPr lang="en-US" b="0" i="0">
                        <a:solidFill>
                          <a:srgbClr val="000000"/>
                        </a:solidFill>
                        <a:effectLst/>
                      </a:endParaRPr>
                    </a:p>
                  </a:txBody>
                  <a:tcPr/>
                </a:tc>
                <a:tc>
                  <a:txBody>
                    <a:bodyPr/>
                    <a:lstStyle/>
                    <a:p>
                      <a:pPr algn="ctr" rtl="0" fontAlgn="base"/>
                      <a:r>
                        <a:rPr lang="en-US">
                          <a:effectLst/>
                        </a:rPr>
                        <a:t>Varies​</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tc>
                  <a:txBody>
                    <a:bodyPr/>
                    <a:lstStyle/>
                    <a:p>
                      <a:pPr algn="ctr" rtl="0" fontAlgn="base"/>
                      <a:r>
                        <a:rPr lang="en-US">
                          <a:effectLst/>
                        </a:rPr>
                        <a:t>None​</a:t>
                      </a:r>
                      <a:endParaRPr lang="en-US" b="0" i="0">
                        <a:solidFill>
                          <a:srgbClr val="000000"/>
                        </a:solidFill>
                        <a:effectLst/>
                      </a:endParaRPr>
                    </a:p>
                  </a:txBody>
                  <a:tcPr/>
                </a:tc>
                <a:extLst>
                  <a:ext uri="{0D108BD9-81ED-4DB2-BD59-A6C34878D82A}">
                    <a16:rowId xmlns:a16="http://schemas.microsoft.com/office/drawing/2014/main" val="2029410679"/>
                  </a:ext>
                </a:extLst>
              </a:tr>
              <a:tr h="621090">
                <a:tc>
                  <a:txBody>
                    <a:bodyPr/>
                    <a:lstStyle/>
                    <a:p>
                      <a:pPr algn="ctr" rtl="0" fontAlgn="base"/>
                      <a:r>
                        <a:rPr lang="en-US" b="1">
                          <a:effectLst/>
                        </a:rPr>
                        <a:t>Radiography​</a:t>
                      </a:r>
                    </a:p>
                    <a:p>
                      <a:pPr algn="ctr" rtl="0" fontAlgn="base"/>
                      <a:r>
                        <a:rPr lang="en-US" b="1">
                          <a:effectLst/>
                        </a:rPr>
                        <a:t>​</a:t>
                      </a:r>
                      <a:endParaRPr lang="en-US" b="1" i="0">
                        <a:solidFill>
                          <a:srgbClr val="000000"/>
                        </a:solidFill>
                        <a:effectLst/>
                      </a:endParaRPr>
                    </a:p>
                  </a:txBody>
                  <a:tcPr/>
                </a:tc>
                <a:tc>
                  <a:txBody>
                    <a:bodyPr/>
                    <a:lstStyle/>
                    <a:p>
                      <a:pPr algn="ctr" rtl="0" fontAlgn="base"/>
                      <a:r>
                        <a:rPr lang="en-US" dirty="0">
                          <a:effectLst/>
                        </a:rPr>
                        <a:t>Jan. </a:t>
                      </a:r>
                      <a:r>
                        <a:rPr lang="en-US" dirty="0" smtClean="0">
                          <a:effectLst/>
                        </a:rPr>
                        <a:t>31*</a:t>
                      </a:r>
                      <a:endParaRPr lang="en-US" b="0" i="0" dirty="0">
                        <a:solidFill>
                          <a:srgbClr val="000000"/>
                        </a:solidFill>
                        <a:effectLst/>
                      </a:endParaRPr>
                    </a:p>
                  </a:txBody>
                  <a:tcPr/>
                </a:tc>
                <a:tc>
                  <a:txBody>
                    <a:bodyPr/>
                    <a:lstStyle/>
                    <a:p>
                      <a:pPr algn="ctr" rtl="0" fontAlgn="base"/>
                      <a:r>
                        <a:rPr lang="en-US">
                          <a:effectLst/>
                        </a:rPr>
                        <a:t>West Campus​</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2.5​</a:t>
                      </a:r>
                      <a:endParaRPr lang="en-US" b="0" i="0">
                        <a:solidFill>
                          <a:srgbClr val="000000"/>
                        </a:solidFill>
                        <a:effectLst/>
                      </a:endParaRPr>
                    </a:p>
                  </a:txBody>
                  <a:tcPr/>
                </a:tc>
                <a:tc>
                  <a:txBody>
                    <a:bodyPr/>
                    <a:lstStyle/>
                    <a:p>
                      <a:pPr algn="ctr" rtl="0" fontAlgn="base"/>
                      <a:r>
                        <a:rPr lang="en-US">
                          <a:effectLst/>
                        </a:rPr>
                        <a:t>58.7​</a:t>
                      </a:r>
                      <a:endParaRPr lang="en-US" b="0" i="0">
                        <a:solidFill>
                          <a:srgbClr val="000000"/>
                        </a:solidFill>
                        <a:effectLst/>
                      </a:endParaRPr>
                    </a:p>
                  </a:txBody>
                  <a:tcPr/>
                </a:tc>
                <a:extLst>
                  <a:ext uri="{0D108BD9-81ED-4DB2-BD59-A6C34878D82A}">
                    <a16:rowId xmlns:a16="http://schemas.microsoft.com/office/drawing/2014/main" val="2961073255"/>
                  </a:ext>
                </a:extLst>
              </a:tr>
              <a:tr h="621090">
                <a:tc>
                  <a:txBody>
                    <a:bodyPr/>
                    <a:lstStyle/>
                    <a:p>
                      <a:pPr algn="ctr" rtl="0" fontAlgn="base"/>
                      <a:r>
                        <a:rPr lang="en-US" b="1">
                          <a:effectLst/>
                        </a:rPr>
                        <a:t>Respiratory Care​</a:t>
                      </a:r>
                    </a:p>
                    <a:p>
                      <a:pPr algn="ctr" rtl="0" fontAlgn="base"/>
                      <a:r>
                        <a:rPr lang="en-US" b="1">
                          <a:effectLst/>
                        </a:rPr>
                        <a:t>​</a:t>
                      </a:r>
                      <a:endParaRPr lang="en-US" b="1" i="0">
                        <a:solidFill>
                          <a:srgbClr val="000000"/>
                        </a:solidFill>
                        <a:effectLst/>
                      </a:endParaRPr>
                    </a:p>
                  </a:txBody>
                  <a:tcPr/>
                </a:tc>
                <a:tc>
                  <a:txBody>
                    <a:bodyPr/>
                    <a:lstStyle/>
                    <a:p>
                      <a:pPr algn="ctr" rtl="0" fontAlgn="base"/>
                      <a:r>
                        <a:rPr lang="en-US" dirty="0" smtClean="0">
                          <a:effectLst/>
                        </a:rPr>
                        <a:t>Sept.</a:t>
                      </a:r>
                      <a:r>
                        <a:rPr lang="en-US" baseline="0" dirty="0" smtClean="0">
                          <a:effectLst/>
                        </a:rPr>
                        <a:t> </a:t>
                      </a:r>
                      <a:r>
                        <a:rPr lang="en-US" baseline="0" dirty="0" smtClean="0">
                          <a:effectLst/>
                        </a:rPr>
                        <a:t>30*</a:t>
                      </a:r>
                      <a:r>
                        <a:rPr lang="en-US" dirty="0" smtClean="0">
                          <a:effectLst/>
                        </a:rPr>
                        <a:t>​</a:t>
                      </a:r>
                      <a:endParaRPr lang="en-US" b="0" i="0" dirty="0">
                        <a:solidFill>
                          <a:srgbClr val="000000"/>
                        </a:solidFill>
                        <a:effectLst/>
                      </a:endParaRPr>
                    </a:p>
                  </a:txBody>
                  <a:tcPr/>
                </a:tc>
                <a:tc>
                  <a:txBody>
                    <a:bodyPr/>
                    <a:lstStyle/>
                    <a:p>
                      <a:pPr algn="ctr" rtl="0" fontAlgn="base"/>
                      <a:r>
                        <a:rPr lang="en-US">
                          <a:effectLst/>
                        </a:rPr>
                        <a:t>West Campus​</a:t>
                      </a:r>
                      <a:endParaRPr lang="en-US" b="0" i="0">
                        <a:solidFill>
                          <a:srgbClr val="000000"/>
                        </a:solidFill>
                        <a:effectLst/>
                      </a:endParaRPr>
                    </a:p>
                  </a:txBody>
                  <a:tcPr/>
                </a:tc>
                <a:tc>
                  <a:txBody>
                    <a:bodyPr/>
                    <a:lstStyle/>
                    <a:p>
                      <a:pPr algn="ctr" rtl="0" fontAlgn="base"/>
                      <a:r>
                        <a:rPr lang="en-US">
                          <a:effectLst/>
                        </a:rPr>
                        <a:t>30​</a:t>
                      </a:r>
                      <a:endParaRPr lang="en-US" b="0" i="0">
                        <a:solidFill>
                          <a:srgbClr val="000000"/>
                        </a:solidFill>
                        <a:effectLst/>
                      </a:endParaRPr>
                    </a:p>
                  </a:txBody>
                  <a:tcPr/>
                </a:tc>
                <a:tc>
                  <a:txBody>
                    <a:bodyPr/>
                    <a:lstStyle/>
                    <a:p>
                      <a:pPr algn="ctr" rtl="0" fontAlgn="base"/>
                      <a:r>
                        <a:rPr lang="en-US">
                          <a:effectLst/>
                        </a:rPr>
                        <a:t>2.0​</a:t>
                      </a:r>
                      <a:endParaRPr lang="en-US" b="0" i="0">
                        <a:solidFill>
                          <a:srgbClr val="000000"/>
                        </a:solidFill>
                        <a:effectLst/>
                      </a:endParaRPr>
                    </a:p>
                  </a:txBody>
                  <a:tcPr/>
                </a:tc>
                <a:tc>
                  <a:txBody>
                    <a:bodyPr/>
                    <a:lstStyle/>
                    <a:p>
                      <a:pPr algn="ctr" rtl="0" fontAlgn="base"/>
                      <a:r>
                        <a:rPr lang="en-US" dirty="0">
                          <a:effectLst/>
                        </a:rPr>
                        <a:t>None​</a:t>
                      </a:r>
                      <a:endParaRPr lang="en-US" b="0" i="0" dirty="0">
                        <a:solidFill>
                          <a:srgbClr val="000000"/>
                        </a:solidFill>
                        <a:effectLst/>
                      </a:endParaRPr>
                    </a:p>
                  </a:txBody>
                  <a:tcPr/>
                </a:tc>
                <a:extLst>
                  <a:ext uri="{0D108BD9-81ED-4DB2-BD59-A6C34878D82A}">
                    <a16:rowId xmlns:a16="http://schemas.microsoft.com/office/drawing/2014/main" val="2620365474"/>
                  </a:ext>
                </a:extLst>
              </a:tr>
            </a:tbl>
          </a:graphicData>
        </a:graphic>
      </p:graphicFrame>
    </p:spTree>
    <p:extLst>
      <p:ext uri="{BB962C8B-B14F-4D97-AF65-F5344CB8AC3E}">
        <p14:creationId xmlns:p14="http://schemas.microsoft.com/office/powerpoint/2010/main" val="3027722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858000" cy="812800"/>
          </a:xfrm>
        </p:spPr>
        <p:txBody>
          <a:bodyPr/>
          <a:lstStyle/>
          <a:p>
            <a:pPr algn="ctr"/>
            <a:r>
              <a:rPr lang="en-US" dirty="0">
                <a:solidFill>
                  <a:schemeClr val="accent1">
                    <a:lumMod val="75000"/>
                  </a:schemeClr>
                </a:solidFill>
                <a:latin typeface="Palatino Linotype"/>
              </a:rPr>
              <a:t>Program Format</a:t>
            </a:r>
          </a:p>
        </p:txBody>
      </p:sp>
      <p:sp>
        <p:nvSpPr>
          <p:cNvPr id="3" name="Content Placeholder 2"/>
          <p:cNvSpPr>
            <a:spLocks noGrp="1"/>
          </p:cNvSpPr>
          <p:nvPr>
            <p:ph idx="1"/>
          </p:nvPr>
        </p:nvSpPr>
        <p:spPr>
          <a:xfrm>
            <a:off x="533400" y="1676400"/>
            <a:ext cx="8343900" cy="5029200"/>
          </a:xfrm>
        </p:spPr>
        <p:txBody>
          <a:bodyPr>
            <a:normAutofit fontScale="55000" lnSpcReduction="20000"/>
          </a:bodyPr>
          <a:lstStyle/>
          <a:p>
            <a:pPr>
              <a:lnSpc>
                <a:spcPct val="120000"/>
              </a:lnSpc>
              <a:buFont typeface="Wingdings" panose="05000000000000000000" pitchFamily="2" charset="2"/>
              <a:buChar char="Ø"/>
            </a:pPr>
            <a:r>
              <a:rPr lang="en-US" sz="3300" b="1" u="sng">
                <a:solidFill>
                  <a:schemeClr val="tx1">
                    <a:lumMod val="75000"/>
                    <a:lumOff val="25000"/>
                  </a:schemeClr>
                </a:solidFill>
              </a:rPr>
              <a:t>ACADEMICALLY DEMANDING</a:t>
            </a:r>
          </a:p>
          <a:p>
            <a:pPr lvl="1">
              <a:lnSpc>
                <a:spcPct val="120000"/>
              </a:lnSpc>
              <a:buFont typeface="Wingdings" panose="05000000000000000000" pitchFamily="2" charset="2"/>
              <a:buChar char="Ø"/>
            </a:pPr>
            <a:r>
              <a:rPr lang="en-US" sz="3300" u="sng">
                <a:solidFill>
                  <a:schemeClr val="tx1">
                    <a:lumMod val="75000"/>
                    <a:lumOff val="25000"/>
                  </a:schemeClr>
                </a:solidFill>
              </a:rPr>
              <a:t>Change of grading scale</a:t>
            </a:r>
          </a:p>
          <a:p>
            <a:pPr lvl="2">
              <a:lnSpc>
                <a:spcPct val="120000"/>
              </a:lnSpc>
              <a:buFont typeface="Wingdings" panose="05000000000000000000" pitchFamily="2" charset="2"/>
              <a:buChar char="Ø"/>
            </a:pPr>
            <a:r>
              <a:rPr lang="en-US" sz="3300">
                <a:solidFill>
                  <a:schemeClr val="tx1">
                    <a:lumMod val="75000"/>
                    <a:lumOff val="25000"/>
                  </a:schemeClr>
                </a:solidFill>
              </a:rPr>
              <a:t>A  93-100</a:t>
            </a:r>
          </a:p>
          <a:p>
            <a:pPr lvl="2">
              <a:lnSpc>
                <a:spcPct val="120000"/>
              </a:lnSpc>
              <a:buFont typeface="Wingdings" panose="05000000000000000000" pitchFamily="2" charset="2"/>
              <a:buChar char="Ø"/>
            </a:pPr>
            <a:r>
              <a:rPr lang="en-US" sz="3300">
                <a:solidFill>
                  <a:schemeClr val="tx1">
                    <a:lumMod val="75000"/>
                    <a:lumOff val="25000"/>
                  </a:schemeClr>
                </a:solidFill>
              </a:rPr>
              <a:t>B  85-92</a:t>
            </a:r>
          </a:p>
          <a:p>
            <a:pPr lvl="2">
              <a:lnSpc>
                <a:spcPct val="120000"/>
              </a:lnSpc>
              <a:buFont typeface="Wingdings" panose="05000000000000000000" pitchFamily="2" charset="2"/>
              <a:buChar char="Ø"/>
            </a:pPr>
            <a:r>
              <a:rPr lang="en-US" sz="3300">
                <a:solidFill>
                  <a:schemeClr val="tx1">
                    <a:lumMod val="75000"/>
                    <a:lumOff val="25000"/>
                  </a:schemeClr>
                </a:solidFill>
              </a:rPr>
              <a:t>C  76-84</a:t>
            </a:r>
          </a:p>
          <a:p>
            <a:pPr lvl="3">
              <a:lnSpc>
                <a:spcPct val="120000"/>
              </a:lnSpc>
              <a:buFont typeface="Wingdings" panose="05000000000000000000" pitchFamily="2" charset="2"/>
              <a:buChar char="Ø"/>
            </a:pPr>
            <a:r>
              <a:rPr lang="en-US" sz="3300">
                <a:solidFill>
                  <a:schemeClr val="tx1">
                    <a:lumMod val="75000"/>
                    <a:lumOff val="25000"/>
                  </a:schemeClr>
                </a:solidFill>
              </a:rPr>
              <a:t>(Anything less than 76 is not considered passing)	</a:t>
            </a:r>
          </a:p>
          <a:p>
            <a:pPr lvl="1">
              <a:lnSpc>
                <a:spcPct val="120000"/>
              </a:lnSpc>
              <a:buFont typeface="Wingdings" panose="05000000000000000000" pitchFamily="2" charset="2"/>
              <a:buChar char="Ø"/>
            </a:pPr>
            <a:r>
              <a:rPr lang="en-US" sz="3300" b="1" u="sng">
                <a:solidFill>
                  <a:schemeClr val="tx1">
                    <a:lumMod val="75000"/>
                    <a:lumOff val="25000"/>
                  </a:schemeClr>
                </a:solidFill>
              </a:rPr>
              <a:t>Schedules are set for each term </a:t>
            </a:r>
          </a:p>
          <a:p>
            <a:pPr lvl="2">
              <a:lnSpc>
                <a:spcPct val="120000"/>
              </a:lnSpc>
              <a:buFont typeface="Wingdings" panose="05000000000000000000" pitchFamily="2" charset="2"/>
              <a:buChar char="Ø"/>
            </a:pPr>
            <a:r>
              <a:rPr lang="en-US" sz="3300">
                <a:solidFill>
                  <a:schemeClr val="tx1">
                    <a:lumMod val="75000"/>
                    <a:lumOff val="25000"/>
                  </a:schemeClr>
                </a:solidFill>
              </a:rPr>
              <a:t>Students do not have several options of course days/times like prerequisite general education courses (with the exception of Paramedic as ‘shift-friendly’)</a:t>
            </a:r>
          </a:p>
          <a:p>
            <a:pPr lvl="1">
              <a:lnSpc>
                <a:spcPct val="120000"/>
              </a:lnSpc>
              <a:buFont typeface="Wingdings" panose="05000000000000000000" pitchFamily="2" charset="2"/>
              <a:buChar char="Ø"/>
            </a:pPr>
            <a:r>
              <a:rPr lang="en-US" sz="3300" b="1" u="sng">
                <a:solidFill>
                  <a:schemeClr val="tx1">
                    <a:lumMod val="75000"/>
                    <a:lumOff val="25000"/>
                  </a:schemeClr>
                </a:solidFill>
              </a:rPr>
              <a:t>Time management, support system, &amp; financial planning</a:t>
            </a:r>
          </a:p>
          <a:p>
            <a:pPr lvl="1">
              <a:lnSpc>
                <a:spcPct val="120000"/>
              </a:lnSpc>
              <a:buFont typeface="Wingdings" panose="05000000000000000000" pitchFamily="2" charset="2"/>
              <a:buChar char="Ø"/>
            </a:pPr>
            <a:r>
              <a:rPr lang="en-US" sz="3300" b="1" u="sng">
                <a:solidFill>
                  <a:schemeClr val="tx1">
                    <a:lumMod val="75000"/>
                    <a:lumOff val="25000"/>
                  </a:schemeClr>
                </a:solidFill>
              </a:rPr>
              <a:t>Transportation to clinical sites*</a:t>
            </a:r>
          </a:p>
          <a:p>
            <a:pPr lvl="2">
              <a:lnSpc>
                <a:spcPct val="120000"/>
              </a:lnSpc>
              <a:buFont typeface="Wingdings" panose="05000000000000000000" pitchFamily="2" charset="2"/>
              <a:buChar char="Ø"/>
            </a:pPr>
            <a:r>
              <a:rPr lang="en-US" sz="3300">
                <a:solidFill>
                  <a:schemeClr val="tx1">
                    <a:lumMod val="75000"/>
                    <a:lumOff val="25000"/>
                  </a:schemeClr>
                </a:solidFill>
              </a:rPr>
              <a:t>Students responsible for travel to clinical locations which can be in Orange, Osceola or Seminole counties and assigned at random</a:t>
            </a:r>
          </a:p>
          <a:p>
            <a:pPr lvl="2">
              <a:lnSpc>
                <a:spcPct val="120000"/>
              </a:lnSpc>
              <a:buFont typeface="Wingdings" panose="05000000000000000000" pitchFamily="2" charset="2"/>
              <a:buChar char="Ø"/>
            </a:pPr>
            <a:r>
              <a:rPr lang="en-US" sz="3300">
                <a:solidFill>
                  <a:schemeClr val="tx1">
                    <a:lumMod val="75000"/>
                    <a:lumOff val="25000"/>
                  </a:schemeClr>
                </a:solidFill>
              </a:rPr>
              <a:t>Job placement after program completion between 90-100%</a:t>
            </a:r>
          </a:p>
          <a:p>
            <a:pPr lvl="1">
              <a:buFont typeface="Wingdings" panose="05000000000000000000" pitchFamily="2" charset="2"/>
              <a:buChar char="Ø"/>
            </a:pPr>
            <a:endParaRPr lang="en-US">
              <a:solidFill>
                <a:schemeClr val="tx1">
                  <a:lumMod val="75000"/>
                  <a:lumOff val="25000"/>
                </a:schemeClr>
              </a:solidFill>
            </a:endParaRPr>
          </a:p>
          <a:p>
            <a:pPr lvl="1"/>
            <a:endParaRPr lang="en-US"/>
          </a:p>
          <a:p>
            <a:pPr marL="342900" lvl="1" indent="0">
              <a:buNone/>
            </a:pPr>
            <a:endParaRPr lang="en-US"/>
          </a:p>
        </p:txBody>
      </p:sp>
    </p:spTree>
    <p:extLst>
      <p:ext uri="{BB962C8B-B14F-4D97-AF65-F5344CB8AC3E}">
        <p14:creationId xmlns:p14="http://schemas.microsoft.com/office/powerpoint/2010/main" val="1997088186"/>
      </p:ext>
    </p:extLst>
  </p:cSld>
  <p:clrMapOvr>
    <a:masterClrMapping/>
  </p:clrMapOvr>
  <mc:AlternateContent xmlns:mc="http://schemas.openxmlformats.org/markup-compatibility/2006" xmlns:p14="http://schemas.microsoft.com/office/powerpoint/2010/main">
    <mc:Choice Requires="p14">
      <p:transition p14:dur="0" advTm="214687"/>
    </mc:Choice>
    <mc:Fallback xmlns="">
      <p:transition advTm="214687"/>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59" y="899524"/>
            <a:ext cx="6293331" cy="812800"/>
          </a:xfrm>
        </p:spPr>
        <p:txBody>
          <a:bodyPr/>
          <a:lstStyle/>
          <a:p>
            <a:pPr algn="ctr"/>
            <a:r>
              <a:rPr lang="en-US" sz="2800" dirty="0">
                <a:solidFill>
                  <a:schemeClr val="accent1">
                    <a:lumMod val="75000"/>
                  </a:schemeClr>
                </a:solidFill>
                <a:latin typeface="Palatino Linotype"/>
              </a:rPr>
              <a:t>Cardiovascular Technology Program Sample Schedule </a:t>
            </a:r>
          </a:p>
        </p:txBody>
      </p:sp>
      <p:sp>
        <p:nvSpPr>
          <p:cNvPr id="3" name="Content Placeholder 2"/>
          <p:cNvSpPr>
            <a:spLocks noGrp="1"/>
          </p:cNvSpPr>
          <p:nvPr>
            <p:ph idx="1"/>
          </p:nvPr>
        </p:nvSpPr>
        <p:spPr>
          <a:xfrm>
            <a:off x="-5862" y="2209800"/>
            <a:ext cx="9144000" cy="4953000"/>
          </a:xfrm>
        </p:spPr>
        <p:txBody>
          <a:bodyPr>
            <a:normAutofit fontScale="77500" lnSpcReduction="20000"/>
          </a:bodyPr>
          <a:lstStyle/>
          <a:p>
            <a:pPr marL="0" indent="0">
              <a:buNone/>
            </a:pPr>
            <a:r>
              <a:rPr lang="en-US" b="1">
                <a:solidFill>
                  <a:schemeClr val="tx1">
                    <a:lumMod val="75000"/>
                    <a:lumOff val="25000"/>
                  </a:schemeClr>
                </a:solidFill>
              </a:rPr>
              <a:t>Example:</a:t>
            </a:r>
            <a:endParaRPr lang="en-US">
              <a:solidFill>
                <a:schemeClr val="tx1">
                  <a:lumMod val="75000"/>
                  <a:lumOff val="25000"/>
                </a:schemeClr>
              </a:solidFill>
            </a:endParaRPr>
          </a:p>
          <a:p>
            <a:r>
              <a:rPr lang="en-US" b="1">
                <a:solidFill>
                  <a:schemeClr val="tx1">
                    <a:lumMod val="75000"/>
                    <a:lumOff val="25000"/>
                  </a:schemeClr>
                </a:solidFill>
              </a:rPr>
              <a:t>First semester, Fall, first year:</a:t>
            </a:r>
            <a:endParaRPr lang="en-US">
              <a:solidFill>
                <a:schemeClr val="tx1">
                  <a:lumMod val="75000"/>
                  <a:lumOff val="25000"/>
                </a:schemeClr>
              </a:solidFill>
            </a:endParaRPr>
          </a:p>
          <a:p>
            <a:pPr marL="0" indent="0">
              <a:buNone/>
            </a:pPr>
            <a:r>
              <a:rPr lang="en-US">
                <a:solidFill>
                  <a:schemeClr val="tx1">
                    <a:lumMod val="75000"/>
                    <a:lumOff val="25000"/>
                  </a:schemeClr>
                </a:solidFill>
              </a:rPr>
              <a:t>	</a:t>
            </a:r>
            <a:r>
              <a:rPr lang="en-US" sz="2600">
                <a:solidFill>
                  <a:schemeClr val="tx1">
                    <a:lumMod val="75000"/>
                    <a:lumOff val="25000"/>
                  </a:schemeClr>
                </a:solidFill>
              </a:rPr>
              <a:t>CVT 1000C 4.0 credits - Thursday 9am-4pm=6 hrs. + 3hrs study</a:t>
            </a:r>
          </a:p>
          <a:p>
            <a:pPr marL="0" indent="0">
              <a:buNone/>
            </a:pPr>
            <a:r>
              <a:rPr lang="en-US" sz="2600">
                <a:solidFill>
                  <a:schemeClr val="tx1">
                    <a:lumMod val="75000"/>
                    <a:lumOff val="25000"/>
                  </a:schemeClr>
                </a:solidFill>
              </a:rPr>
              <a:t>	</a:t>
            </a:r>
            <a:r>
              <a:rPr lang="en-US" sz="2600" u="sng">
                <a:solidFill>
                  <a:schemeClr val="tx1">
                    <a:lumMod val="75000"/>
                    <a:lumOff val="25000"/>
                  </a:schemeClr>
                </a:solidFill>
              </a:rPr>
              <a:t>CVT 1270 3.0 credits- Wednesday 800am-1130am=3 hrs. +3hrs study</a:t>
            </a:r>
            <a:endParaRPr lang="en-US" sz="2600">
              <a:solidFill>
                <a:schemeClr val="tx1">
                  <a:lumMod val="75000"/>
                  <a:lumOff val="25000"/>
                </a:schemeClr>
              </a:solidFill>
            </a:endParaRPr>
          </a:p>
          <a:p>
            <a:pPr marL="0" indent="0">
              <a:buNone/>
            </a:pPr>
            <a:r>
              <a:rPr lang="en-US">
                <a:solidFill>
                  <a:schemeClr val="tx1">
                    <a:lumMod val="75000"/>
                    <a:lumOff val="25000"/>
                  </a:schemeClr>
                </a:solidFill>
              </a:rPr>
              <a:t>                        </a:t>
            </a:r>
            <a:r>
              <a:rPr lang="en-US" b="1">
                <a:solidFill>
                  <a:schemeClr val="tx1">
                    <a:lumMod val="75000"/>
                    <a:lumOff val="25000"/>
                  </a:schemeClr>
                </a:solidFill>
              </a:rPr>
              <a:t>Approximately 15 hrs. of committed time per week</a:t>
            </a:r>
          </a:p>
          <a:p>
            <a:pPr marL="0" indent="0">
              <a:buNone/>
            </a:pPr>
            <a:endParaRPr lang="en-US">
              <a:solidFill>
                <a:schemeClr val="tx1">
                  <a:lumMod val="75000"/>
                  <a:lumOff val="25000"/>
                </a:schemeClr>
              </a:solidFill>
            </a:endParaRPr>
          </a:p>
          <a:p>
            <a:r>
              <a:rPr lang="en-US" b="1">
                <a:solidFill>
                  <a:schemeClr val="tx1">
                    <a:lumMod val="75000"/>
                    <a:lumOff val="25000"/>
                  </a:schemeClr>
                </a:solidFill>
              </a:rPr>
              <a:t>Fall semester, second year:</a:t>
            </a:r>
            <a:endParaRPr lang="en-US">
              <a:solidFill>
                <a:schemeClr val="tx1">
                  <a:lumMod val="75000"/>
                  <a:lumOff val="25000"/>
                </a:schemeClr>
              </a:solidFill>
            </a:endParaRPr>
          </a:p>
          <a:p>
            <a:pPr marL="0" indent="0">
              <a:buNone/>
            </a:pPr>
            <a:r>
              <a:rPr lang="en-US">
                <a:solidFill>
                  <a:schemeClr val="tx1">
                    <a:lumMod val="75000"/>
                    <a:lumOff val="25000"/>
                  </a:schemeClr>
                </a:solidFill>
              </a:rPr>
              <a:t>	</a:t>
            </a:r>
            <a:r>
              <a:rPr lang="en-US" sz="2600">
                <a:solidFill>
                  <a:schemeClr val="tx1">
                    <a:lumMod val="75000"/>
                    <a:lumOff val="25000"/>
                  </a:schemeClr>
                </a:solidFill>
              </a:rPr>
              <a:t>CVT2620C 4.0 credits - Monday-9am-4pm= 6hrs+ 3hrs study</a:t>
            </a:r>
          </a:p>
          <a:p>
            <a:pPr marL="0" indent="0">
              <a:buNone/>
            </a:pPr>
            <a:r>
              <a:rPr lang="en-US" sz="2600">
                <a:solidFill>
                  <a:schemeClr val="tx1">
                    <a:lumMod val="75000"/>
                    <a:lumOff val="25000"/>
                  </a:schemeClr>
                </a:solidFill>
              </a:rPr>
              <a:t>	CVT2842L 4.0 credits -Tuesday-9am-4pm=6hrs+3hrs study</a:t>
            </a:r>
          </a:p>
          <a:p>
            <a:pPr marL="0" indent="0">
              <a:buNone/>
            </a:pPr>
            <a:r>
              <a:rPr lang="en-US" sz="2600">
                <a:solidFill>
                  <a:schemeClr val="tx1">
                    <a:lumMod val="75000"/>
                    <a:lumOff val="25000"/>
                  </a:schemeClr>
                </a:solidFill>
              </a:rPr>
              <a:t>	CVT2420C 4.0 credits -Wednsday-9am-4pm-6hrs+3hrs study</a:t>
            </a:r>
          </a:p>
          <a:p>
            <a:pPr marL="0" indent="0">
              <a:buNone/>
            </a:pPr>
            <a:r>
              <a:rPr lang="en-US" sz="2600">
                <a:solidFill>
                  <a:schemeClr val="tx1">
                    <a:lumMod val="75000"/>
                    <a:lumOff val="25000"/>
                  </a:schemeClr>
                </a:solidFill>
              </a:rPr>
              <a:t>	Hospital rotation-630am-430pm=10 hrs. </a:t>
            </a:r>
          </a:p>
          <a:p>
            <a:pPr marL="0" indent="0">
              <a:buNone/>
            </a:pPr>
            <a:r>
              <a:rPr lang="en-US" sz="2600">
                <a:solidFill>
                  <a:schemeClr val="tx1">
                    <a:lumMod val="75000"/>
                    <a:lumOff val="25000"/>
                  </a:schemeClr>
                </a:solidFill>
              </a:rPr>
              <a:t>	</a:t>
            </a:r>
            <a:r>
              <a:rPr lang="en-US" sz="2600" u="sng">
                <a:solidFill>
                  <a:schemeClr val="tx1">
                    <a:lumMod val="75000"/>
                    <a:lumOff val="25000"/>
                  </a:schemeClr>
                </a:solidFill>
              </a:rPr>
              <a:t>Hospital rotation-630am-430pm=10 hrs.</a:t>
            </a:r>
            <a:endParaRPr lang="en-US" sz="2600">
              <a:solidFill>
                <a:schemeClr val="tx1">
                  <a:lumMod val="75000"/>
                  <a:lumOff val="25000"/>
                </a:schemeClr>
              </a:solidFill>
            </a:endParaRPr>
          </a:p>
          <a:p>
            <a:pPr marL="0" indent="0">
              <a:buNone/>
            </a:pPr>
            <a:r>
              <a:rPr lang="en-US" b="1">
                <a:solidFill>
                  <a:schemeClr val="tx1">
                    <a:lumMod val="75000"/>
                    <a:lumOff val="25000"/>
                  </a:schemeClr>
                </a:solidFill>
              </a:rPr>
              <a:t>                         Approximately 47 hrs. a week</a:t>
            </a:r>
            <a:endParaRPr lang="en-US">
              <a:solidFill>
                <a:schemeClr val="tx1">
                  <a:lumMod val="75000"/>
                  <a:lumOff val="25000"/>
                </a:schemeClr>
              </a:solidFill>
            </a:endParaRPr>
          </a:p>
          <a:p>
            <a:endParaRPr lang="en-US"/>
          </a:p>
        </p:txBody>
      </p:sp>
    </p:spTree>
    <p:extLst>
      <p:ext uri="{BB962C8B-B14F-4D97-AF65-F5344CB8AC3E}">
        <p14:creationId xmlns:p14="http://schemas.microsoft.com/office/powerpoint/2010/main" val="812710274"/>
      </p:ext>
    </p:extLst>
  </p:cSld>
  <p:clrMapOvr>
    <a:masterClrMapping/>
  </p:clrMapOvr>
  <mc:AlternateContent xmlns:mc="http://schemas.openxmlformats.org/markup-compatibility/2006" xmlns:p14="http://schemas.microsoft.com/office/powerpoint/2010/main">
    <mc:Choice Requires="p14">
      <p:transition p14:dur="0" advTm="145888"/>
    </mc:Choice>
    <mc:Fallback xmlns="">
      <p:transition advTm="14588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4A4E-E279-4B41-AF99-65224A0A672F}"/>
              </a:ext>
            </a:extLst>
          </p:cNvPr>
          <p:cNvSpPr>
            <a:spLocks noGrp="1"/>
          </p:cNvSpPr>
          <p:nvPr>
            <p:ph type="title"/>
          </p:nvPr>
        </p:nvSpPr>
        <p:spPr/>
        <p:txBody>
          <a:bodyPr/>
          <a:lstStyle/>
          <a:p>
            <a:r>
              <a:rPr lang="en-US" dirty="0">
                <a:latin typeface="Palatino Linotype"/>
              </a:rPr>
              <a:t>Program Statistics</a:t>
            </a:r>
          </a:p>
        </p:txBody>
      </p:sp>
    </p:spTree>
    <p:extLst>
      <p:ext uri="{BB962C8B-B14F-4D97-AF65-F5344CB8AC3E}">
        <p14:creationId xmlns:p14="http://schemas.microsoft.com/office/powerpoint/2010/main" val="1072780930"/>
      </p:ext>
    </p:extLst>
  </p:cSld>
  <p:clrMapOvr>
    <a:masterClrMapping/>
  </p:clrMapOvr>
  <mc:AlternateContent xmlns:mc="http://schemas.openxmlformats.org/markup-compatibility/2006" xmlns:p14="http://schemas.microsoft.com/office/powerpoint/2010/main">
    <mc:Choice Requires="p14">
      <p:transition p14:dur="0" advTm="3952"/>
    </mc:Choice>
    <mc:Fallback xmlns="">
      <p:transition advTm="395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B2B08D7-ECCF-42CD-8923-587573160ADB}"/>
              </a:ext>
            </a:extLst>
          </p:cNvPr>
          <p:cNvSpPr>
            <a:spLocks noGrp="1"/>
          </p:cNvSpPr>
          <p:nvPr>
            <p:ph type="title"/>
          </p:nvPr>
        </p:nvSpPr>
        <p:spPr>
          <a:xfrm>
            <a:off x="762000" y="809967"/>
            <a:ext cx="6858000" cy="812800"/>
          </a:xfrm>
        </p:spPr>
        <p:txBody>
          <a:bodyPr/>
          <a:lstStyle/>
          <a:p>
            <a:pPr algn="ctr"/>
            <a:r>
              <a:rPr lang="en-US" sz="3000" dirty="0">
                <a:solidFill>
                  <a:schemeClr val="accent1">
                    <a:lumMod val="75000"/>
                  </a:schemeClr>
                </a:solidFill>
                <a:latin typeface="Palatino Linotype"/>
                <a:cs typeface="Arial"/>
              </a:rPr>
              <a:t>Overview</a:t>
            </a:r>
          </a:p>
        </p:txBody>
      </p:sp>
      <p:sp>
        <p:nvSpPr>
          <p:cNvPr id="5" name="Subtitle 2">
            <a:extLst>
              <a:ext uri="{FF2B5EF4-FFF2-40B4-BE49-F238E27FC236}">
                <a16:creationId xmlns:a16="http://schemas.microsoft.com/office/drawing/2014/main" id="{6727400B-E0CE-460F-B3DE-F779606C14EB}"/>
              </a:ext>
            </a:extLst>
          </p:cNvPr>
          <p:cNvSpPr>
            <a:spLocks noGrp="1"/>
          </p:cNvSpPr>
          <p:nvPr>
            <p:ph idx="1"/>
          </p:nvPr>
        </p:nvSpPr>
        <p:spPr>
          <a:xfrm>
            <a:off x="848987" y="1494053"/>
            <a:ext cx="6681152" cy="5312038"/>
          </a:xfrm>
        </p:spPr>
        <p:txBody>
          <a:bodyPr vert="horz" lIns="91440" tIns="45720" rIns="91440" bIns="45720" rtlCol="0" anchor="t">
            <a:noAutofit/>
          </a:bodyPr>
          <a:lstStyle/>
          <a:p>
            <a:pPr marL="0" indent="0" algn="l">
              <a:buNone/>
            </a:pPr>
            <a:endParaRPr lang="en-US" dirty="0"/>
          </a:p>
          <a:p>
            <a:pPr algn="l">
              <a:lnSpc>
                <a:spcPct val="120000"/>
              </a:lnSpc>
              <a:buFont typeface="Wingdings" panose="05000000000000000000" pitchFamily="2" charset="2"/>
              <a:buChar char="Ø"/>
            </a:pPr>
            <a:r>
              <a:rPr lang="en-US" sz="2400" dirty="0">
                <a:solidFill>
                  <a:schemeClr val="tx1">
                    <a:lumMod val="75000"/>
                    <a:lumOff val="25000"/>
                  </a:schemeClr>
                </a:solidFill>
              </a:rPr>
              <a:t>This is not a program orientation</a:t>
            </a:r>
          </a:p>
          <a:p>
            <a:pPr algn="l">
              <a:lnSpc>
                <a:spcPct val="120000"/>
              </a:lnSpc>
              <a:buFont typeface="Wingdings" panose="05000000000000000000" pitchFamily="2" charset="2"/>
              <a:buChar char="Ø"/>
            </a:pPr>
            <a:r>
              <a:rPr lang="en-US" sz="2400" dirty="0">
                <a:solidFill>
                  <a:schemeClr val="tx1">
                    <a:lumMod val="75000"/>
                    <a:lumOff val="25000"/>
                  </a:schemeClr>
                </a:solidFill>
              </a:rPr>
              <a:t>Today’s topics are accurate to date</a:t>
            </a:r>
          </a:p>
          <a:p>
            <a:pPr>
              <a:lnSpc>
                <a:spcPct val="120000"/>
              </a:lnSpc>
              <a:buFont typeface="Wingdings" panose="05000000000000000000" pitchFamily="2" charset="2"/>
              <a:buChar char="Ø"/>
            </a:pPr>
            <a:r>
              <a:rPr lang="en-US" sz="2400" dirty="0">
                <a:solidFill>
                  <a:schemeClr val="tx1">
                    <a:lumMod val="75000"/>
                    <a:lumOff val="25000"/>
                  </a:schemeClr>
                </a:solidFill>
              </a:rPr>
              <a:t>All admission requirements </a:t>
            </a:r>
            <a:r>
              <a:rPr lang="en-US" sz="2400" b="1" dirty="0">
                <a:solidFill>
                  <a:schemeClr val="tx1">
                    <a:lumMod val="75000"/>
                    <a:lumOff val="25000"/>
                  </a:schemeClr>
                </a:solidFill>
              </a:rPr>
              <a:t>MUST</a:t>
            </a:r>
            <a:r>
              <a:rPr lang="en-US" sz="2400" dirty="0">
                <a:solidFill>
                  <a:schemeClr val="tx1">
                    <a:lumMod val="75000"/>
                    <a:lumOff val="25000"/>
                  </a:schemeClr>
                </a:solidFill>
              </a:rPr>
              <a:t> be met </a:t>
            </a:r>
            <a:r>
              <a:rPr lang="en-US" sz="2400" u="sng" dirty="0">
                <a:solidFill>
                  <a:schemeClr val="tx1">
                    <a:lumMod val="75000"/>
                    <a:lumOff val="25000"/>
                  </a:schemeClr>
                </a:solidFill>
              </a:rPr>
              <a:t>prior to applying </a:t>
            </a:r>
          </a:p>
          <a:p>
            <a:pPr algn="l">
              <a:lnSpc>
                <a:spcPct val="120000"/>
              </a:lnSpc>
              <a:buFont typeface="Wingdings" panose="05000000000000000000" pitchFamily="2" charset="2"/>
              <a:buChar char="Ø"/>
            </a:pPr>
            <a:r>
              <a:rPr lang="en-US" sz="2400" dirty="0">
                <a:solidFill>
                  <a:schemeClr val="tx1">
                    <a:lumMod val="75000"/>
                    <a:lumOff val="25000"/>
                  </a:schemeClr>
                </a:solidFill>
              </a:rPr>
              <a:t>Individual responsibility to check Program Guides regularly for changes and updates</a:t>
            </a:r>
          </a:p>
          <a:p>
            <a:pPr marL="400050" lvl="1" indent="0">
              <a:lnSpc>
                <a:spcPct val="120000"/>
              </a:lnSpc>
              <a:buNone/>
            </a:pPr>
            <a:r>
              <a:rPr lang="en-US" sz="2400" dirty="0">
                <a:solidFill>
                  <a:schemeClr val="bg1">
                    <a:lumMod val="50000"/>
                  </a:schemeClr>
                </a:solidFill>
                <a:hlinkClick r:id="rId3">
                  <a:extLst>
                    <a:ext uri="{A12FA001-AC4F-418D-AE19-62706E023703}">
                      <ahyp:hlinkClr xmlns="" xmlns:ahyp="http://schemas.microsoft.com/office/drawing/2018/hyperlinkcolor" val="tx"/>
                    </a:ext>
                  </a:extLst>
                </a:hlinkClick>
              </a:rPr>
              <a:t>Allied Health Program Updates</a:t>
            </a:r>
            <a:r>
              <a:rPr lang="en-US" sz="3000" dirty="0">
                <a:solidFill>
                  <a:schemeClr val="bg1">
                    <a:lumMod val="50000"/>
                  </a:schemeClr>
                </a:solidFill>
              </a:rPr>
              <a:t> </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948954973"/>
      </p:ext>
    </p:extLst>
  </p:cSld>
  <p:clrMapOvr>
    <a:masterClrMapping/>
  </p:clrMapOvr>
  <mc:AlternateContent xmlns:mc="http://schemas.openxmlformats.org/markup-compatibility/2006" xmlns:p14="http://schemas.microsoft.com/office/powerpoint/2010/main">
    <mc:Choice Requires="p14">
      <p:transition p14:dur="0" advTm="67867"/>
    </mc:Choice>
    <mc:Fallback xmlns="">
      <p:transition advTm="6786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9A67445B-5C8D-4FE3-B8FD-74E945039919}"/>
              </a:ext>
            </a:extLst>
          </p:cNvPr>
          <p:cNvGraphicFramePr>
            <a:graphicFrameLocks/>
          </p:cNvGraphicFramePr>
          <p:nvPr>
            <p:extLst>
              <p:ext uri="{D42A27DB-BD31-4B8C-83A1-F6EECF244321}">
                <p14:modId xmlns:p14="http://schemas.microsoft.com/office/powerpoint/2010/main" val="1495546586"/>
              </p:ext>
            </p:extLst>
          </p:nvPr>
        </p:nvGraphicFramePr>
        <p:xfrm>
          <a:off x="34900" y="724191"/>
          <a:ext cx="9078601" cy="5857711"/>
        </p:xfrm>
        <a:graphic>
          <a:graphicData uri="http://schemas.openxmlformats.org/drawingml/2006/table">
            <a:tbl>
              <a:tblPr firstRow="1" bandRow="1">
                <a:tableStyleId>{5C22544A-7EE6-4342-B048-85BDC9FD1C3A}</a:tableStyleId>
              </a:tblPr>
              <a:tblGrid>
                <a:gridCol w="2031223">
                  <a:extLst>
                    <a:ext uri="{9D8B030D-6E8A-4147-A177-3AD203B41FA5}">
                      <a16:colId xmlns:a16="http://schemas.microsoft.com/office/drawing/2014/main" val="1570374401"/>
                    </a:ext>
                  </a:extLst>
                </a:gridCol>
                <a:gridCol w="1500732">
                  <a:extLst>
                    <a:ext uri="{9D8B030D-6E8A-4147-A177-3AD203B41FA5}">
                      <a16:colId xmlns:a16="http://schemas.microsoft.com/office/drawing/2014/main" val="1967391446"/>
                    </a:ext>
                  </a:extLst>
                </a:gridCol>
                <a:gridCol w="1247213">
                  <a:extLst>
                    <a:ext uri="{9D8B030D-6E8A-4147-A177-3AD203B41FA5}">
                      <a16:colId xmlns:a16="http://schemas.microsoft.com/office/drawing/2014/main" val="711993849"/>
                    </a:ext>
                  </a:extLst>
                </a:gridCol>
                <a:gridCol w="1281337">
                  <a:extLst>
                    <a:ext uri="{9D8B030D-6E8A-4147-A177-3AD203B41FA5}">
                      <a16:colId xmlns:a16="http://schemas.microsoft.com/office/drawing/2014/main" val="436226017"/>
                    </a:ext>
                  </a:extLst>
                </a:gridCol>
                <a:gridCol w="1745396">
                  <a:extLst>
                    <a:ext uri="{9D8B030D-6E8A-4147-A177-3AD203B41FA5}">
                      <a16:colId xmlns:a16="http://schemas.microsoft.com/office/drawing/2014/main" val="793389636"/>
                    </a:ext>
                  </a:extLst>
                </a:gridCol>
                <a:gridCol w="1272700">
                  <a:extLst>
                    <a:ext uri="{9D8B030D-6E8A-4147-A177-3AD203B41FA5}">
                      <a16:colId xmlns:a16="http://schemas.microsoft.com/office/drawing/2014/main" val="3151920002"/>
                    </a:ext>
                  </a:extLst>
                </a:gridCol>
              </a:tblGrid>
              <a:tr h="868552">
                <a:tc>
                  <a:txBody>
                    <a:bodyPr/>
                    <a:lstStyle/>
                    <a:p>
                      <a:pPr algn="ctr"/>
                      <a:endParaRPr lang="en-US" sz="1700"/>
                    </a:p>
                    <a:p>
                      <a:pPr algn="ctr"/>
                      <a:r>
                        <a:rPr lang="en-US" sz="1700" dirty="0"/>
                        <a:t>Programs</a:t>
                      </a:r>
                    </a:p>
                  </a:txBody>
                  <a:tcPr/>
                </a:tc>
                <a:tc>
                  <a:txBody>
                    <a:bodyPr/>
                    <a:lstStyle/>
                    <a:p>
                      <a:pPr lvl="0" algn="ctr">
                        <a:buNone/>
                      </a:pPr>
                      <a:r>
                        <a:rPr lang="en-US" sz="1600" b="1" i="0" u="none" strike="noStrike" noProof="0" dirty="0">
                          <a:latin typeface="Calibri"/>
                        </a:rPr>
                        <a:t>Average</a:t>
                      </a:r>
                      <a:endParaRPr lang="en-US" sz="1600" dirty="0"/>
                    </a:p>
                    <a:p>
                      <a:pPr lvl="0" algn="ctr">
                        <a:buNone/>
                      </a:pPr>
                      <a:r>
                        <a:rPr lang="en-US" sz="1600" b="1" i="0" u="none" strike="noStrike" noProof="0" dirty="0">
                          <a:latin typeface="Calibri"/>
                        </a:rPr>
                        <a:t>Points</a:t>
                      </a:r>
                      <a:endParaRPr lang="en-US" sz="1600" dirty="0"/>
                    </a:p>
                  </a:txBody>
                  <a:tcPr/>
                </a:tc>
                <a:tc>
                  <a:txBody>
                    <a:bodyPr/>
                    <a:lstStyle/>
                    <a:p>
                      <a:pPr algn="ctr"/>
                      <a:r>
                        <a:rPr lang="en-US" sz="1700" dirty="0"/>
                        <a:t>Average GPA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Average TEAS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Number of</a:t>
                      </a:r>
                      <a:r>
                        <a:rPr lang="en-US" sz="1700" baseline="0" dirty="0"/>
                        <a:t> Applications</a:t>
                      </a:r>
                      <a:endParaRPr lang="en-US" sz="1700" dirty="0"/>
                    </a:p>
                  </a:txBody>
                  <a:tcPr/>
                </a:tc>
                <a:tc>
                  <a:txBody>
                    <a:bodyPr/>
                    <a:lstStyle/>
                    <a:p>
                      <a:pPr algn="ctr"/>
                      <a:r>
                        <a:rPr lang="en-US" sz="1700" dirty="0"/>
                        <a:t>Application</a:t>
                      </a:r>
                    </a:p>
                    <a:p>
                      <a:pPr algn="ctr"/>
                      <a:r>
                        <a:rPr lang="en-US" sz="1700" dirty="0"/>
                        <a:t>Year</a:t>
                      </a:r>
                    </a:p>
                  </a:txBody>
                  <a:tcPr/>
                </a:tc>
                <a:extLst>
                  <a:ext uri="{0D108BD9-81ED-4DB2-BD59-A6C34878D82A}">
                    <a16:rowId xmlns:a16="http://schemas.microsoft.com/office/drawing/2014/main" val="111468787"/>
                  </a:ext>
                </a:extLst>
              </a:tr>
              <a:tr h="618506">
                <a:tc>
                  <a:txBody>
                    <a:bodyPr/>
                    <a:lstStyle/>
                    <a:p>
                      <a:pPr algn="ctr"/>
                      <a:r>
                        <a:rPr lang="en-US" b="1" dirty="0"/>
                        <a:t>Cardiovascular</a:t>
                      </a:r>
                    </a:p>
                    <a:p>
                      <a:pPr algn="ctr"/>
                      <a:r>
                        <a:rPr lang="en-US" b="1" dirty="0"/>
                        <a:t>Technology</a:t>
                      </a:r>
                    </a:p>
                  </a:txBody>
                  <a:tcPr/>
                </a:tc>
                <a:tc>
                  <a:txBody>
                    <a:bodyPr/>
                    <a:lstStyle/>
                    <a:p>
                      <a:pPr lvl="0" algn="just">
                        <a:buNone/>
                      </a:pPr>
                      <a:r>
                        <a:rPr lang="en-US" sz="1800" b="0" i="0" u="none" strike="noStrike" baseline="0" noProof="0" dirty="0">
                          <a:latin typeface="Calibri"/>
                        </a:rPr>
                        <a:t>           </a:t>
                      </a:r>
                      <a:r>
                        <a:rPr lang="en-US" sz="1800" b="0" i="0" u="none" strike="noStrike" baseline="0" noProof="0" dirty="0" smtClean="0">
                          <a:latin typeface="Calibri"/>
                        </a:rPr>
                        <a:t>72</a:t>
                      </a:r>
                      <a:r>
                        <a:rPr lang="en-US" sz="1400" b="0" i="0" u="none" strike="noStrike" baseline="0" noProof="0" dirty="0">
                          <a:latin typeface="Calibri"/>
                        </a:rPr>
                        <a:t> </a:t>
                      </a:r>
                      <a:endParaRPr lang="en-US" sz="1400" dirty="0"/>
                    </a:p>
                    <a:p>
                      <a:pPr lvl="0" algn="ctr">
                        <a:buNone/>
                      </a:pPr>
                      <a:r>
                        <a:rPr lang="en-US" sz="1400" b="0" i="0" u="none" strike="noStrike" baseline="0" noProof="0" dirty="0" smtClean="0">
                          <a:latin typeface="Calibri"/>
                        </a:rPr>
                        <a:t>(with </a:t>
                      </a:r>
                      <a:r>
                        <a:rPr lang="en-US" sz="1400" b="0" i="0" u="none" strike="noStrike" baseline="0" noProof="0" dirty="0">
                          <a:latin typeface="Calibri"/>
                        </a:rPr>
                        <a:t>interview</a:t>
                      </a:r>
                      <a:r>
                        <a:rPr lang="en-US" sz="1400" baseline="0" dirty="0"/>
                        <a:t>)</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3.3</a:t>
                      </a:r>
                      <a:endParaRPr lang="en-US" sz="1800" dirty="0">
                        <a:solidFill>
                          <a:schemeClr val="tx1"/>
                        </a:solidFill>
                      </a:endParaRPr>
                    </a:p>
                  </a:txBody>
                  <a:tcPr/>
                </a:tc>
                <a:tc>
                  <a:txBody>
                    <a:bodyPr/>
                    <a:lstStyle/>
                    <a:p>
                      <a:pPr algn="ctr"/>
                      <a:r>
                        <a:rPr lang="en-US" dirty="0" smtClean="0">
                          <a:solidFill>
                            <a:schemeClr val="tx1"/>
                          </a:solidFill>
                        </a:rPr>
                        <a:t>70</a:t>
                      </a:r>
                      <a:endParaRPr lang="en-US" dirty="0">
                        <a:solidFill>
                          <a:schemeClr val="tx1"/>
                        </a:solidFill>
                      </a:endParaRPr>
                    </a:p>
                  </a:txBody>
                  <a:tcPr/>
                </a:tc>
                <a:tc>
                  <a:txBody>
                    <a:bodyPr/>
                    <a:lstStyle/>
                    <a:p>
                      <a:pPr algn="ctr"/>
                      <a:r>
                        <a:rPr lang="en-US" dirty="0"/>
                        <a:t>36</a:t>
                      </a:r>
                    </a:p>
                  </a:txBody>
                  <a:tcPr/>
                </a:tc>
                <a:tc>
                  <a:txBody>
                    <a:bodyPr/>
                    <a:lstStyle/>
                    <a:p>
                      <a:pPr algn="ctr"/>
                      <a:r>
                        <a:rPr lang="en-US" b="0" dirty="0" smtClean="0"/>
                        <a:t>2023</a:t>
                      </a:r>
                      <a:endParaRPr lang="en-US" b="0" dirty="0"/>
                    </a:p>
                  </a:txBody>
                  <a:tcPr/>
                </a:tc>
                <a:extLst>
                  <a:ext uri="{0D108BD9-81ED-4DB2-BD59-A6C34878D82A}">
                    <a16:rowId xmlns:a16="http://schemas.microsoft.com/office/drawing/2014/main" val="1422757975"/>
                  </a:ext>
                </a:extLst>
              </a:tr>
              <a:tr h="424927">
                <a:tc>
                  <a:txBody>
                    <a:bodyPr/>
                    <a:lstStyle/>
                    <a:p>
                      <a:pPr algn="ctr"/>
                      <a:r>
                        <a:rPr lang="en-US" b="1" dirty="0"/>
                        <a:t>Dental Hygiene</a:t>
                      </a:r>
                    </a:p>
                  </a:txBody>
                  <a:tcPr/>
                </a:tc>
                <a:tc>
                  <a:txBody>
                    <a:bodyPr/>
                    <a:lstStyle/>
                    <a:p>
                      <a:pPr algn="ctr"/>
                      <a:r>
                        <a:rPr lang="en-US" dirty="0" smtClean="0"/>
                        <a:t>65</a:t>
                      </a:r>
                      <a:endParaRPr lang="en-US" dirty="0"/>
                    </a:p>
                  </a:txBody>
                  <a:tcPr/>
                </a:tc>
                <a:tc>
                  <a:txBody>
                    <a:bodyPr/>
                    <a:lstStyle/>
                    <a:p>
                      <a:pPr algn="ctr"/>
                      <a:r>
                        <a:rPr lang="en-US" dirty="0" smtClean="0"/>
                        <a:t>3.6</a:t>
                      </a:r>
                      <a:endParaRPr lang="en-US" dirty="0"/>
                    </a:p>
                  </a:txBody>
                  <a:tcPr/>
                </a:tc>
                <a:tc>
                  <a:txBody>
                    <a:bodyPr/>
                    <a:lstStyle/>
                    <a:p>
                      <a:pPr algn="ctr"/>
                      <a:r>
                        <a:rPr lang="en-US" dirty="0" smtClean="0"/>
                        <a:t>75</a:t>
                      </a:r>
                      <a:endParaRPr lang="en-US" dirty="0"/>
                    </a:p>
                  </a:txBody>
                  <a:tcPr/>
                </a:tc>
                <a:tc>
                  <a:txBody>
                    <a:bodyPr/>
                    <a:lstStyle/>
                    <a:p>
                      <a:pPr algn="ctr"/>
                      <a:r>
                        <a:rPr lang="en-US" dirty="0" smtClean="0"/>
                        <a:t>156</a:t>
                      </a:r>
                      <a:endParaRPr lang="en-US" dirty="0"/>
                    </a:p>
                  </a:txBody>
                  <a:tcPr/>
                </a:tc>
                <a:tc>
                  <a:txBody>
                    <a:bodyPr/>
                    <a:lstStyle/>
                    <a:p>
                      <a:pPr lvl="0" algn="ctr">
                        <a:buNone/>
                      </a:pPr>
                      <a:r>
                        <a:rPr lang="en-US" sz="1800" b="0" i="0" u="none" strike="noStrike" noProof="0" dirty="0" smtClean="0">
                          <a:latin typeface="Calibri"/>
                        </a:rPr>
                        <a:t>2023</a:t>
                      </a:r>
                      <a:endParaRPr lang="en-US" sz="1800" b="0" dirty="0"/>
                    </a:p>
                  </a:txBody>
                  <a:tcPr/>
                </a:tc>
                <a:extLst>
                  <a:ext uri="{0D108BD9-81ED-4DB2-BD59-A6C34878D82A}">
                    <a16:rowId xmlns:a16="http://schemas.microsoft.com/office/drawing/2014/main" val="3234940111"/>
                  </a:ext>
                </a:extLst>
              </a:tr>
              <a:tr h="607039">
                <a:tc>
                  <a:txBody>
                    <a:bodyPr/>
                    <a:lstStyle/>
                    <a:p>
                      <a:pPr algn="ctr"/>
                      <a:r>
                        <a:rPr lang="en-US" sz="1600" b="1" dirty="0"/>
                        <a:t>Diagnostic Medical Sonography</a:t>
                      </a:r>
                    </a:p>
                  </a:txBody>
                  <a:tcPr/>
                </a:tc>
                <a:tc>
                  <a:txBody>
                    <a:bodyPr/>
                    <a:lstStyle/>
                    <a:p>
                      <a:pPr algn="ctr"/>
                      <a:r>
                        <a:rPr lang="en-US" dirty="0" smtClean="0"/>
                        <a:t>57</a:t>
                      </a:r>
                      <a:endParaRPr lang="en-US" dirty="0"/>
                    </a:p>
                  </a:txBody>
                  <a:tcPr/>
                </a:tc>
                <a:tc>
                  <a:txBody>
                    <a:bodyPr/>
                    <a:lstStyle/>
                    <a:p>
                      <a:pPr algn="ctr"/>
                      <a:r>
                        <a:rPr lang="en-US" dirty="0" smtClean="0"/>
                        <a:t>3.5</a:t>
                      </a:r>
                      <a:endParaRPr lang="en-US" dirty="0"/>
                    </a:p>
                  </a:txBody>
                  <a:tcPr/>
                </a:tc>
                <a:tc>
                  <a:txBody>
                    <a:bodyPr/>
                    <a:lstStyle/>
                    <a:p>
                      <a:pPr algn="ctr"/>
                      <a:r>
                        <a:rPr lang="en-US" dirty="0" smtClean="0">
                          <a:solidFill>
                            <a:schemeClr val="tx1"/>
                          </a:solidFill>
                        </a:rPr>
                        <a:t>73.6</a:t>
                      </a:r>
                      <a:endParaRPr lang="en-US" dirty="0">
                        <a:solidFill>
                          <a:schemeClr val="tx1"/>
                        </a:solidFill>
                      </a:endParaRPr>
                    </a:p>
                  </a:txBody>
                  <a:tcPr/>
                </a:tc>
                <a:tc>
                  <a:txBody>
                    <a:bodyPr/>
                    <a:lstStyle/>
                    <a:p>
                      <a:pPr algn="ctr"/>
                      <a:r>
                        <a:rPr lang="en-US" dirty="0"/>
                        <a:t>57</a:t>
                      </a:r>
                    </a:p>
                  </a:txBody>
                  <a:tcPr/>
                </a:tc>
                <a:tc>
                  <a:txBody>
                    <a:bodyPr/>
                    <a:lstStyle/>
                    <a:p>
                      <a:pPr lvl="0" algn="ctr">
                        <a:buNone/>
                      </a:pPr>
                      <a:r>
                        <a:rPr lang="en-US" sz="1800" b="0" i="0" u="none" strike="noStrike" noProof="0" dirty="0" smtClean="0">
                          <a:latin typeface="Calibri"/>
                        </a:rPr>
                        <a:t>2023</a:t>
                      </a:r>
                      <a:endParaRPr lang="en-US" sz="1800" b="0" dirty="0"/>
                    </a:p>
                  </a:txBody>
                  <a:tcPr/>
                </a:tc>
                <a:extLst>
                  <a:ext uri="{0D108BD9-81ED-4DB2-BD59-A6C34878D82A}">
                    <a16:rowId xmlns:a16="http://schemas.microsoft.com/office/drawing/2014/main" val="2436749389"/>
                  </a:ext>
                </a:extLst>
              </a:tr>
              <a:tr h="694722">
                <a:tc>
                  <a:txBody>
                    <a:bodyPr/>
                    <a:lstStyle/>
                    <a:p>
                      <a:pPr lvl="0" algn="ctr">
                        <a:buNone/>
                      </a:pPr>
                      <a:r>
                        <a:rPr lang="en-US" sz="1800" b="1" i="0" u="none" strike="noStrike" noProof="0" dirty="0">
                          <a:latin typeface="Calibri"/>
                        </a:rPr>
                        <a:t> TC Paramedic</a:t>
                      </a:r>
                      <a:endParaRPr lang="en-US" dirty="0"/>
                    </a:p>
                    <a:p>
                      <a:pPr lvl="0" algn="ctr">
                        <a:buNone/>
                      </a:pPr>
                      <a:r>
                        <a:rPr lang="en-US" sz="1800" b="0" i="0" u="none" strike="noStrike" noProof="0" dirty="0">
                          <a:latin typeface="Calibri"/>
                        </a:rPr>
                        <a:t>(West Campus)</a:t>
                      </a:r>
                      <a:endParaRPr lang="en-US" dirty="0"/>
                    </a:p>
                  </a:txBody>
                  <a:tcPr/>
                </a:tc>
                <a:tc>
                  <a:txBody>
                    <a:bodyPr/>
                    <a:lstStyle/>
                    <a:p>
                      <a:pPr algn="ctr"/>
                      <a:r>
                        <a:rPr lang="en-US" dirty="0">
                          <a:solidFill>
                            <a:schemeClr val="tx1"/>
                          </a:solidFill>
                        </a:rPr>
                        <a:t>23</a:t>
                      </a:r>
                    </a:p>
                  </a:txBody>
                  <a:tcPr/>
                </a:tc>
                <a:tc>
                  <a:txBody>
                    <a:bodyPr/>
                    <a:lstStyle/>
                    <a:p>
                      <a:pPr algn="ctr"/>
                      <a:r>
                        <a:rPr lang="en-US" dirty="0">
                          <a:solidFill>
                            <a:schemeClr val="tx1"/>
                          </a:solidFill>
                        </a:rPr>
                        <a:t>3.2</a:t>
                      </a:r>
                    </a:p>
                  </a:txBody>
                  <a:tcPr/>
                </a:tc>
                <a:tc>
                  <a:txBody>
                    <a:bodyPr/>
                    <a:lstStyle/>
                    <a:p>
                      <a:pPr algn="ctr"/>
                      <a:r>
                        <a:rPr lang="en-US" dirty="0"/>
                        <a:t>N/A</a:t>
                      </a:r>
                    </a:p>
                  </a:txBody>
                  <a:tcPr/>
                </a:tc>
                <a:tc>
                  <a:txBody>
                    <a:bodyPr/>
                    <a:lstStyle/>
                    <a:p>
                      <a:pPr algn="ctr"/>
                      <a:r>
                        <a:rPr lang="en-US" dirty="0"/>
                        <a:t>47</a:t>
                      </a:r>
                    </a:p>
                  </a:txBody>
                  <a:tcPr/>
                </a:tc>
                <a:tc>
                  <a:txBody>
                    <a:bodyPr/>
                    <a:lstStyle/>
                    <a:p>
                      <a:pPr lvl="0" algn="ctr">
                        <a:buNone/>
                      </a:pPr>
                      <a:r>
                        <a:rPr lang="en-US" sz="1800" b="0" i="0" u="none" strike="noStrike" noProof="0" dirty="0" smtClean="0">
                          <a:latin typeface="Calibri"/>
                        </a:rPr>
                        <a:t>2023</a:t>
                      </a:r>
                      <a:endParaRPr lang="en-US" sz="1800" b="0" dirty="0"/>
                    </a:p>
                  </a:txBody>
                  <a:tcPr/>
                </a:tc>
                <a:extLst>
                  <a:ext uri="{0D108BD9-81ED-4DB2-BD59-A6C34878D82A}">
                    <a16:rowId xmlns:a16="http://schemas.microsoft.com/office/drawing/2014/main" val="2619128563"/>
                  </a:ext>
                </a:extLst>
              </a:tr>
              <a:tr h="721702">
                <a:tc>
                  <a:txBody>
                    <a:bodyPr/>
                    <a:lstStyle/>
                    <a:p>
                      <a:pPr lvl="0" algn="ctr">
                        <a:buNone/>
                      </a:pPr>
                      <a:r>
                        <a:rPr lang="en-US" sz="1800" b="1" i="0" u="none" strike="noStrike" noProof="0" dirty="0">
                          <a:latin typeface="Calibri"/>
                        </a:rPr>
                        <a:t>TC Paramedic</a:t>
                      </a:r>
                      <a:endParaRPr lang="en-US" dirty="0"/>
                    </a:p>
                    <a:p>
                      <a:pPr lvl="0" algn="ctr">
                        <a:buNone/>
                      </a:pPr>
                      <a:r>
                        <a:rPr lang="en-US" sz="1800" b="0" i="0" u="none" strike="noStrike" noProof="0" dirty="0">
                          <a:latin typeface="Calibri"/>
                        </a:rPr>
                        <a:t>(Osceola Campus)</a:t>
                      </a:r>
                      <a:r>
                        <a:rPr lang="en-US" sz="1800" b="1" i="0" u="none" strike="noStrike" noProof="0" dirty="0">
                          <a:latin typeface="Calibri"/>
                        </a:rPr>
                        <a:t> </a:t>
                      </a:r>
                      <a:endParaRPr lang="en-US"/>
                    </a:p>
                  </a:txBody>
                  <a:tcPr/>
                </a:tc>
                <a:tc>
                  <a:txBody>
                    <a:bodyPr/>
                    <a:lstStyle/>
                    <a:p>
                      <a:pPr lvl="0" algn="ctr">
                        <a:buNone/>
                      </a:pPr>
                      <a:r>
                        <a:rPr lang="en-US" dirty="0">
                          <a:solidFill>
                            <a:schemeClr val="tx1"/>
                          </a:solidFill>
                        </a:rPr>
                        <a:t>22</a:t>
                      </a:r>
                    </a:p>
                  </a:txBody>
                  <a:tcPr/>
                </a:tc>
                <a:tc>
                  <a:txBody>
                    <a:bodyPr/>
                    <a:lstStyle/>
                    <a:p>
                      <a:pPr lvl="0" algn="ctr">
                        <a:buNone/>
                      </a:pPr>
                      <a:r>
                        <a:rPr lang="en-US" dirty="0">
                          <a:solidFill>
                            <a:schemeClr val="tx1"/>
                          </a:solidFill>
                        </a:rPr>
                        <a:t>3.0</a:t>
                      </a:r>
                    </a:p>
                  </a:txBody>
                  <a:tcPr/>
                </a:tc>
                <a:tc>
                  <a:txBody>
                    <a:bodyPr/>
                    <a:lstStyle/>
                    <a:p>
                      <a:pPr lvl="0" algn="ctr">
                        <a:buNone/>
                      </a:pPr>
                      <a:r>
                        <a:rPr lang="en-US" sz="1800" b="0" i="0" u="none" strike="noStrike" noProof="0" dirty="0">
                          <a:latin typeface="Calibri"/>
                        </a:rPr>
                        <a:t>N/A</a:t>
                      </a:r>
                      <a:endParaRPr lang="en-US" sz="1800" dirty="0"/>
                    </a:p>
                  </a:txBody>
                  <a:tcPr/>
                </a:tc>
                <a:tc>
                  <a:txBody>
                    <a:bodyPr/>
                    <a:lstStyle/>
                    <a:p>
                      <a:pPr lvl="0" algn="ctr">
                        <a:buNone/>
                      </a:pPr>
                      <a:r>
                        <a:rPr lang="en-US" dirty="0"/>
                        <a:t>11 </a:t>
                      </a:r>
                      <a:r>
                        <a:rPr lang="en-US" sz="1600" dirty="0"/>
                        <a:t>applicants</a:t>
                      </a:r>
                    </a:p>
                    <a:p>
                      <a:pPr lvl="0" algn="ctr">
                        <a:buNone/>
                      </a:pPr>
                      <a:r>
                        <a:rPr lang="en-US" dirty="0"/>
                        <a:t>6 </a:t>
                      </a:r>
                      <a:r>
                        <a:rPr lang="en-US" sz="1400" dirty="0"/>
                        <a:t>agency sponsored</a:t>
                      </a:r>
                    </a:p>
                  </a:txBody>
                  <a:tcPr/>
                </a:tc>
                <a:tc>
                  <a:txBody>
                    <a:bodyPr/>
                    <a:lstStyle/>
                    <a:p>
                      <a:pPr lvl="0" algn="ctr">
                        <a:buNone/>
                      </a:pPr>
                      <a:r>
                        <a:rPr lang="en-US" sz="1800" b="1" i="0" u="none" strike="noStrike" noProof="0" dirty="0">
                          <a:latin typeface="Calibri"/>
                        </a:rPr>
                        <a:t>2022</a:t>
                      </a:r>
                      <a:endParaRPr lang="en-US" dirty="0"/>
                    </a:p>
                  </a:txBody>
                  <a:tcPr/>
                </a:tc>
                <a:extLst>
                  <a:ext uri="{0D108BD9-81ED-4DB2-BD59-A6C34878D82A}">
                    <a16:rowId xmlns:a16="http://schemas.microsoft.com/office/drawing/2014/main" val="2016355129"/>
                  </a:ext>
                </a:extLst>
              </a:tr>
              <a:tr h="618506">
                <a:tc>
                  <a:txBody>
                    <a:bodyPr/>
                    <a:lstStyle/>
                    <a:p>
                      <a:pPr algn="ctr"/>
                      <a:r>
                        <a:rPr lang="en-US" b="1" dirty="0"/>
                        <a:t>Health</a:t>
                      </a:r>
                      <a:r>
                        <a:rPr lang="en-US" b="1" baseline="0" dirty="0"/>
                        <a:t> Info Tech</a:t>
                      </a:r>
                      <a:endParaRPr lang="en-US" b="1" dirty="0"/>
                    </a:p>
                  </a:txBody>
                  <a:tcPr/>
                </a:tc>
                <a:tc>
                  <a:txBody>
                    <a:bodyPr/>
                    <a:lstStyle/>
                    <a:p>
                      <a:pPr algn="ctr"/>
                      <a:r>
                        <a:rPr lang="en-US" dirty="0">
                          <a:solidFill>
                            <a:schemeClr val="tx1"/>
                          </a:solidFill>
                        </a:rPr>
                        <a:t>45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3.2</a:t>
                      </a:r>
                    </a:p>
                  </a:txBody>
                  <a:tcPr/>
                </a:tc>
                <a:tc>
                  <a:txBody>
                    <a:bodyPr/>
                    <a:lstStyle/>
                    <a:p>
                      <a:pPr lvl="0" algn="ctr">
                        <a:buNone/>
                      </a:pPr>
                      <a:r>
                        <a:rPr lang="en-US" sz="1800" b="0" i="0" u="none" strike="noStrike" noProof="0" dirty="0">
                          <a:latin typeface="Calibri"/>
                        </a:rPr>
                        <a:t>N/A</a:t>
                      </a:r>
                      <a:endParaRPr lang="en-US" sz="1800" dirty="0"/>
                    </a:p>
                  </a:txBody>
                  <a:tcPr/>
                </a:tc>
                <a:tc>
                  <a:txBody>
                    <a:bodyPr/>
                    <a:lstStyle/>
                    <a:p>
                      <a:pPr algn="ctr"/>
                      <a:r>
                        <a:rPr lang="en-US" dirty="0" smtClean="0"/>
                        <a:t>All</a:t>
                      </a:r>
                      <a:r>
                        <a:rPr lang="en-US" baseline="0" dirty="0" smtClean="0"/>
                        <a:t> students accepted</a:t>
                      </a:r>
                      <a:endParaRPr lang="en-US" dirty="0"/>
                    </a:p>
                  </a:txBody>
                  <a:tcPr/>
                </a:tc>
                <a:tc>
                  <a:txBody>
                    <a:bodyPr/>
                    <a:lstStyle/>
                    <a:p>
                      <a:pPr lvl="0" algn="ctr">
                        <a:buNone/>
                      </a:pPr>
                      <a:r>
                        <a:rPr lang="en-US" sz="1800" b="0" i="0" u="none" strike="noStrike" noProof="0" dirty="0" smtClean="0">
                          <a:latin typeface="Calibri"/>
                        </a:rPr>
                        <a:t>2023</a:t>
                      </a:r>
                      <a:endParaRPr lang="en-US" sz="1800" b="0" dirty="0"/>
                    </a:p>
                  </a:txBody>
                  <a:tcPr/>
                </a:tc>
                <a:extLst>
                  <a:ext uri="{0D108BD9-81ED-4DB2-BD59-A6C34878D82A}">
                    <a16:rowId xmlns:a16="http://schemas.microsoft.com/office/drawing/2014/main" val="2886302574"/>
                  </a:ext>
                </a:extLst>
              </a:tr>
              <a:tr h="6205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Radiography</a:t>
                      </a:r>
                    </a:p>
                  </a:txBody>
                  <a:tcPr/>
                </a:tc>
                <a:tc>
                  <a:txBody>
                    <a:bodyPr/>
                    <a:lstStyle/>
                    <a:p>
                      <a:pPr algn="ctr"/>
                      <a:r>
                        <a:rPr lang="en-US" dirty="0" smtClean="0"/>
                        <a:t>59</a:t>
                      </a:r>
                      <a:endParaRPr lang="en-US" dirty="0"/>
                    </a:p>
                  </a:txBody>
                  <a:tcPr/>
                </a:tc>
                <a:tc>
                  <a:txBody>
                    <a:bodyPr/>
                    <a:lstStyle/>
                    <a:p>
                      <a:pPr algn="ctr"/>
                      <a:r>
                        <a:rPr lang="en-US" dirty="0" smtClean="0"/>
                        <a:t>3.4</a:t>
                      </a:r>
                      <a:endParaRPr lang="en-US" dirty="0"/>
                    </a:p>
                  </a:txBody>
                  <a:tcPr/>
                </a:tc>
                <a:tc>
                  <a:txBody>
                    <a:bodyPr/>
                    <a:lstStyle/>
                    <a:p>
                      <a:pPr algn="ctr"/>
                      <a:r>
                        <a:rPr lang="en-US" dirty="0" smtClean="0"/>
                        <a:t>78</a:t>
                      </a:r>
                      <a:endParaRPr lang="en-US" dirty="0"/>
                    </a:p>
                  </a:txBody>
                  <a:tcPr/>
                </a:tc>
                <a:tc>
                  <a:txBody>
                    <a:bodyPr/>
                    <a:lstStyle/>
                    <a:p>
                      <a:pPr algn="ctr"/>
                      <a:r>
                        <a:rPr lang="en-US" dirty="0" smtClean="0"/>
                        <a:t>88</a:t>
                      </a:r>
                      <a:endParaRPr lang="en-US" dirty="0"/>
                    </a:p>
                  </a:txBody>
                  <a:tcPr/>
                </a:tc>
                <a:tc>
                  <a:txBody>
                    <a:bodyPr/>
                    <a:lstStyle/>
                    <a:p>
                      <a:pPr lvl="0" algn="ctr">
                        <a:buNone/>
                      </a:pPr>
                      <a:r>
                        <a:rPr lang="en-US" sz="1800" b="0" i="0" u="none" strike="noStrike" noProof="0" dirty="0" smtClean="0">
                          <a:latin typeface="Calibri"/>
                        </a:rPr>
                        <a:t>2023</a:t>
                      </a:r>
                      <a:endParaRPr lang="en-US" sz="1800" b="0" dirty="0"/>
                    </a:p>
                  </a:txBody>
                  <a:tcPr/>
                </a:tc>
                <a:extLst>
                  <a:ext uri="{0D108BD9-81ED-4DB2-BD59-A6C34878D82A}">
                    <a16:rowId xmlns:a16="http://schemas.microsoft.com/office/drawing/2014/main" val="3727075467"/>
                  </a:ext>
                </a:extLst>
              </a:tr>
              <a:tr h="6185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Respiratory Care</a:t>
                      </a:r>
                    </a:p>
                    <a:p>
                      <a:pPr algn="ctr"/>
                      <a:endParaRPr lang="en-US" b="1"/>
                    </a:p>
                  </a:txBody>
                  <a:tcPr/>
                </a:tc>
                <a:tc>
                  <a:txBody>
                    <a:bodyPr/>
                    <a:lstStyle/>
                    <a:p>
                      <a:pPr algn="ctr"/>
                      <a:r>
                        <a:rPr lang="en-US" dirty="0" smtClean="0">
                          <a:solidFill>
                            <a:srgbClr val="000000"/>
                          </a:solidFill>
                        </a:rPr>
                        <a:t>49</a:t>
                      </a:r>
                      <a:endParaRPr lang="en-US" dirty="0">
                        <a:solidFill>
                          <a:srgbClr val="000000"/>
                        </a:solidFill>
                      </a:endParaRPr>
                    </a:p>
                  </a:txBody>
                  <a:tcPr/>
                </a:tc>
                <a:tc>
                  <a:txBody>
                    <a:bodyPr/>
                    <a:lstStyle/>
                    <a:p>
                      <a:pPr algn="ctr"/>
                      <a:r>
                        <a:rPr lang="en-US" b="0" dirty="0">
                          <a:solidFill>
                            <a:srgbClr val="000000"/>
                          </a:solidFill>
                        </a:rPr>
                        <a:t>3.1</a:t>
                      </a:r>
                      <a:endParaRPr lang="en-US" dirty="0"/>
                    </a:p>
                  </a:txBody>
                  <a:tcPr/>
                </a:tc>
                <a:tc>
                  <a:txBody>
                    <a:bodyPr/>
                    <a:lstStyle/>
                    <a:p>
                      <a:pPr lvl="0" algn="ctr">
                        <a:buNone/>
                      </a:pPr>
                      <a:r>
                        <a:rPr lang="en-US" sz="1800" b="0" i="0" u="none" strike="noStrike" noProof="0" dirty="0">
                          <a:latin typeface="Calibri"/>
                        </a:rPr>
                        <a:t>N/A</a:t>
                      </a:r>
                      <a:endParaRPr lang="en-US" sz="1800" dirty="0">
                        <a:solidFill>
                          <a:srgbClr val="000000"/>
                        </a:solidFill>
                      </a:endParaRPr>
                    </a:p>
                  </a:txBody>
                  <a:tcPr/>
                </a:tc>
                <a:tc>
                  <a:txBody>
                    <a:bodyPr/>
                    <a:lstStyle/>
                    <a:p>
                      <a:pPr algn="ctr"/>
                      <a:r>
                        <a:rPr lang="en-US" b="0" dirty="0" smtClean="0">
                          <a:solidFill>
                            <a:srgbClr val="000000"/>
                          </a:solidFill>
                        </a:rPr>
                        <a:t>63</a:t>
                      </a:r>
                      <a:endParaRPr lang="en-US" b="0" dirty="0">
                        <a:solidFill>
                          <a:srgbClr val="000000"/>
                        </a:solidFill>
                      </a:endParaRPr>
                    </a:p>
                    <a:p>
                      <a:pPr lvl="0" algn="ctr">
                        <a:buNone/>
                      </a:pPr>
                      <a:endParaRPr lang="en-US" b="0" dirty="0">
                        <a:solidFill>
                          <a:srgbClr val="000000"/>
                        </a:solidFill>
                      </a:endParaRPr>
                    </a:p>
                  </a:txBody>
                  <a:tcPr/>
                </a:tc>
                <a:tc>
                  <a:txBody>
                    <a:bodyPr/>
                    <a:lstStyle/>
                    <a:p>
                      <a:pPr lvl="0" algn="ctr">
                        <a:buNone/>
                      </a:pPr>
                      <a:r>
                        <a:rPr lang="en-US" sz="1800" b="1" i="0" u="none" strike="noStrike" noProof="0" dirty="0" smtClean="0">
                          <a:latin typeface="Calibri"/>
                        </a:rPr>
                        <a:t>2022</a:t>
                      </a:r>
                      <a:endParaRPr lang="en-US" sz="1800" b="0" i="0" u="none" strike="noStrike" noProof="0" dirty="0"/>
                    </a:p>
                  </a:txBody>
                  <a:tcPr/>
                </a:tc>
                <a:extLst>
                  <a:ext uri="{0D108BD9-81ED-4DB2-BD59-A6C34878D82A}">
                    <a16:rowId xmlns:a16="http://schemas.microsoft.com/office/drawing/2014/main" val="1401683971"/>
                  </a:ext>
                </a:extLst>
              </a:tr>
            </a:tbl>
          </a:graphicData>
        </a:graphic>
      </p:graphicFrame>
    </p:spTree>
    <p:extLst>
      <p:ext uri="{BB962C8B-B14F-4D97-AF65-F5344CB8AC3E}">
        <p14:creationId xmlns:p14="http://schemas.microsoft.com/office/powerpoint/2010/main" val="3169641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0"/>
            <a:ext cx="6646127" cy="1752600"/>
          </a:xfrm>
        </p:spPr>
        <p:txBody>
          <a:bodyPr/>
          <a:lstStyle/>
          <a:p>
            <a:r>
              <a:rPr lang="en-US" dirty="0">
                <a:latin typeface="Palatino Linotype"/>
              </a:rPr>
              <a:t>Allied Health Program </a:t>
            </a:r>
            <a:br>
              <a:rPr lang="en-US" dirty="0">
                <a:latin typeface="Palatino Linotype"/>
              </a:rPr>
            </a:br>
            <a:r>
              <a:rPr lang="en-US" dirty="0">
                <a:latin typeface="Palatino Linotype"/>
              </a:rPr>
              <a:t>Admissions Requirements </a:t>
            </a:r>
            <a:endParaRPr lang="en-US"/>
          </a:p>
        </p:txBody>
      </p:sp>
    </p:spTree>
    <p:extLst>
      <p:ext uri="{BB962C8B-B14F-4D97-AF65-F5344CB8AC3E}">
        <p14:creationId xmlns:p14="http://schemas.microsoft.com/office/powerpoint/2010/main" val="3275446240"/>
      </p:ext>
    </p:extLst>
  </p:cSld>
  <p:clrMapOvr>
    <a:masterClrMapping/>
  </p:clrMapOvr>
  <mc:AlternateContent xmlns:mc="http://schemas.openxmlformats.org/markup-compatibility/2006" xmlns:p14="http://schemas.microsoft.com/office/powerpoint/2010/main">
    <mc:Choice Requires="p14">
      <p:transition p14:dur="0" advTm="4214"/>
    </mc:Choice>
    <mc:Fallback xmlns="">
      <p:transition advTm="421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25311"/>
            <a:ext cx="8839200" cy="1333500"/>
          </a:xfrm>
        </p:spPr>
        <p:txBody>
          <a:bodyPr/>
          <a:lstStyle/>
          <a:p>
            <a:pPr algn="ctr"/>
            <a:r>
              <a:rPr lang="en-US" altLang="en-US" sz="3000" dirty="0">
                <a:solidFill>
                  <a:schemeClr val="accent1">
                    <a:lumMod val="75000"/>
                  </a:schemeClr>
                </a:solidFill>
                <a:latin typeface="Palatino Linotype"/>
              </a:rPr>
              <a:t>A.S. Degrees Typical </a:t>
            </a:r>
            <a:r>
              <a:rPr lang="en-US" sz="3000" dirty="0">
                <a:solidFill>
                  <a:schemeClr val="accent1">
                    <a:lumMod val="75000"/>
                  </a:schemeClr>
                </a:solidFill>
                <a:latin typeface="Palatino Linotype"/>
              </a:rPr>
              <a:t>Admission Requirements</a:t>
            </a:r>
            <a:r>
              <a:rPr lang="en-US" altLang="en-US" sz="3000" dirty="0"/>
              <a:t> </a:t>
            </a:r>
            <a:endParaRPr lang="en-US" sz="3000" dirty="0"/>
          </a:p>
        </p:txBody>
      </p:sp>
      <p:sp>
        <p:nvSpPr>
          <p:cNvPr id="4" name="Rectangle 3"/>
          <p:cNvSpPr>
            <a:spLocks noGrp="1" noChangeArrowheads="1"/>
          </p:cNvSpPr>
          <p:nvPr>
            <p:ph idx="1"/>
          </p:nvPr>
        </p:nvSpPr>
        <p:spPr>
          <a:xfrm>
            <a:off x="1212476" y="1944152"/>
            <a:ext cx="6719047" cy="4713111"/>
          </a:xfrm>
        </p:spPr>
        <p:txBody>
          <a:bodyPr vert="horz" lIns="91440" tIns="45720" rIns="91440" bIns="45720" rtlCol="0" anchor="t">
            <a:normAutofit/>
          </a:bodyPr>
          <a:lstStyle/>
          <a:p>
            <a:pPr>
              <a:lnSpc>
                <a:spcPct val="90000"/>
              </a:lnSpc>
              <a:buFont typeface="Wingdings" panose="05000000000000000000" pitchFamily="2" charset="2"/>
              <a:buChar char="Ø"/>
            </a:pPr>
            <a:r>
              <a:rPr lang="en-US" altLang="en-US" sz="1700" dirty="0">
                <a:solidFill>
                  <a:schemeClr val="tx1">
                    <a:lumMod val="75000"/>
                    <a:lumOff val="25000"/>
                  </a:schemeClr>
                </a:solidFill>
              </a:rPr>
              <a:t>Review the </a:t>
            </a:r>
            <a:r>
              <a:rPr lang="en-US" altLang="en-US" sz="1700" i="1" dirty="0">
                <a:solidFill>
                  <a:schemeClr val="tx1">
                    <a:lumMod val="75000"/>
                    <a:lumOff val="25000"/>
                  </a:schemeClr>
                </a:solidFill>
              </a:rPr>
              <a:t>current</a:t>
            </a:r>
            <a:r>
              <a:rPr lang="en-US" altLang="en-US" sz="1700" dirty="0">
                <a:solidFill>
                  <a:schemeClr val="tx1">
                    <a:lumMod val="75000"/>
                    <a:lumOff val="25000"/>
                  </a:schemeClr>
                </a:solidFill>
              </a:rPr>
              <a:t> specific Program Guide </a:t>
            </a:r>
          </a:p>
          <a:p>
            <a:pPr eaLnBrk="1" hangingPunct="1">
              <a:lnSpc>
                <a:spcPct val="90000"/>
              </a:lnSpc>
              <a:buFont typeface="Wingdings" panose="05000000000000000000" pitchFamily="2" charset="2"/>
              <a:buChar char="Ø"/>
            </a:pPr>
            <a:r>
              <a:rPr lang="en-US" altLang="en-US" sz="1700" dirty="0">
                <a:solidFill>
                  <a:schemeClr val="tx1">
                    <a:lumMod val="75000"/>
                    <a:lumOff val="25000"/>
                  </a:schemeClr>
                </a:solidFill>
              </a:rPr>
              <a:t>Meet with your assigned advisor</a:t>
            </a:r>
          </a:p>
          <a:p>
            <a:pPr>
              <a:lnSpc>
                <a:spcPct val="90000"/>
              </a:lnSpc>
              <a:buFont typeface="Wingdings" panose="05000000000000000000" pitchFamily="2" charset="2"/>
              <a:buChar char="Ø"/>
            </a:pPr>
            <a:r>
              <a:rPr lang="en-US" altLang="en-US" sz="1700" dirty="0">
                <a:solidFill>
                  <a:schemeClr val="tx1">
                    <a:lumMod val="75000"/>
                    <a:lumOff val="25000"/>
                  </a:schemeClr>
                </a:solidFill>
              </a:rPr>
              <a:t>Satisfy entry testing requirements and complete mandated courses in reading, English and math </a:t>
            </a:r>
          </a:p>
          <a:p>
            <a:pPr eaLnBrk="1" hangingPunct="1">
              <a:lnSpc>
                <a:spcPct val="90000"/>
              </a:lnSpc>
              <a:buFont typeface="Wingdings" panose="05000000000000000000" pitchFamily="2" charset="2"/>
              <a:buChar char="Ø"/>
            </a:pPr>
            <a:r>
              <a:rPr lang="en-US" altLang="en-US" sz="1700" dirty="0">
                <a:solidFill>
                  <a:schemeClr val="tx1">
                    <a:lumMod val="75000"/>
                    <a:lumOff val="25000"/>
                  </a:schemeClr>
                </a:solidFill>
              </a:rPr>
              <a:t>Complete all prerequisite courses, </a:t>
            </a:r>
            <a:r>
              <a:rPr lang="en-US" altLang="en-US" sz="1700" b="1" dirty="0">
                <a:solidFill>
                  <a:schemeClr val="tx1">
                    <a:lumMod val="75000"/>
                    <a:lumOff val="25000"/>
                  </a:schemeClr>
                </a:solidFill>
              </a:rPr>
              <a:t>plus additional courses to be competitive</a:t>
            </a:r>
          </a:p>
          <a:p>
            <a:pPr>
              <a:lnSpc>
                <a:spcPct val="90000"/>
              </a:lnSpc>
              <a:buFont typeface="Wingdings" panose="05000000000000000000" pitchFamily="2" charset="2"/>
              <a:buChar char="Ø"/>
            </a:pPr>
            <a:r>
              <a:rPr lang="en-US" altLang="en-US" sz="1700" b="1" dirty="0">
                <a:solidFill>
                  <a:schemeClr val="tx1">
                    <a:lumMod val="75000"/>
                    <a:lumOff val="25000"/>
                  </a:schemeClr>
                </a:solidFill>
              </a:rPr>
              <a:t>All official High School or GED and College Transcripts </a:t>
            </a:r>
            <a:r>
              <a:rPr lang="en-US" altLang="en-US" sz="1700" b="1" u="sng" dirty="0">
                <a:solidFill>
                  <a:schemeClr val="tx1">
                    <a:lumMod val="75000"/>
                    <a:lumOff val="25000"/>
                  </a:schemeClr>
                </a:solidFill>
              </a:rPr>
              <a:t>must be on file </a:t>
            </a:r>
          </a:p>
          <a:p>
            <a:pPr>
              <a:lnSpc>
                <a:spcPct val="90000"/>
              </a:lnSpc>
              <a:buFont typeface="Wingdings" panose="05000000000000000000" pitchFamily="2" charset="2"/>
              <a:buChar char="Ø"/>
            </a:pPr>
            <a:r>
              <a:rPr lang="en-US" altLang="en-US" sz="1700" dirty="0">
                <a:solidFill>
                  <a:schemeClr val="tx1">
                    <a:lumMod val="75000"/>
                    <a:lumOff val="25000"/>
                  </a:schemeClr>
                </a:solidFill>
              </a:rPr>
              <a:t>Have the minimum overall GPA to apply </a:t>
            </a:r>
          </a:p>
          <a:p>
            <a:pPr eaLnBrk="1" hangingPunct="1">
              <a:lnSpc>
                <a:spcPct val="90000"/>
              </a:lnSpc>
              <a:buFont typeface="Wingdings" panose="05000000000000000000" pitchFamily="2" charset="2"/>
              <a:buChar char="Ø"/>
            </a:pPr>
            <a:r>
              <a:rPr lang="en-US" altLang="en-US" sz="1700" dirty="0">
                <a:solidFill>
                  <a:schemeClr val="tx1">
                    <a:lumMod val="75000"/>
                    <a:lumOff val="25000"/>
                  </a:schemeClr>
                </a:solidFill>
              </a:rPr>
              <a:t>*ATI - Test of Essential Academic Skills (TEAS)</a:t>
            </a:r>
          </a:p>
          <a:p>
            <a:pPr lvl="1">
              <a:lnSpc>
                <a:spcPct val="90000"/>
              </a:lnSpc>
              <a:buFont typeface="Wingdings" panose="05000000000000000000" pitchFamily="2" charset="2"/>
              <a:buChar char="Ø"/>
            </a:pPr>
            <a:r>
              <a:rPr lang="en-US" altLang="en-US" sz="1700" b="1" dirty="0">
                <a:solidFill>
                  <a:schemeClr val="tx1">
                    <a:lumMod val="75000"/>
                    <a:lumOff val="25000"/>
                  </a:schemeClr>
                </a:solidFill>
              </a:rPr>
              <a:t>Minimum score 58.7%</a:t>
            </a:r>
          </a:p>
          <a:p>
            <a:pPr lvl="1">
              <a:lnSpc>
                <a:spcPct val="90000"/>
              </a:lnSpc>
              <a:buFont typeface="Wingdings" panose="05000000000000000000" pitchFamily="2" charset="2"/>
              <a:buChar char="Ø"/>
            </a:pPr>
            <a:r>
              <a:rPr lang="en-US" sz="1700" dirty="0">
                <a:solidFill>
                  <a:schemeClr val="tx2">
                    <a:lumMod val="75000"/>
                  </a:schemeClr>
                </a:solidFill>
                <a:latin typeface="Palatino Linotype"/>
              </a:rPr>
              <a:t>*Not all programs have this requirement</a:t>
            </a:r>
            <a:endParaRPr lang="en-US" altLang="en-US" sz="1700" b="1">
              <a:solidFill>
                <a:schemeClr val="tx2">
                  <a:lumMod val="75000"/>
                </a:schemeClr>
              </a:solidFill>
            </a:endParaRPr>
          </a:p>
          <a:p>
            <a:pPr eaLnBrk="1" hangingPunct="1">
              <a:lnSpc>
                <a:spcPct val="90000"/>
              </a:lnSpc>
              <a:buFont typeface="Wingdings" panose="05000000000000000000" pitchFamily="2" charset="2"/>
              <a:buChar char="Ø"/>
            </a:pPr>
            <a:r>
              <a:rPr lang="en-US" altLang="en-US" sz="1700" dirty="0">
                <a:solidFill>
                  <a:schemeClr val="tx1">
                    <a:lumMod val="75000"/>
                    <a:lumOff val="25000"/>
                  </a:schemeClr>
                </a:solidFill>
              </a:rPr>
              <a:t>Pay $15 Health Sciences application fee</a:t>
            </a:r>
          </a:p>
          <a:p>
            <a:pPr>
              <a:lnSpc>
                <a:spcPct val="90000"/>
              </a:lnSpc>
              <a:buFont typeface="Wingdings" panose="05000000000000000000" pitchFamily="2" charset="2"/>
              <a:buChar char="Ø"/>
            </a:pPr>
            <a:r>
              <a:rPr lang="en-US" altLang="en-US" sz="1700" dirty="0">
                <a:solidFill>
                  <a:schemeClr val="tx1">
                    <a:lumMod val="75000"/>
                    <a:lumOff val="25000"/>
                  </a:schemeClr>
                </a:solidFill>
              </a:rPr>
              <a:t>Apply by program application deadline </a:t>
            </a:r>
          </a:p>
          <a:p>
            <a:pPr marL="0" indent="0">
              <a:lnSpc>
                <a:spcPct val="90000"/>
              </a:lnSpc>
              <a:buNone/>
            </a:pPr>
            <a:endParaRPr lang="en-US" sz="2400" dirty="0">
              <a:solidFill>
                <a:schemeClr val="accent1">
                  <a:lumMod val="75000"/>
                </a:schemeClr>
              </a:solidFill>
              <a:latin typeface="Palatino Linotype"/>
            </a:endParaRPr>
          </a:p>
        </p:txBody>
      </p:sp>
    </p:spTree>
    <p:extLst>
      <p:ext uri="{BB962C8B-B14F-4D97-AF65-F5344CB8AC3E}">
        <p14:creationId xmlns:p14="http://schemas.microsoft.com/office/powerpoint/2010/main" val="2719615672"/>
      </p:ext>
    </p:extLst>
  </p:cSld>
  <p:clrMapOvr>
    <a:masterClrMapping/>
  </p:clrMapOvr>
  <mc:AlternateContent xmlns:mc="http://schemas.openxmlformats.org/markup-compatibility/2006" xmlns:p14="http://schemas.microsoft.com/office/powerpoint/2010/main">
    <mc:Choice Requires="p14">
      <p:transition p14:dur="0" advTm="121381"/>
    </mc:Choice>
    <mc:Fallback xmlns="">
      <p:transition advTm="12138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AA5B-F018-469E-BE3B-A3475F35B48B}"/>
              </a:ext>
            </a:extLst>
          </p:cNvPr>
          <p:cNvSpPr>
            <a:spLocks noGrp="1"/>
          </p:cNvSpPr>
          <p:nvPr>
            <p:ph type="title"/>
          </p:nvPr>
        </p:nvSpPr>
        <p:spPr>
          <a:xfrm>
            <a:off x="450610" y="1147393"/>
            <a:ext cx="8143413" cy="434949"/>
          </a:xfrm>
        </p:spPr>
        <p:txBody>
          <a:bodyPr/>
          <a:lstStyle/>
          <a:p>
            <a:pPr algn="ctr"/>
            <a:r>
              <a:rPr lang="en-US" sz="2400">
                <a:solidFill>
                  <a:schemeClr val="accent1">
                    <a:lumMod val="75000"/>
                  </a:schemeClr>
                </a:solidFill>
                <a:latin typeface="Palatino Linotype"/>
              </a:rPr>
              <a:t>Health Sciences Orientation and Compliance </a:t>
            </a:r>
            <a:r>
              <a:rPr lang="en-US" sz="2400">
                <a:latin typeface="Palatino Linotype"/>
              </a:rPr>
              <a:t/>
            </a:r>
            <a:br>
              <a:rPr lang="en-US" sz="2400">
                <a:latin typeface="Palatino Linotype"/>
              </a:rPr>
            </a:br>
            <a:r>
              <a:rPr lang="en-US" sz="2800" b="1"/>
              <a:t/>
            </a:r>
            <a:br>
              <a:rPr lang="en-US" sz="2800" b="1"/>
            </a:br>
            <a:endParaRPr lang="en-US" sz="2800" b="1"/>
          </a:p>
        </p:txBody>
      </p:sp>
      <p:sp>
        <p:nvSpPr>
          <p:cNvPr id="3" name="Content Placeholder 2">
            <a:extLst>
              <a:ext uri="{FF2B5EF4-FFF2-40B4-BE49-F238E27FC236}">
                <a16:creationId xmlns:a16="http://schemas.microsoft.com/office/drawing/2014/main" id="{1957A3F6-90F2-42CA-ABAE-99B2C33754F7}"/>
              </a:ext>
            </a:extLst>
          </p:cNvPr>
          <p:cNvSpPr>
            <a:spLocks noGrp="1"/>
          </p:cNvSpPr>
          <p:nvPr>
            <p:ph idx="1"/>
          </p:nvPr>
        </p:nvSpPr>
        <p:spPr>
          <a:xfrm>
            <a:off x="224193" y="1253761"/>
            <a:ext cx="8873451" cy="5546301"/>
          </a:xfrm>
        </p:spPr>
        <p:txBody>
          <a:bodyPr vert="horz" lIns="91440" tIns="45720" rIns="91440" bIns="45720" rtlCol="0" anchor="t">
            <a:noAutofit/>
          </a:bodyPr>
          <a:lstStyle/>
          <a:p>
            <a:pPr marL="0" indent="0" algn="ctr">
              <a:buNone/>
            </a:pPr>
            <a:r>
              <a:rPr lang="en-US" sz="1800" b="1" i="1">
                <a:solidFill>
                  <a:schemeClr val="tx1">
                    <a:lumMod val="75000"/>
                    <a:lumOff val="25000"/>
                  </a:schemeClr>
                </a:solidFill>
              </a:rPr>
              <a:t>Please email the Compliance office now if you have any possible legal obstacles that may prevent you from participating in a limited access health program.</a:t>
            </a:r>
            <a:r>
              <a:rPr lang="en-US" sz="1800" b="1" dirty="0">
                <a:solidFill>
                  <a:schemeClr val="tx1">
                    <a:lumMod val="75000"/>
                    <a:lumOff val="25000"/>
                  </a:schemeClr>
                </a:solidFill>
              </a:rPr>
              <a:t>  </a:t>
            </a:r>
            <a:r>
              <a:rPr lang="en-US" sz="1800" b="1" dirty="0">
                <a:solidFill>
                  <a:schemeClr val="tx1">
                    <a:lumMod val="75000"/>
                    <a:lumOff val="25000"/>
                  </a:schemeClr>
                </a:solidFill>
                <a:hlinkClick r:id="rId3">
                  <a:extLst>
                    <a:ext uri="{A12FA001-AC4F-418D-AE19-62706E023703}">
                      <ahyp:hlinkClr xmlns="" xmlns:ahyp="http://schemas.microsoft.com/office/drawing/2018/hyperlinkcolor" val="tx"/>
                    </a:ext>
                  </a:extLst>
                </a:hlinkClick>
              </a:rPr>
              <a:t>HScompliance@valenciacollege.edu</a:t>
            </a:r>
            <a:r>
              <a:rPr lang="en-US" sz="1800" b="1" dirty="0">
                <a:solidFill>
                  <a:schemeClr val="tx1">
                    <a:lumMod val="75000"/>
                    <a:lumOff val="25000"/>
                  </a:schemeClr>
                </a:solidFill>
              </a:rPr>
              <a:t> </a:t>
            </a:r>
          </a:p>
          <a:p>
            <a:pPr marL="0" indent="0">
              <a:buNone/>
            </a:pPr>
            <a:endParaRPr lang="en-US" sz="1800" b="1" u="sng">
              <a:solidFill>
                <a:schemeClr val="tx1">
                  <a:lumMod val="75000"/>
                  <a:lumOff val="25000"/>
                </a:schemeClr>
              </a:solidFill>
            </a:endParaRPr>
          </a:p>
          <a:p>
            <a:pPr marL="0" indent="0" algn="ctr">
              <a:buNone/>
            </a:pPr>
            <a:r>
              <a:rPr lang="en-US" sz="1550" b="1" u="sng">
                <a:solidFill>
                  <a:schemeClr val="tx1">
                    <a:lumMod val="75000"/>
                    <a:lumOff val="25000"/>
                  </a:schemeClr>
                </a:solidFill>
              </a:rPr>
              <a:t>After acceptance</a:t>
            </a:r>
            <a:r>
              <a:rPr lang="en-US" sz="1550">
                <a:solidFill>
                  <a:schemeClr val="tx1">
                    <a:lumMod val="75000"/>
                    <a:lumOff val="25000"/>
                  </a:schemeClr>
                </a:solidFill>
              </a:rPr>
              <a:t> to a Health Sciences program and prior to starting the program, students are required to complete clinical compliance requirements</a:t>
            </a:r>
            <a:r>
              <a:rPr lang="en-US" sz="1550" b="1">
                <a:solidFill>
                  <a:schemeClr val="tx1">
                    <a:lumMod val="75000"/>
                    <a:lumOff val="25000"/>
                  </a:schemeClr>
                </a:solidFill>
              </a:rPr>
              <a:t>. Students are asked </a:t>
            </a:r>
            <a:r>
              <a:rPr lang="en-US" sz="1550" b="1" u="sng">
                <a:solidFill>
                  <a:schemeClr val="tx1">
                    <a:lumMod val="75000"/>
                    <a:lumOff val="25000"/>
                  </a:schemeClr>
                </a:solidFill>
              </a:rPr>
              <a:t>NOT</a:t>
            </a:r>
            <a:r>
              <a:rPr lang="en-US" sz="1550" b="1">
                <a:solidFill>
                  <a:schemeClr val="tx1">
                    <a:lumMod val="75000"/>
                    <a:lumOff val="25000"/>
                  </a:schemeClr>
                </a:solidFill>
              </a:rPr>
              <a:t> to begin the steps listed below until </a:t>
            </a:r>
            <a:r>
              <a:rPr lang="en-US" sz="1550" b="1" u="sng">
                <a:solidFill>
                  <a:schemeClr val="tx1">
                    <a:lumMod val="75000"/>
                    <a:lumOff val="25000"/>
                  </a:schemeClr>
                </a:solidFill>
              </a:rPr>
              <a:t>after acceptance</a:t>
            </a:r>
            <a:r>
              <a:rPr lang="en-US" sz="1550" b="1">
                <a:solidFill>
                  <a:schemeClr val="tx1">
                    <a:lumMod val="75000"/>
                    <a:lumOff val="25000"/>
                  </a:schemeClr>
                </a:solidFill>
              </a:rPr>
              <a:t> to a program </a:t>
            </a:r>
            <a:r>
              <a:rPr lang="en-US" sz="1550">
                <a:solidFill>
                  <a:schemeClr val="tx1">
                    <a:lumMod val="75000"/>
                    <a:lumOff val="25000"/>
                  </a:schemeClr>
                </a:solidFill>
              </a:rPr>
              <a:t>in order to have </a:t>
            </a:r>
            <a:r>
              <a:rPr lang="en-US" sz="1550" b="1">
                <a:solidFill>
                  <a:schemeClr val="tx1">
                    <a:lumMod val="75000"/>
                    <a:lumOff val="25000"/>
                  </a:schemeClr>
                </a:solidFill>
              </a:rPr>
              <a:t>up-to-date information</a:t>
            </a:r>
            <a:r>
              <a:rPr lang="en-US" sz="1550" dirty="0">
                <a:solidFill>
                  <a:schemeClr val="tx1">
                    <a:lumMod val="75000"/>
                    <a:lumOff val="25000"/>
                  </a:schemeClr>
                </a:solidFill>
              </a:rPr>
              <a:t> </a:t>
            </a:r>
            <a:r>
              <a:rPr lang="en-US" sz="1550">
                <a:solidFill>
                  <a:schemeClr val="tx1">
                    <a:lumMod val="75000"/>
                    <a:lumOff val="25000"/>
                  </a:schemeClr>
                </a:solidFill>
              </a:rPr>
              <a:t>submitted through the </a:t>
            </a:r>
            <a:r>
              <a:rPr lang="en-US" sz="1550" b="1">
                <a:solidFill>
                  <a:schemeClr val="tx1">
                    <a:lumMod val="75000"/>
                    <a:lumOff val="25000"/>
                  </a:schemeClr>
                </a:solidFill>
              </a:rPr>
              <a:t>Valencia-approved vendor (discussed at program orientation!):</a:t>
            </a:r>
            <a:r>
              <a:rPr lang="en-US" sz="1800" dirty="0">
                <a:solidFill>
                  <a:schemeClr val="tx1">
                    <a:lumMod val="75000"/>
                    <a:lumOff val="25000"/>
                  </a:schemeClr>
                </a:solidFill>
              </a:rPr>
              <a:t> </a:t>
            </a:r>
            <a:endParaRPr lang="en-US" dirty="0">
              <a:solidFill>
                <a:schemeClr val="tx1">
                  <a:lumMod val="75000"/>
                  <a:lumOff val="25000"/>
                </a:schemeClr>
              </a:solidFill>
            </a:endParaRPr>
          </a:p>
          <a:p>
            <a:pPr>
              <a:buFont typeface="Wingdings" panose="05000000000000000000" pitchFamily="2" charset="2"/>
              <a:buChar char="Ø"/>
            </a:pPr>
            <a:r>
              <a:rPr lang="en-US" sz="1400">
                <a:solidFill>
                  <a:schemeClr val="tx1">
                    <a:lumMod val="75000"/>
                    <a:lumOff val="25000"/>
                  </a:schemeClr>
                </a:solidFill>
              </a:rPr>
              <a:t>Participate in mandatory program orientation </a:t>
            </a:r>
          </a:p>
          <a:p>
            <a:pPr>
              <a:buFont typeface="Wingdings" panose="05000000000000000000" pitchFamily="2" charset="2"/>
              <a:buChar char="Ø"/>
            </a:pPr>
            <a:r>
              <a:rPr lang="en-US" sz="1400">
                <a:solidFill>
                  <a:schemeClr val="tx1">
                    <a:lumMod val="75000"/>
                    <a:lumOff val="25000"/>
                  </a:schemeClr>
                </a:solidFill>
              </a:rPr>
              <a:t>Complete background check, drug testing, and Fingerprinting through Valencia-approved vendor</a:t>
            </a:r>
          </a:p>
          <a:p>
            <a:pPr>
              <a:buFont typeface="Wingdings" panose="05000000000000000000" pitchFamily="2" charset="2"/>
              <a:buChar char="Ø"/>
            </a:pPr>
            <a:r>
              <a:rPr lang="en-US" sz="1400">
                <a:solidFill>
                  <a:schemeClr val="tx1">
                    <a:lumMod val="75000"/>
                    <a:lumOff val="25000"/>
                  </a:schemeClr>
                </a:solidFill>
              </a:rPr>
              <a:t>Complete specified CPR/BLS </a:t>
            </a:r>
            <a:r>
              <a:rPr lang="en-US" sz="1400" u="sng">
                <a:solidFill>
                  <a:schemeClr val="tx1">
                    <a:lumMod val="75000"/>
                    <a:lumOff val="25000"/>
                  </a:schemeClr>
                </a:solidFill>
              </a:rPr>
              <a:t>American Heart Association course</a:t>
            </a:r>
          </a:p>
          <a:p>
            <a:pPr>
              <a:buFont typeface="Wingdings" panose="05000000000000000000" pitchFamily="2" charset="2"/>
              <a:buChar char="Ø"/>
            </a:pPr>
            <a:r>
              <a:rPr lang="en-US" sz="1400">
                <a:solidFill>
                  <a:schemeClr val="tx1">
                    <a:lumMod val="75000"/>
                    <a:lumOff val="25000"/>
                  </a:schemeClr>
                </a:solidFill>
              </a:rPr>
              <a:t>Complete health physical exam</a:t>
            </a:r>
          </a:p>
          <a:p>
            <a:pPr>
              <a:buFont typeface="Wingdings" panose="05000000000000000000" pitchFamily="2" charset="2"/>
              <a:buChar char="Ø"/>
            </a:pPr>
            <a:r>
              <a:rPr lang="en-US" sz="1400">
                <a:solidFill>
                  <a:schemeClr val="tx1">
                    <a:lumMod val="75000"/>
                    <a:lumOff val="25000"/>
                  </a:schemeClr>
                </a:solidFill>
              </a:rPr>
              <a:t>Obtain required immunizations</a:t>
            </a:r>
          </a:p>
          <a:p>
            <a:pPr marL="800100" lvl="2">
              <a:buNone/>
            </a:pPr>
            <a:r>
              <a:rPr lang="en-US" sz="1400">
                <a:solidFill>
                  <a:schemeClr val="tx1">
                    <a:lumMod val="75000"/>
                    <a:lumOff val="25000"/>
                  </a:schemeClr>
                </a:solidFill>
              </a:rPr>
              <a:t>Also required for program purchase - Uniforms, books, lab kit, polo shirts, name pins (possibly spend around $400 or more)</a:t>
            </a:r>
          </a:p>
          <a:p>
            <a:pPr marL="0" indent="0">
              <a:buNone/>
            </a:pPr>
            <a:endParaRPr lang="en-US" sz="1400" dirty="0">
              <a:solidFill>
                <a:schemeClr val="tx1">
                  <a:lumMod val="75000"/>
                  <a:lumOff val="25000"/>
                </a:schemeClr>
              </a:solidFill>
            </a:endParaRPr>
          </a:p>
          <a:p>
            <a:pPr marL="12700" indent="0">
              <a:spcBef>
                <a:spcPts val="509"/>
              </a:spcBef>
              <a:buNone/>
            </a:pPr>
            <a:r>
              <a:rPr lang="en-US" sz="1400" b="1"/>
              <a:t>International students</a:t>
            </a:r>
            <a:endParaRPr lang="en-US" sz="1400"/>
          </a:p>
          <a:p>
            <a:pPr marL="12700" indent="0">
              <a:spcBef>
                <a:spcPts val="509"/>
              </a:spcBef>
              <a:buNone/>
            </a:pPr>
            <a:r>
              <a:rPr lang="en-US" sz="1400" dirty="0"/>
              <a:t>In addition to </a:t>
            </a:r>
            <a:r>
              <a:rPr lang="en-US" sz="1400"/>
              <a:t>all</a:t>
            </a:r>
            <a:r>
              <a:rPr lang="en-US" sz="1400" dirty="0"/>
              <a:t> the requirements for compliance (after acceptance) a second background check from your home country is required. There is an additional cost associated with this. If you have a concern about how this may impact your program acceptance, please reach out to the compliance team – </a:t>
            </a:r>
            <a:r>
              <a:rPr lang="en-US" sz="1400" b="1" dirty="0">
                <a:hlinkClick r:id="rId4"/>
              </a:rPr>
              <a:t>hscompliance@valenciacollege.edu</a:t>
            </a:r>
            <a:r>
              <a:rPr lang="en-US" sz="1400" b="1" dirty="0"/>
              <a:t>  </a:t>
            </a:r>
            <a:endParaRPr lang="en-US" dirty="0"/>
          </a:p>
        </p:txBody>
      </p:sp>
      <p:sp>
        <p:nvSpPr>
          <p:cNvPr id="6" name="Title 1">
            <a:extLst>
              <a:ext uri="{FF2B5EF4-FFF2-40B4-BE49-F238E27FC236}">
                <a16:creationId xmlns:a16="http://schemas.microsoft.com/office/drawing/2014/main" id="{D5D7FB5A-758F-47EB-8226-D547142C0B99}"/>
              </a:ext>
            </a:extLst>
          </p:cNvPr>
          <p:cNvSpPr>
            <a:spLocks noGrp="1"/>
          </p:cNvSpPr>
          <p:nvPr/>
        </p:nvSpPr>
        <p:spPr>
          <a:xfrm>
            <a:off x="450610" y="1298534"/>
            <a:ext cx="8143413" cy="43494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rgbClr val="99201C"/>
                </a:solidFill>
                <a:latin typeface="Palatino"/>
                <a:ea typeface="+mj-ea"/>
                <a:cs typeface="Palatino"/>
              </a:defRPr>
            </a:lvl1pPr>
          </a:lstStyle>
          <a:p>
            <a:pPr algn="ctr"/>
            <a:r>
              <a:rPr lang="en-US" sz="2400">
                <a:solidFill>
                  <a:schemeClr val="accent1">
                    <a:lumMod val="75000"/>
                  </a:schemeClr>
                </a:solidFill>
                <a:latin typeface="Palatino Linotype"/>
              </a:rPr>
              <a:t> </a:t>
            </a:r>
            <a:r>
              <a:rPr lang="en-US" sz="2400">
                <a:latin typeface="Palatino Linotype"/>
              </a:rPr>
              <a:t/>
            </a:r>
            <a:br>
              <a:rPr lang="en-US" sz="2400">
                <a:latin typeface="Palatino Linotype"/>
              </a:rPr>
            </a:br>
            <a:r>
              <a:rPr lang="en-US" sz="2800" b="1"/>
              <a:t/>
            </a:r>
            <a:br>
              <a:rPr lang="en-US" sz="2800" b="1"/>
            </a:br>
            <a:endParaRPr lang="en-US" sz="2800" b="1"/>
          </a:p>
        </p:txBody>
      </p:sp>
    </p:spTree>
    <p:extLst>
      <p:ext uri="{BB962C8B-B14F-4D97-AF65-F5344CB8AC3E}">
        <p14:creationId xmlns:p14="http://schemas.microsoft.com/office/powerpoint/2010/main" val="3769302229"/>
      </p:ext>
    </p:extLst>
  </p:cSld>
  <p:clrMapOvr>
    <a:masterClrMapping/>
  </p:clrMapOvr>
  <mc:AlternateContent xmlns:mc="http://schemas.openxmlformats.org/markup-compatibility/2006" xmlns:p14="http://schemas.microsoft.com/office/powerpoint/2010/main">
    <mc:Choice Requires="p14">
      <p:transition p14:dur="0" advTm="117548"/>
    </mc:Choice>
    <mc:Fallback xmlns="">
      <p:transition advTm="117548"/>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90000"/>
              </a:lnSpc>
            </a:pPr>
            <a:r>
              <a:rPr lang="en-US" altLang="en-US" dirty="0">
                <a:solidFill>
                  <a:schemeClr val="accent1">
                    <a:lumMod val="75000"/>
                  </a:schemeClr>
                </a:solidFill>
                <a:latin typeface="Palatino Linotype"/>
              </a:rPr>
              <a:t>Diagnostic Medical Sonography</a:t>
            </a:r>
            <a:br>
              <a:rPr lang="en-US" altLang="en-US" dirty="0">
                <a:solidFill>
                  <a:schemeClr val="accent1">
                    <a:lumMod val="75000"/>
                  </a:schemeClr>
                </a:solidFill>
                <a:latin typeface="Palatino Linotype"/>
              </a:rPr>
            </a:br>
            <a:r>
              <a:rPr lang="en-US" altLang="en-US" dirty="0">
                <a:solidFill>
                  <a:schemeClr val="accent1">
                    <a:lumMod val="75000"/>
                  </a:schemeClr>
                </a:solidFill>
                <a:latin typeface="Palatino Linotype"/>
              </a:rPr>
              <a:t>Orientation and Compliance</a:t>
            </a:r>
            <a:endParaRPr lang="en-US" dirty="0">
              <a:solidFill>
                <a:schemeClr val="accent1">
                  <a:lumMod val="75000"/>
                </a:schemeClr>
              </a:solidFill>
              <a:latin typeface="Palatino Linotype"/>
            </a:endParaRPr>
          </a:p>
        </p:txBody>
      </p:sp>
      <p:sp>
        <p:nvSpPr>
          <p:cNvPr id="3" name="Content Placeholder 2"/>
          <p:cNvSpPr>
            <a:spLocks noGrp="1"/>
          </p:cNvSpPr>
          <p:nvPr>
            <p:ph idx="1"/>
          </p:nvPr>
        </p:nvSpPr>
        <p:spPr>
          <a:xfrm>
            <a:off x="685800" y="2438400"/>
            <a:ext cx="8153400" cy="3657599"/>
          </a:xfrm>
        </p:spPr>
        <p:txBody>
          <a:bodyPr vert="horz" lIns="91440" tIns="45720" rIns="91440" bIns="45720" rtlCol="0" anchor="t">
            <a:normAutofit fontScale="92500" lnSpcReduction="20000"/>
          </a:bodyPr>
          <a:lstStyle/>
          <a:p>
            <a:pPr>
              <a:buFont typeface="Wingdings" panose="05000000000000000000" pitchFamily="2" charset="2"/>
              <a:buChar char="Ø"/>
            </a:pPr>
            <a:r>
              <a:rPr lang="en-US">
                <a:solidFill>
                  <a:schemeClr val="tx1">
                    <a:lumMod val="75000"/>
                    <a:lumOff val="25000"/>
                  </a:schemeClr>
                </a:solidFill>
              </a:rPr>
              <a:t>Complete compliance requirements as soon as you accept your seat in the program </a:t>
            </a:r>
          </a:p>
          <a:p>
            <a:pPr>
              <a:buFont typeface="Wingdings" panose="05000000000000000000" pitchFamily="2" charset="2"/>
              <a:buChar char="Ø"/>
            </a:pPr>
            <a:r>
              <a:rPr lang="en-US">
                <a:solidFill>
                  <a:schemeClr val="tx1">
                    <a:lumMod val="75000"/>
                    <a:lumOff val="25000"/>
                  </a:schemeClr>
                </a:solidFill>
              </a:rPr>
              <a:t>Shadowing requirement: Two 8-hour shadowing experiences - to be completed prior to program orientation; scheduled during one-on-one with faculty</a:t>
            </a:r>
          </a:p>
          <a:p>
            <a:pPr>
              <a:buFont typeface="Wingdings" panose="05000000000000000000" pitchFamily="2" charset="2"/>
              <a:buChar char="Ø"/>
            </a:pPr>
            <a:r>
              <a:rPr lang="en-US" b="1">
                <a:solidFill>
                  <a:schemeClr val="tx1">
                    <a:lumMod val="75000"/>
                    <a:lumOff val="25000"/>
                  </a:schemeClr>
                </a:solidFill>
              </a:rPr>
              <a:t>These steps are to be completed </a:t>
            </a:r>
            <a:r>
              <a:rPr lang="en-US" b="1" u="sng">
                <a:solidFill>
                  <a:schemeClr val="tx1">
                    <a:lumMod val="75000"/>
                    <a:lumOff val="25000"/>
                  </a:schemeClr>
                </a:solidFill>
              </a:rPr>
              <a:t>ONLY if</a:t>
            </a:r>
            <a:r>
              <a:rPr lang="en-US" b="1">
                <a:solidFill>
                  <a:schemeClr val="tx1">
                    <a:lumMod val="75000"/>
                    <a:lumOff val="25000"/>
                  </a:schemeClr>
                </a:solidFill>
              </a:rPr>
              <a:t> </a:t>
            </a:r>
            <a:r>
              <a:rPr lang="en-US" b="1" u="sng">
                <a:solidFill>
                  <a:schemeClr val="tx1">
                    <a:lumMod val="75000"/>
                    <a:lumOff val="25000"/>
                  </a:schemeClr>
                </a:solidFill>
              </a:rPr>
              <a:t>accepted</a:t>
            </a:r>
            <a:r>
              <a:rPr lang="en-US" b="1">
                <a:solidFill>
                  <a:schemeClr val="tx1">
                    <a:lumMod val="75000"/>
                    <a:lumOff val="25000"/>
                  </a:schemeClr>
                </a:solidFill>
              </a:rPr>
              <a:t> to the program  </a:t>
            </a:r>
          </a:p>
          <a:p>
            <a:pPr lvl="1">
              <a:buFont typeface="Wingdings" panose="05000000000000000000" pitchFamily="2" charset="2"/>
              <a:buChar char="Ø"/>
            </a:pPr>
            <a:r>
              <a:rPr lang="en-US" i="1" dirty="0">
                <a:solidFill>
                  <a:schemeClr val="tx1">
                    <a:lumMod val="75000"/>
                    <a:lumOff val="25000"/>
                  </a:schemeClr>
                </a:solidFill>
              </a:rPr>
              <a:t>Currently this is the only program with this requirement</a:t>
            </a:r>
          </a:p>
        </p:txBody>
      </p:sp>
    </p:spTree>
    <p:extLst>
      <p:ext uri="{BB962C8B-B14F-4D97-AF65-F5344CB8AC3E}">
        <p14:creationId xmlns:p14="http://schemas.microsoft.com/office/powerpoint/2010/main" val="833983595"/>
      </p:ext>
    </p:extLst>
  </p:cSld>
  <p:clrMapOvr>
    <a:masterClrMapping/>
  </p:clrMapOvr>
  <mc:AlternateContent xmlns:mc="http://schemas.openxmlformats.org/markup-compatibility/2006" xmlns:p14="http://schemas.microsoft.com/office/powerpoint/2010/main">
    <mc:Choice Requires="p14">
      <p:transition p14:dur="0" advTm="85568"/>
    </mc:Choice>
    <mc:Fallback xmlns="">
      <p:transition advTm="8556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551" y="2616679"/>
            <a:ext cx="6646127" cy="1752600"/>
          </a:xfrm>
        </p:spPr>
        <p:txBody>
          <a:bodyPr/>
          <a:lstStyle/>
          <a:p>
            <a:r>
              <a:rPr lang="en-US" dirty="0">
                <a:latin typeface="Palatino Linotype"/>
              </a:rPr>
              <a:t>Academic Requirements</a:t>
            </a:r>
            <a:r>
              <a:rPr lang="en-US" dirty="0"/>
              <a:t/>
            </a:r>
            <a:br>
              <a:rPr lang="en-US" dirty="0"/>
            </a:br>
            <a:r>
              <a:rPr lang="en-US" dirty="0"/>
              <a:t/>
            </a:r>
            <a:br>
              <a:rPr lang="en-US" dirty="0"/>
            </a:br>
            <a:r>
              <a:rPr lang="en-US" dirty="0"/>
              <a:t> </a:t>
            </a:r>
          </a:p>
        </p:txBody>
      </p:sp>
    </p:spTree>
    <p:extLst>
      <p:ext uri="{BB962C8B-B14F-4D97-AF65-F5344CB8AC3E}">
        <p14:creationId xmlns:p14="http://schemas.microsoft.com/office/powerpoint/2010/main" val="575199725"/>
      </p:ext>
    </p:extLst>
  </p:cSld>
  <p:clrMapOvr>
    <a:masterClrMapping/>
  </p:clrMapOvr>
  <mc:AlternateContent xmlns:mc="http://schemas.openxmlformats.org/markup-compatibility/2006" xmlns:p14="http://schemas.microsoft.com/office/powerpoint/2010/main">
    <mc:Choice Requires="p14">
      <p:transition p14:dur="0" advTm="3427"/>
    </mc:Choice>
    <mc:Fallback xmlns="">
      <p:transition advTm="3427"/>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latin typeface="Palatino Linotype"/>
              </a:rPr>
              <a:t>Course Placement</a:t>
            </a:r>
          </a:p>
        </p:txBody>
      </p:sp>
      <p:sp>
        <p:nvSpPr>
          <p:cNvPr id="3" name="Content Placeholder 2"/>
          <p:cNvSpPr>
            <a:spLocks noGrp="1"/>
          </p:cNvSpPr>
          <p:nvPr>
            <p:ph idx="1"/>
          </p:nvPr>
        </p:nvSpPr>
        <p:spPr>
          <a:xfrm>
            <a:off x="952500" y="2286000"/>
            <a:ext cx="7239000" cy="4038600"/>
          </a:xfrm>
        </p:spPr>
        <p:txBody>
          <a:bodyPr>
            <a:normAutofit fontScale="92500"/>
          </a:bodyPr>
          <a:lstStyle/>
          <a:p>
            <a:pPr>
              <a:buFont typeface="Wingdings" panose="05000000000000000000" pitchFamily="2" charset="2"/>
              <a:buChar char="Ø"/>
            </a:pPr>
            <a:r>
              <a:rPr lang="en-US">
                <a:solidFill>
                  <a:schemeClr val="tx1">
                    <a:lumMod val="75000"/>
                    <a:lumOff val="25000"/>
                  </a:schemeClr>
                </a:solidFill>
              </a:rPr>
              <a:t>PERT/SAT/ACT/AP/IB Placement into coursework varies from student to student – please see advising for questions on course placement and registration.</a:t>
            </a:r>
          </a:p>
          <a:p>
            <a:pPr>
              <a:buFont typeface="Wingdings" panose="05000000000000000000" pitchFamily="2" charset="2"/>
              <a:buChar char="Ø"/>
            </a:pPr>
            <a:r>
              <a:rPr lang="en-US" b="1" u="sng">
                <a:solidFill>
                  <a:schemeClr val="tx1">
                    <a:lumMod val="75000"/>
                    <a:lumOff val="25000"/>
                  </a:schemeClr>
                </a:solidFill>
              </a:rPr>
              <a:t>All scores</a:t>
            </a:r>
            <a:r>
              <a:rPr lang="en-US" b="1">
                <a:solidFill>
                  <a:schemeClr val="tx1">
                    <a:lumMod val="75000"/>
                    <a:lumOff val="25000"/>
                  </a:schemeClr>
                </a:solidFill>
              </a:rPr>
              <a:t> </a:t>
            </a:r>
            <a:r>
              <a:rPr lang="en-US">
                <a:solidFill>
                  <a:schemeClr val="tx1">
                    <a:lumMod val="75000"/>
                    <a:lumOff val="25000"/>
                  </a:schemeClr>
                </a:solidFill>
              </a:rPr>
              <a:t>must be requested to be sent to Valencia College if courses and/or </a:t>
            </a:r>
            <a:r>
              <a:rPr lang="en-US" u="sng">
                <a:solidFill>
                  <a:schemeClr val="tx1">
                    <a:lumMod val="75000"/>
                    <a:lumOff val="25000"/>
                  </a:schemeClr>
                </a:solidFill>
              </a:rPr>
              <a:t>exams that were not completed here</a:t>
            </a:r>
          </a:p>
          <a:p>
            <a:pPr lvl="1">
              <a:buFont typeface="Wingdings" panose="05000000000000000000" pitchFamily="2" charset="2"/>
              <a:buChar char="Ø"/>
            </a:pPr>
            <a:r>
              <a:rPr lang="en-US">
                <a:solidFill>
                  <a:schemeClr val="tx1">
                    <a:lumMod val="75000"/>
                    <a:lumOff val="25000"/>
                  </a:schemeClr>
                </a:solidFill>
              </a:rPr>
              <a:t>Ex. AP/CLEP request from CollegeBoard</a:t>
            </a:r>
          </a:p>
          <a:p>
            <a:pPr lvl="1">
              <a:buFont typeface="Wingdings" panose="05000000000000000000" pitchFamily="2" charset="2"/>
              <a:buChar char="Ø"/>
            </a:pPr>
            <a:r>
              <a:rPr lang="en-US">
                <a:solidFill>
                  <a:schemeClr val="tx1">
                    <a:lumMod val="75000"/>
                    <a:lumOff val="25000"/>
                  </a:schemeClr>
                </a:solidFill>
              </a:rPr>
              <a:t>TEAS from ATI TEAS</a:t>
            </a:r>
          </a:p>
          <a:p>
            <a:pPr marL="0" indent="0">
              <a:buNone/>
            </a:pPr>
            <a:endParaRPr lang="en-US"/>
          </a:p>
        </p:txBody>
      </p:sp>
    </p:spTree>
    <p:extLst>
      <p:ext uri="{BB962C8B-B14F-4D97-AF65-F5344CB8AC3E}">
        <p14:creationId xmlns:p14="http://schemas.microsoft.com/office/powerpoint/2010/main" val="3849342199"/>
      </p:ext>
    </p:extLst>
  </p:cSld>
  <p:clrMapOvr>
    <a:masterClrMapping/>
  </p:clrMapOvr>
  <mc:AlternateContent xmlns:mc="http://schemas.openxmlformats.org/markup-compatibility/2006" xmlns:p14="http://schemas.microsoft.com/office/powerpoint/2010/main">
    <mc:Choice Requires="p14">
      <p:transition p14:dur="0" advTm="63271"/>
    </mc:Choice>
    <mc:Fallback xmlns="">
      <p:transition advTm="6327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98142" y="802968"/>
            <a:ext cx="6347713" cy="1320800"/>
          </a:xfrm>
        </p:spPr>
        <p:txBody>
          <a:bodyPr/>
          <a:lstStyle/>
          <a:p>
            <a:pPr algn="ctr"/>
            <a:r>
              <a:rPr lang="en-US" altLang="en-US" dirty="0">
                <a:solidFill>
                  <a:schemeClr val="accent1">
                    <a:lumMod val="75000"/>
                  </a:schemeClr>
                </a:solidFill>
                <a:latin typeface="Palatino Linotype"/>
              </a:rPr>
              <a:t>Prerequisite Courses</a:t>
            </a:r>
          </a:p>
        </p:txBody>
      </p:sp>
      <p:sp>
        <p:nvSpPr>
          <p:cNvPr id="26627" name="Content Placeholder 2"/>
          <p:cNvSpPr>
            <a:spLocks noGrp="1"/>
          </p:cNvSpPr>
          <p:nvPr>
            <p:ph idx="1"/>
          </p:nvPr>
        </p:nvSpPr>
        <p:spPr>
          <a:xfrm>
            <a:off x="914399" y="2133600"/>
            <a:ext cx="7315200" cy="4267200"/>
          </a:xfrm>
        </p:spPr>
        <p:txBody>
          <a:bodyPr>
            <a:normAutofit/>
          </a:bodyPr>
          <a:lstStyle/>
          <a:p>
            <a:pPr>
              <a:buFont typeface="Wingdings" panose="05000000000000000000" pitchFamily="2" charset="2"/>
              <a:buChar char="Ø"/>
            </a:pPr>
            <a:r>
              <a:rPr lang="en-US" altLang="en-US" sz="2500">
                <a:solidFill>
                  <a:schemeClr val="tx1">
                    <a:lumMod val="75000"/>
                    <a:lumOff val="25000"/>
                  </a:schemeClr>
                </a:solidFill>
              </a:rPr>
              <a:t>Check if program prerequisite courses also have prerequisites.</a:t>
            </a:r>
          </a:p>
          <a:p>
            <a:pPr>
              <a:buFont typeface="Wingdings" panose="05000000000000000000" pitchFamily="2" charset="2"/>
              <a:buChar char="Ø"/>
            </a:pPr>
            <a:r>
              <a:rPr lang="en-US" altLang="en-US" sz="2500">
                <a:solidFill>
                  <a:schemeClr val="tx1">
                    <a:lumMod val="75000"/>
                    <a:lumOff val="25000"/>
                  </a:schemeClr>
                </a:solidFill>
              </a:rPr>
              <a:t>Can take prerequisite courses on any campus and on multiple campuses at the same time</a:t>
            </a:r>
          </a:p>
          <a:p>
            <a:pPr>
              <a:buFont typeface="Wingdings" panose="05000000000000000000" pitchFamily="2" charset="2"/>
              <a:buChar char="Ø"/>
            </a:pPr>
            <a:r>
              <a:rPr lang="en-US" altLang="en-US" sz="2500">
                <a:solidFill>
                  <a:schemeClr val="tx1">
                    <a:lumMod val="75000"/>
                    <a:lumOff val="25000"/>
                  </a:schemeClr>
                </a:solidFill>
              </a:rPr>
              <a:t>Can take prerequisite courses in multiple formats (online, classroom, mixed mode, etc.)</a:t>
            </a:r>
          </a:p>
          <a:p>
            <a:pPr>
              <a:buFont typeface="Wingdings" panose="05000000000000000000" pitchFamily="2" charset="2"/>
              <a:buChar char="Ø"/>
            </a:pPr>
            <a:r>
              <a:rPr lang="en-US" altLang="en-US" sz="2500">
                <a:solidFill>
                  <a:schemeClr val="tx1">
                    <a:lumMod val="75000"/>
                    <a:lumOff val="25000"/>
                  </a:schemeClr>
                </a:solidFill>
              </a:rPr>
              <a:t>Can be a part-time or full-time student while preparing for a Health Sciences program </a:t>
            </a:r>
          </a:p>
          <a:p>
            <a:endParaRPr lang="en-US" altLang="en-US"/>
          </a:p>
          <a:p>
            <a:endParaRPr lang="en-US" altLang="en-US"/>
          </a:p>
        </p:txBody>
      </p:sp>
    </p:spTree>
    <p:extLst>
      <p:ext uri="{BB962C8B-B14F-4D97-AF65-F5344CB8AC3E}">
        <p14:creationId xmlns:p14="http://schemas.microsoft.com/office/powerpoint/2010/main" val="2232953174"/>
      </p:ext>
    </p:extLst>
  </p:cSld>
  <p:clrMapOvr>
    <a:masterClrMapping/>
  </p:clrMapOvr>
  <mc:AlternateContent xmlns:mc="http://schemas.openxmlformats.org/markup-compatibility/2006" xmlns:p14="http://schemas.microsoft.com/office/powerpoint/2010/main">
    <mc:Choice Requires="p14">
      <p:transition p14:dur="0" advTm="65228"/>
    </mc:Choice>
    <mc:Fallback xmlns="">
      <p:transition advTm="65228"/>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B506-8471-4CFD-8743-6D124ADBEC29}"/>
              </a:ext>
            </a:extLst>
          </p:cNvPr>
          <p:cNvSpPr>
            <a:spLocks noGrp="1"/>
          </p:cNvSpPr>
          <p:nvPr>
            <p:ph type="title"/>
          </p:nvPr>
        </p:nvSpPr>
        <p:spPr>
          <a:xfrm>
            <a:off x="1828800" y="2362200"/>
            <a:ext cx="5715000" cy="2362200"/>
          </a:xfrm>
        </p:spPr>
        <p:txBody>
          <a:bodyPr/>
          <a:lstStyle/>
          <a:p>
            <a:r>
              <a:rPr lang="en-US" altLang="en-US" sz="4000" dirty="0">
                <a:latin typeface="Palatino Linotype"/>
              </a:rPr>
              <a:t>General Program Prerequisites</a:t>
            </a:r>
            <a:endParaRPr lang="en-US" sz="4000" dirty="0">
              <a:latin typeface="Palatino Linotype"/>
            </a:endParaRPr>
          </a:p>
        </p:txBody>
      </p:sp>
    </p:spTree>
    <p:extLst>
      <p:ext uri="{BB962C8B-B14F-4D97-AF65-F5344CB8AC3E}">
        <p14:creationId xmlns:p14="http://schemas.microsoft.com/office/powerpoint/2010/main" val="2112979889"/>
      </p:ext>
    </p:extLst>
  </p:cSld>
  <p:clrMapOvr>
    <a:masterClrMapping/>
  </p:clrMapOvr>
  <mc:AlternateContent xmlns:mc="http://schemas.openxmlformats.org/markup-compatibility/2006" xmlns:p14="http://schemas.microsoft.com/office/powerpoint/2010/main">
    <mc:Choice Requires="p14">
      <p:transition p14:dur="0" advTm="3934"/>
    </mc:Choice>
    <mc:Fallback xmlns="">
      <p:transition advTm="3934"/>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8153400" cy="5029200"/>
          </a:xfrm>
        </p:spPr>
        <p:txBody>
          <a:bodyPr>
            <a:normAutofit fontScale="25000" lnSpcReduction="20000"/>
          </a:bodyPr>
          <a:lstStyle/>
          <a:p>
            <a:pPr>
              <a:buFont typeface="Wingdings" panose="05000000000000000000" pitchFamily="2" charset="2"/>
              <a:buChar char="Ø"/>
            </a:pPr>
            <a:r>
              <a:rPr lang="en-US" altLang="en-US" sz="7200" dirty="0">
                <a:solidFill>
                  <a:schemeClr val="tx1">
                    <a:lumMod val="85000"/>
                    <a:lumOff val="15000"/>
                  </a:schemeClr>
                </a:solidFill>
              </a:rPr>
              <a:t>BSC 2093C  Anatomy and Physiology I </a:t>
            </a:r>
          </a:p>
          <a:p>
            <a:pPr>
              <a:buFont typeface="Wingdings" panose="05000000000000000000" pitchFamily="2" charset="2"/>
              <a:buChar char="Ø"/>
            </a:pPr>
            <a:r>
              <a:rPr lang="en-US" altLang="en-US" sz="7200" dirty="0">
                <a:solidFill>
                  <a:schemeClr val="tx1">
                    <a:lumMod val="85000"/>
                    <a:lumOff val="15000"/>
                  </a:schemeClr>
                </a:solidFill>
              </a:rPr>
              <a:t>BSC 2094C  Anatomy and Physiology II </a:t>
            </a:r>
          </a:p>
          <a:p>
            <a:pPr>
              <a:buFont typeface="Wingdings" panose="05000000000000000000" pitchFamily="2" charset="2"/>
              <a:buChar char="Ø"/>
            </a:pPr>
            <a:r>
              <a:rPr lang="en-US" altLang="en-US" sz="7200" dirty="0">
                <a:solidFill>
                  <a:schemeClr val="tx1">
                    <a:lumMod val="85000"/>
                    <a:lumOff val="15000"/>
                  </a:schemeClr>
                </a:solidFill>
              </a:rPr>
              <a:t>MCB 2010C Microbiology </a:t>
            </a:r>
          </a:p>
          <a:p>
            <a:pPr>
              <a:buFont typeface="Wingdings" panose="05000000000000000000" pitchFamily="2" charset="2"/>
              <a:buChar char="Ø"/>
            </a:pPr>
            <a:r>
              <a:rPr lang="en-US" altLang="en-US" sz="7200" dirty="0">
                <a:solidFill>
                  <a:schemeClr val="tx1">
                    <a:lumMod val="85000"/>
                    <a:lumOff val="15000"/>
                  </a:schemeClr>
                </a:solidFill>
              </a:rPr>
              <a:t>PSY 2012    General Psychology</a:t>
            </a:r>
          </a:p>
          <a:p>
            <a:pPr>
              <a:buFont typeface="Wingdings" panose="05000000000000000000" pitchFamily="2" charset="2"/>
              <a:buChar char="Ø"/>
            </a:pPr>
            <a:r>
              <a:rPr lang="en-US" altLang="en-US" sz="7200" dirty="0">
                <a:solidFill>
                  <a:schemeClr val="tx1">
                    <a:lumMod val="85000"/>
                    <a:lumOff val="15000"/>
                  </a:schemeClr>
                </a:solidFill>
              </a:rPr>
              <a:t>ENC 1101    Freshman Composition I </a:t>
            </a:r>
          </a:p>
          <a:p>
            <a:pPr>
              <a:buFont typeface="Wingdings" panose="05000000000000000000" pitchFamily="2" charset="2"/>
              <a:buChar char="Ø"/>
            </a:pPr>
            <a:r>
              <a:rPr lang="en-US" altLang="en-US" sz="7200" b="1" dirty="0" smtClean="0">
                <a:solidFill>
                  <a:schemeClr val="tx1">
                    <a:lumMod val="85000"/>
                    <a:lumOff val="15000"/>
                  </a:schemeClr>
                </a:solidFill>
              </a:rPr>
              <a:t>CORE</a:t>
            </a:r>
            <a:r>
              <a:rPr lang="en-US" altLang="en-US" sz="7200" dirty="0" smtClean="0">
                <a:solidFill>
                  <a:schemeClr val="tx1">
                    <a:lumMod val="85000"/>
                    <a:lumOff val="15000"/>
                  </a:schemeClr>
                </a:solidFill>
              </a:rPr>
              <a:t> Humanities </a:t>
            </a:r>
            <a:r>
              <a:rPr lang="en-US" altLang="en-US" sz="7200" dirty="0">
                <a:solidFill>
                  <a:schemeClr val="tx1">
                    <a:lumMod val="85000"/>
                    <a:lumOff val="15000"/>
                  </a:schemeClr>
                </a:solidFill>
              </a:rPr>
              <a:t>(meets Valencia General Education requirement)</a:t>
            </a:r>
          </a:p>
          <a:p>
            <a:pPr>
              <a:buFont typeface="Wingdings" panose="05000000000000000000" pitchFamily="2" charset="2"/>
              <a:buChar char="Ø"/>
            </a:pPr>
            <a:r>
              <a:rPr lang="en-US" altLang="en-US" sz="7200" dirty="0" smtClean="0">
                <a:solidFill>
                  <a:schemeClr val="tx1">
                    <a:lumMod val="85000"/>
                    <a:lumOff val="15000"/>
                  </a:schemeClr>
                </a:solidFill>
              </a:rPr>
              <a:t>POS 2041- U.S. Government or AMH 2020- U.S. History 1877 to Present</a:t>
            </a:r>
            <a:endParaRPr lang="en-US" altLang="en-US" sz="7200" dirty="0">
              <a:solidFill>
                <a:schemeClr val="tx1">
                  <a:lumMod val="85000"/>
                  <a:lumOff val="15000"/>
                </a:schemeClr>
              </a:solidFill>
            </a:endParaRPr>
          </a:p>
          <a:p>
            <a:pPr>
              <a:buFont typeface="Wingdings" panose="05000000000000000000" pitchFamily="2" charset="2"/>
              <a:buChar char="Ø"/>
            </a:pPr>
            <a:r>
              <a:rPr lang="en-US" altLang="en-US" sz="7200" dirty="0">
                <a:solidFill>
                  <a:schemeClr val="tx1">
                    <a:lumMod val="85000"/>
                    <a:lumOff val="15000"/>
                  </a:schemeClr>
                </a:solidFill>
              </a:rPr>
              <a:t>MAC 1105    College Algebra </a:t>
            </a:r>
            <a:r>
              <a:rPr lang="en-US" altLang="en-US" sz="7200" dirty="0" smtClean="0">
                <a:solidFill>
                  <a:schemeClr val="tx1">
                    <a:lumMod val="85000"/>
                    <a:lumOff val="15000"/>
                  </a:schemeClr>
                </a:solidFill>
              </a:rPr>
              <a:t>/ Core Math or STA 2023- Statistical Methods</a:t>
            </a:r>
            <a:endParaRPr lang="en-US" altLang="en-US" sz="7200" dirty="0">
              <a:solidFill>
                <a:schemeClr val="tx1">
                  <a:lumMod val="85000"/>
                  <a:lumOff val="15000"/>
                </a:schemeClr>
              </a:solidFill>
            </a:endParaRPr>
          </a:p>
          <a:p>
            <a:pPr>
              <a:buFont typeface="Wingdings" panose="05000000000000000000" pitchFamily="2" charset="2"/>
              <a:buChar char="Ø"/>
            </a:pPr>
            <a:r>
              <a:rPr lang="en-US" altLang="en-US" sz="7200" dirty="0">
                <a:solidFill>
                  <a:schemeClr val="tx1">
                    <a:lumMod val="85000"/>
                    <a:lumOff val="15000"/>
                  </a:schemeClr>
                </a:solidFill>
              </a:rPr>
              <a:t>CGS 1060    Introduction to Computers</a:t>
            </a:r>
          </a:p>
          <a:p>
            <a:pPr>
              <a:buFont typeface="Wingdings" panose="05000000000000000000" pitchFamily="2" charset="2"/>
              <a:buChar char="Ø"/>
            </a:pPr>
            <a:r>
              <a:rPr lang="en-US" altLang="en-US" sz="7200" dirty="0">
                <a:solidFill>
                  <a:schemeClr val="tx1">
                    <a:lumMod val="85000"/>
                    <a:lumOff val="15000"/>
                  </a:schemeClr>
                </a:solidFill>
              </a:rPr>
              <a:t>PHY 1007C  Physics </a:t>
            </a:r>
            <a:r>
              <a:rPr lang="en-US" altLang="en-US" sz="7200" dirty="0" smtClean="0">
                <a:solidFill>
                  <a:schemeClr val="tx1">
                    <a:lumMod val="85000"/>
                    <a:lumOff val="15000"/>
                  </a:schemeClr>
                </a:solidFill>
              </a:rPr>
              <a:t>with Medical Applications</a:t>
            </a:r>
            <a:endParaRPr lang="en-US" altLang="en-US" sz="7200" dirty="0">
              <a:solidFill>
                <a:schemeClr val="tx1">
                  <a:lumMod val="85000"/>
                  <a:lumOff val="15000"/>
                </a:schemeClr>
              </a:solidFill>
            </a:endParaRPr>
          </a:p>
          <a:p>
            <a:pPr>
              <a:buFont typeface="Wingdings" panose="05000000000000000000" pitchFamily="2" charset="2"/>
              <a:buChar char="Ø"/>
            </a:pPr>
            <a:r>
              <a:rPr lang="en-US" altLang="en-US" sz="7200" dirty="0">
                <a:solidFill>
                  <a:schemeClr val="tx1">
                    <a:lumMod val="85000"/>
                    <a:lumOff val="15000"/>
                  </a:schemeClr>
                </a:solidFill>
              </a:rPr>
              <a:t>EMS 1010    Essentials of Human Structure &amp; Function</a:t>
            </a:r>
          </a:p>
          <a:p>
            <a:pPr>
              <a:buFont typeface="Wingdings" panose="05000000000000000000" pitchFamily="2" charset="2"/>
              <a:buChar char="Ø"/>
            </a:pPr>
            <a:r>
              <a:rPr lang="en-US" altLang="en-US" sz="7200" dirty="0">
                <a:solidFill>
                  <a:schemeClr val="tx1">
                    <a:lumMod val="85000"/>
                    <a:lumOff val="15000"/>
                  </a:schemeClr>
                </a:solidFill>
              </a:rPr>
              <a:t>HSC 1531    Medical Terminology</a:t>
            </a:r>
          </a:p>
          <a:p>
            <a:pPr>
              <a:buFont typeface="Wingdings" panose="05000000000000000000" pitchFamily="2" charset="2"/>
              <a:buChar char="Ø"/>
            </a:pPr>
            <a:endParaRPr lang="en-US" altLang="en-US" sz="7200" dirty="0">
              <a:solidFill>
                <a:schemeClr val="tx1">
                  <a:lumMod val="85000"/>
                  <a:lumOff val="15000"/>
                </a:schemeClr>
              </a:solidFill>
            </a:endParaRPr>
          </a:p>
          <a:p>
            <a:pPr>
              <a:buFont typeface="Wingdings" panose="05000000000000000000" pitchFamily="2" charset="2"/>
              <a:buChar char="Ø"/>
            </a:pPr>
            <a:endParaRPr lang="en-US" sz="7200" dirty="0">
              <a:solidFill>
                <a:schemeClr val="tx1">
                  <a:lumMod val="85000"/>
                  <a:lumOff val="15000"/>
                </a:schemeClr>
              </a:solidFill>
            </a:endParaRPr>
          </a:p>
          <a:p>
            <a:pPr marL="0" indent="0">
              <a:buNone/>
            </a:pPr>
            <a:r>
              <a:rPr lang="en-US" sz="7200" dirty="0">
                <a:solidFill>
                  <a:schemeClr val="tx1">
                    <a:lumMod val="85000"/>
                    <a:lumOff val="15000"/>
                  </a:schemeClr>
                </a:solidFill>
              </a:rPr>
              <a:t>You can receive </a:t>
            </a:r>
            <a:r>
              <a:rPr lang="en-US" sz="7200" b="1" dirty="0">
                <a:solidFill>
                  <a:schemeClr val="tx1">
                    <a:lumMod val="85000"/>
                    <a:lumOff val="15000"/>
                  </a:schemeClr>
                </a:solidFill>
              </a:rPr>
              <a:t>additional admission points </a:t>
            </a:r>
            <a:r>
              <a:rPr lang="en-US" sz="7200" dirty="0">
                <a:solidFill>
                  <a:schemeClr val="tx1">
                    <a:lumMod val="85000"/>
                    <a:lumOff val="15000"/>
                  </a:schemeClr>
                </a:solidFill>
              </a:rPr>
              <a:t>by taking either HSC1004 (Professions of Caring) or SLS1122 (New Student Experience). As a pending Health Sciences Student, </a:t>
            </a:r>
            <a:r>
              <a:rPr lang="en-US" sz="7200" b="1" dirty="0">
                <a:solidFill>
                  <a:schemeClr val="tx1">
                    <a:lumMod val="85000"/>
                    <a:lumOff val="15000"/>
                  </a:schemeClr>
                </a:solidFill>
              </a:rPr>
              <a:t>HSC1004 will satisfy the SLS1122 requirement for the AA degree; your advisor will process the substitution</a:t>
            </a:r>
            <a:r>
              <a:rPr lang="en-US" sz="6400" b="1" dirty="0">
                <a:solidFill>
                  <a:schemeClr val="tx1">
                    <a:lumMod val="85000"/>
                    <a:lumOff val="15000"/>
                  </a:schemeClr>
                </a:solidFill>
              </a:rPr>
              <a:t>. </a:t>
            </a:r>
          </a:p>
          <a:p>
            <a:pPr marL="0" indent="0">
              <a:buNone/>
            </a:pPr>
            <a:endParaRPr lang="en-US" b="1" dirty="0"/>
          </a:p>
        </p:txBody>
      </p:sp>
      <p:sp>
        <p:nvSpPr>
          <p:cNvPr id="4" name="Title 1"/>
          <p:cNvSpPr>
            <a:spLocks noGrp="1"/>
          </p:cNvSpPr>
          <p:nvPr>
            <p:ph type="title"/>
          </p:nvPr>
        </p:nvSpPr>
        <p:spPr>
          <a:xfrm>
            <a:off x="97367" y="533400"/>
            <a:ext cx="8915400" cy="1143000"/>
          </a:xfrm>
        </p:spPr>
        <p:txBody>
          <a:bodyPr>
            <a:normAutofit/>
          </a:bodyPr>
          <a:lstStyle/>
          <a:p>
            <a:pPr algn="ctr">
              <a:lnSpc>
                <a:spcPct val="100000"/>
              </a:lnSpc>
            </a:pPr>
            <a:r>
              <a:rPr lang="en-US" altLang="en-US" sz="3100" dirty="0">
                <a:solidFill>
                  <a:schemeClr val="accent1">
                    <a:lumMod val="75000"/>
                  </a:schemeClr>
                </a:solidFill>
                <a:latin typeface="Palatino Linotype"/>
              </a:rPr>
              <a:t>General Prerequisites</a:t>
            </a:r>
            <a:br>
              <a:rPr lang="en-US" altLang="en-US" sz="3100" dirty="0">
                <a:solidFill>
                  <a:schemeClr val="accent1">
                    <a:lumMod val="75000"/>
                  </a:schemeClr>
                </a:solidFill>
                <a:latin typeface="Palatino Linotype"/>
              </a:rPr>
            </a:br>
            <a:r>
              <a:rPr lang="en-US" altLang="en-US" sz="2400" dirty="0">
                <a:solidFill>
                  <a:schemeClr val="accent1">
                    <a:lumMod val="75000"/>
                  </a:schemeClr>
                </a:solidFill>
                <a:latin typeface="Palatino Linotype"/>
              </a:rPr>
              <a:t>Please check your Program Guide</a:t>
            </a:r>
            <a:endParaRPr lang="en-US" altLang="en-US" dirty="0">
              <a:solidFill>
                <a:schemeClr val="accent1">
                  <a:lumMod val="75000"/>
                </a:schemeClr>
              </a:solidFill>
              <a:latin typeface="Palatino Linotype"/>
            </a:endParaRPr>
          </a:p>
        </p:txBody>
      </p:sp>
    </p:spTree>
    <p:extLst>
      <p:ext uri="{BB962C8B-B14F-4D97-AF65-F5344CB8AC3E}">
        <p14:creationId xmlns:p14="http://schemas.microsoft.com/office/powerpoint/2010/main" val="3684875587"/>
      </p:ext>
    </p:extLst>
  </p:cSld>
  <p:clrMapOvr>
    <a:masterClrMapping/>
  </p:clrMapOvr>
  <mc:AlternateContent xmlns:mc="http://schemas.openxmlformats.org/markup-compatibility/2006" xmlns:p14="http://schemas.microsoft.com/office/powerpoint/2010/main">
    <mc:Choice Requires="p14">
      <p:transition p14:dur="0" advTm="69286"/>
    </mc:Choice>
    <mc:Fallback xmlns="">
      <p:transition advTm="6928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automatically generated">
            <a:extLst>
              <a:ext uri="{FF2B5EF4-FFF2-40B4-BE49-F238E27FC236}">
                <a16:creationId xmlns:a16="http://schemas.microsoft.com/office/drawing/2014/main" id="{D02F78A8-9EAE-4B06-9441-00972864936C}"/>
              </a:ext>
            </a:extLst>
          </p:cNvPr>
          <p:cNvPicPr>
            <a:picLocks noChangeAspect="1"/>
          </p:cNvPicPr>
          <p:nvPr/>
        </p:nvPicPr>
        <p:blipFill>
          <a:blip r:embed="rId2"/>
          <a:stretch>
            <a:fillRect/>
          </a:stretch>
        </p:blipFill>
        <p:spPr>
          <a:xfrm>
            <a:off x="401571" y="3427239"/>
            <a:ext cx="8523389" cy="3097877"/>
          </a:xfrm>
          <a:prstGeom prst="rect">
            <a:avLst/>
          </a:prstGeom>
        </p:spPr>
      </p:pic>
      <p:pic>
        <p:nvPicPr>
          <p:cNvPr id="4" name="Picture 5" descr="A screenshot of a cell phone&#10;&#10;Description automatically generated">
            <a:extLst>
              <a:ext uri="{FF2B5EF4-FFF2-40B4-BE49-F238E27FC236}">
                <a16:creationId xmlns:a16="http://schemas.microsoft.com/office/drawing/2014/main" id="{30CC5844-0F70-4102-B2E2-4D1D4D86B3D1}"/>
              </a:ext>
            </a:extLst>
          </p:cNvPr>
          <p:cNvPicPr>
            <a:picLocks noChangeAspect="1"/>
          </p:cNvPicPr>
          <p:nvPr/>
        </p:nvPicPr>
        <p:blipFill>
          <a:blip r:embed="rId3"/>
          <a:stretch>
            <a:fillRect/>
          </a:stretch>
        </p:blipFill>
        <p:spPr>
          <a:xfrm>
            <a:off x="149503" y="1216435"/>
            <a:ext cx="8704282" cy="1791776"/>
          </a:xfrm>
          <a:prstGeom prst="rect">
            <a:avLst/>
          </a:prstGeom>
        </p:spPr>
      </p:pic>
    </p:spTree>
    <p:extLst>
      <p:ext uri="{BB962C8B-B14F-4D97-AF65-F5344CB8AC3E}">
        <p14:creationId xmlns:p14="http://schemas.microsoft.com/office/powerpoint/2010/main" val="3775877539"/>
      </p:ext>
    </p:extLst>
  </p:cSld>
  <p:clrMapOvr>
    <a:masterClrMapping/>
  </p:clrMapOvr>
  <mc:AlternateContent xmlns:mc="http://schemas.openxmlformats.org/markup-compatibility/2006" xmlns:p14="http://schemas.microsoft.com/office/powerpoint/2010/main">
    <mc:Choice Requires="p14">
      <p:transition p14:dur="0" advTm="41077"/>
    </mc:Choice>
    <mc:Fallback xmlns="">
      <p:transition advTm="41077"/>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9446"/>
            <a:ext cx="9144000" cy="812800"/>
          </a:xfrm>
        </p:spPr>
        <p:txBody>
          <a:bodyPr/>
          <a:lstStyle/>
          <a:p>
            <a:r>
              <a:rPr lang="en-US" sz="2800" dirty="0">
                <a:solidFill>
                  <a:schemeClr val="accent1">
                    <a:lumMod val="75000"/>
                  </a:schemeClr>
                </a:solidFill>
                <a:latin typeface="Palatino Linotype"/>
              </a:rPr>
              <a:t>SAMPLE: Point System for Competitive Selection</a:t>
            </a:r>
          </a:p>
        </p:txBody>
      </p:sp>
      <p:pic>
        <p:nvPicPr>
          <p:cNvPr id="5" name="Picture 4"/>
          <p:cNvPicPr>
            <a:picLocks noChangeAspect="1"/>
          </p:cNvPicPr>
          <p:nvPr/>
        </p:nvPicPr>
        <p:blipFill rotWithShape="1">
          <a:blip r:embed="rId3"/>
          <a:srcRect t="23808" r="1190" b="2576"/>
          <a:stretch/>
        </p:blipFill>
        <p:spPr>
          <a:xfrm>
            <a:off x="503646" y="1059427"/>
            <a:ext cx="8136707" cy="5798573"/>
          </a:xfrm>
          <a:prstGeom prst="rect">
            <a:avLst/>
          </a:prstGeom>
        </p:spPr>
      </p:pic>
      <p:pic>
        <p:nvPicPr>
          <p:cNvPr id="3" name="Picture 2">
            <a:extLst>
              <a:ext uri="{FF2B5EF4-FFF2-40B4-BE49-F238E27FC236}">
                <a16:creationId xmlns:a16="http://schemas.microsoft.com/office/drawing/2014/main" id="{119C1B5E-47E2-479C-99B9-6918B30969D0}"/>
              </a:ext>
            </a:extLst>
          </p:cNvPr>
          <p:cNvPicPr>
            <a:picLocks noChangeAspect="1"/>
          </p:cNvPicPr>
          <p:nvPr/>
        </p:nvPicPr>
        <p:blipFill rotWithShape="1">
          <a:blip r:embed="rId4"/>
          <a:srcRect l="10000" t="2371" r="6572" b="7407"/>
          <a:stretch/>
        </p:blipFill>
        <p:spPr>
          <a:xfrm>
            <a:off x="571500" y="728606"/>
            <a:ext cx="8343900" cy="323447"/>
          </a:xfrm>
          <a:prstGeom prst="rect">
            <a:avLst/>
          </a:prstGeom>
        </p:spPr>
      </p:pic>
    </p:spTree>
    <p:extLst>
      <p:ext uri="{BB962C8B-B14F-4D97-AF65-F5344CB8AC3E}">
        <p14:creationId xmlns:p14="http://schemas.microsoft.com/office/powerpoint/2010/main" val="782503691"/>
      </p:ext>
    </p:extLst>
  </p:cSld>
  <p:clrMapOvr>
    <a:masterClrMapping/>
  </p:clrMapOvr>
  <mc:AlternateContent xmlns:mc="http://schemas.openxmlformats.org/markup-compatibility/2006" xmlns:p14="http://schemas.microsoft.com/office/powerpoint/2010/main">
    <mc:Choice Requires="p14">
      <p:transition p14:dur="0" advTm="147649"/>
    </mc:Choice>
    <mc:Fallback xmlns="">
      <p:transition advTm="147649"/>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5962" y="563543"/>
            <a:ext cx="6858000" cy="812800"/>
          </a:xfrm>
        </p:spPr>
        <p:txBody>
          <a:bodyPr/>
          <a:lstStyle/>
          <a:p>
            <a:pPr algn="ctr">
              <a:lnSpc>
                <a:spcPct val="100000"/>
              </a:lnSpc>
            </a:pPr>
            <a:r>
              <a:rPr lang="en-US" altLang="en-US" dirty="0">
                <a:solidFill>
                  <a:schemeClr val="accent1">
                    <a:lumMod val="75000"/>
                  </a:schemeClr>
                </a:solidFill>
                <a:latin typeface="Palatino Linotype"/>
              </a:rPr>
              <a:t>Transferred Courses</a:t>
            </a:r>
            <a:r>
              <a:rPr lang="en-US" altLang="en-US" sz="3200" dirty="0"/>
              <a:t/>
            </a:r>
            <a:br>
              <a:rPr lang="en-US" altLang="en-US" sz="3200" dirty="0"/>
            </a:br>
            <a:endParaRPr lang="en-US" altLang="en-US" sz="2800"/>
          </a:p>
        </p:txBody>
      </p:sp>
      <p:sp>
        <p:nvSpPr>
          <p:cNvPr id="21507" name="Content Placeholder 2"/>
          <p:cNvSpPr>
            <a:spLocks noGrp="1"/>
          </p:cNvSpPr>
          <p:nvPr>
            <p:ph sz="half" idx="1"/>
          </p:nvPr>
        </p:nvSpPr>
        <p:spPr>
          <a:xfrm>
            <a:off x="442741" y="1211669"/>
            <a:ext cx="3848100" cy="5049493"/>
          </a:xfrm>
        </p:spPr>
        <p:txBody>
          <a:bodyPr vert="horz" lIns="91440" tIns="45720" rIns="91440" bIns="45720" rtlCol="0" anchor="t">
            <a:normAutofit/>
          </a:bodyPr>
          <a:lstStyle/>
          <a:p>
            <a:pPr marL="0" indent="0">
              <a:buClr>
                <a:srgbClr val="FFFFFF"/>
              </a:buClr>
              <a:buFont typeface="Wingdings" panose="05000000000000000000" pitchFamily="2" charset="2"/>
              <a:buNone/>
              <a:defRPr/>
            </a:pPr>
            <a:r>
              <a:rPr lang="en-US" sz="2400" dirty="0">
                <a:solidFill>
                  <a:schemeClr val="tx1"/>
                </a:solidFill>
                <a:ea typeface="Times New Roman"/>
                <a:cs typeface="Arrus BT"/>
              </a:rPr>
              <a:t>1) </a:t>
            </a:r>
            <a:r>
              <a:rPr lang="en-US" dirty="0">
                <a:solidFill>
                  <a:schemeClr val="tx1">
                    <a:lumMod val="85000"/>
                    <a:lumOff val="15000"/>
                  </a:schemeClr>
                </a:solidFill>
                <a:ea typeface="Times New Roman"/>
                <a:cs typeface="Arrus BT"/>
              </a:rPr>
              <a:t>All official transcripts, including prior colleges and </a:t>
            </a:r>
            <a:r>
              <a:rPr lang="en-US" b="1" u="sng" dirty="0">
                <a:solidFill>
                  <a:schemeClr val="tx1">
                    <a:lumMod val="85000"/>
                    <a:lumOff val="15000"/>
                  </a:schemeClr>
                </a:solidFill>
                <a:ea typeface="Times New Roman"/>
                <a:cs typeface="Arrus BT"/>
              </a:rPr>
              <a:t>HIGH SCHOOL</a:t>
            </a:r>
            <a:r>
              <a:rPr lang="en-US" dirty="0">
                <a:solidFill>
                  <a:schemeClr val="tx1">
                    <a:lumMod val="85000"/>
                    <a:lumOff val="15000"/>
                  </a:schemeClr>
                </a:solidFill>
                <a:ea typeface="Times New Roman"/>
                <a:cs typeface="Arrus BT"/>
              </a:rPr>
              <a:t>, as well as any official AP/IB/CLEP scores, should be submitted to Valencia well in advance of a health science program application deadline, as transcripts can take up to </a:t>
            </a:r>
            <a:r>
              <a:rPr lang="en-US" b="1" dirty="0">
                <a:solidFill>
                  <a:schemeClr val="tx1">
                    <a:lumMod val="85000"/>
                    <a:lumOff val="15000"/>
                  </a:schemeClr>
                </a:solidFill>
                <a:ea typeface="Times New Roman"/>
                <a:cs typeface="Arrus BT"/>
              </a:rPr>
              <a:t>20 business days to be processed and evaluated</a:t>
            </a:r>
            <a:r>
              <a:rPr lang="en-US" dirty="0">
                <a:solidFill>
                  <a:schemeClr val="tx1">
                    <a:lumMod val="85000"/>
                    <a:lumOff val="15000"/>
                  </a:schemeClr>
                </a:solidFill>
                <a:ea typeface="Times New Roman"/>
                <a:cs typeface="Arrus BT"/>
              </a:rPr>
              <a:t>.</a:t>
            </a:r>
          </a:p>
          <a:p>
            <a:pPr marL="0" indent="0" algn="ctr">
              <a:buClr>
                <a:srgbClr val="FFFFFF"/>
              </a:buClr>
              <a:buNone/>
              <a:defRPr/>
            </a:pPr>
            <a:endParaRPr lang="en-US" b="1">
              <a:solidFill>
                <a:schemeClr val="tx2">
                  <a:lumMod val="75000"/>
                </a:schemeClr>
              </a:solidFill>
              <a:ea typeface="Times New Roman"/>
              <a:cs typeface="Arrus BT"/>
            </a:endParaRPr>
          </a:p>
          <a:p>
            <a:pPr marL="0" indent="0" algn="ctr">
              <a:buClr>
                <a:srgbClr val="FFFFFF"/>
              </a:buClr>
              <a:buNone/>
              <a:defRPr/>
            </a:pPr>
            <a:endParaRPr lang="en-US" b="1">
              <a:solidFill>
                <a:schemeClr val="tx2">
                  <a:lumMod val="75000"/>
                </a:schemeClr>
              </a:solidFill>
              <a:ea typeface="Times New Roman"/>
              <a:cs typeface="Arrus BT"/>
            </a:endParaRPr>
          </a:p>
          <a:p>
            <a:pPr marL="0" indent="0" algn="ctr">
              <a:buClr>
                <a:srgbClr val="FFFFFF"/>
              </a:buClr>
              <a:buNone/>
              <a:defRPr/>
            </a:pPr>
            <a:r>
              <a:rPr lang="en-US" b="1" dirty="0">
                <a:solidFill>
                  <a:schemeClr val="tx2">
                    <a:lumMod val="75000"/>
                  </a:schemeClr>
                </a:solidFill>
                <a:ea typeface="Times New Roman"/>
                <a:cs typeface="Arrus BT"/>
              </a:rPr>
              <a:t>NOTE: Your application will be ineligible if you are missing transcripts.</a:t>
            </a:r>
            <a:endParaRPr lang="en-US" sz="2400" dirty="0">
              <a:solidFill>
                <a:schemeClr val="tx2">
                  <a:lumMod val="75000"/>
                </a:schemeClr>
              </a:solidFill>
              <a:ea typeface="Times New Roman"/>
              <a:cs typeface="Arrus BT"/>
            </a:endParaRPr>
          </a:p>
          <a:p>
            <a:pPr marL="0" indent="0">
              <a:buClr>
                <a:srgbClr val="FFFFFF"/>
              </a:buClr>
              <a:buNone/>
              <a:defRPr/>
            </a:pPr>
            <a:endParaRPr lang="en-US" sz="1800">
              <a:solidFill>
                <a:srgbClr val="FF0000"/>
              </a:solidFill>
              <a:ea typeface="Times New Roman"/>
              <a:cs typeface="Arrus BT"/>
            </a:endParaRPr>
          </a:p>
          <a:p>
            <a:pPr marL="0" indent="0">
              <a:buClr>
                <a:srgbClr val="FFFFFF"/>
              </a:buClr>
              <a:buFont typeface="Wingdings" panose="05000000000000000000" pitchFamily="2" charset="2"/>
              <a:buNone/>
              <a:defRPr/>
            </a:pPr>
            <a:endParaRPr lang="en-US" sz="2000">
              <a:solidFill>
                <a:srgbClr val="FFFFFF"/>
              </a:solidFill>
              <a:ea typeface="Times New Roman"/>
              <a:cs typeface="Arrus BT"/>
            </a:endParaRPr>
          </a:p>
          <a:p>
            <a:pPr marL="0" indent="0">
              <a:buClr>
                <a:srgbClr val="FFFFFF"/>
              </a:buClr>
              <a:buFont typeface="Wingdings" panose="05000000000000000000" pitchFamily="2" charset="2"/>
              <a:buNone/>
              <a:defRPr/>
            </a:pPr>
            <a:endParaRPr lang="en-US" sz="2000" u="sng">
              <a:solidFill>
                <a:srgbClr val="FFFF00"/>
              </a:solidFill>
              <a:ea typeface="Times New Roman" pitchFamily="18" charset="0"/>
              <a:cs typeface="Arrus BT"/>
            </a:endParaRPr>
          </a:p>
        </p:txBody>
      </p:sp>
      <p:cxnSp>
        <p:nvCxnSpPr>
          <p:cNvPr id="9" name="Straight Arrow Connector 8">
            <a:extLst>
              <a:ext uri="{FF2B5EF4-FFF2-40B4-BE49-F238E27FC236}">
                <a16:creationId xmlns:a16="http://schemas.microsoft.com/office/drawing/2014/main" id="{D0488119-EAD3-4726-8D46-457C911C7AC1}"/>
              </a:ext>
            </a:extLst>
          </p:cNvPr>
          <p:cNvCxnSpPr>
            <a:cxnSpLocks/>
          </p:cNvCxnSpPr>
          <p:nvPr/>
        </p:nvCxnSpPr>
        <p:spPr>
          <a:xfrm>
            <a:off x="2859742" y="6440457"/>
            <a:ext cx="1860177" cy="1792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1" name="Picture 11" descr="A screenshot of a cell phone&#10;&#10;Description automatically generated">
            <a:extLst>
              <a:ext uri="{FF2B5EF4-FFF2-40B4-BE49-F238E27FC236}">
                <a16:creationId xmlns:a16="http://schemas.microsoft.com/office/drawing/2014/main" id="{96CC79ED-6353-4927-A791-0690FA65DAAF}"/>
              </a:ext>
            </a:extLst>
          </p:cNvPr>
          <p:cNvPicPr>
            <a:picLocks noGrp="1" noChangeAspect="1"/>
          </p:cNvPicPr>
          <p:nvPr>
            <p:ph sz="half" idx="2"/>
          </p:nvPr>
        </p:nvPicPr>
        <p:blipFill rotWithShape="1">
          <a:blip r:embed="rId4"/>
          <a:srcRect l="2098" t="2058" r="4895" b="2776"/>
          <a:stretch/>
        </p:blipFill>
        <p:spPr>
          <a:xfrm>
            <a:off x="4888409" y="3127825"/>
            <a:ext cx="3105207" cy="3428467"/>
          </a:xfrm>
          <a:prstGeom prst="rect">
            <a:avLst/>
          </a:prstGeom>
          <a:ln>
            <a:noFill/>
          </a:ln>
          <a:effectLst>
            <a:outerShdw blurRad="190500" algn="tl" rotWithShape="0">
              <a:srgbClr val="000000">
                <a:alpha val="70000"/>
              </a:srgbClr>
            </a:outerShdw>
          </a:effectLst>
        </p:spPr>
      </p:pic>
      <p:pic>
        <p:nvPicPr>
          <p:cNvPr id="12" name="Picture 11" descr="A screenshot of a cell phone&#10;&#10;Description automatically generated">
            <a:extLst>
              <a:ext uri="{FF2B5EF4-FFF2-40B4-BE49-F238E27FC236}">
                <a16:creationId xmlns:a16="http://schemas.microsoft.com/office/drawing/2014/main" id="{DDB7875F-25BF-45BB-8C25-704356709AC2}"/>
              </a:ext>
            </a:extLst>
          </p:cNvPr>
          <p:cNvPicPr>
            <a:picLocks noChangeAspect="1"/>
          </p:cNvPicPr>
          <p:nvPr/>
        </p:nvPicPr>
        <p:blipFill rotWithShape="1">
          <a:blip r:embed="rId5"/>
          <a:srcRect l="2108" t="6324" r="12500" b="4743"/>
          <a:stretch/>
        </p:blipFill>
        <p:spPr>
          <a:xfrm>
            <a:off x="4846435" y="1245237"/>
            <a:ext cx="3155678" cy="1828855"/>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48913048"/>
      </p:ext>
    </p:extLst>
  </p:cSld>
  <p:clrMapOvr>
    <a:masterClrMapping/>
  </p:clrMapOvr>
  <mc:AlternateContent xmlns:mc="http://schemas.openxmlformats.org/markup-compatibility/2006" xmlns:p14="http://schemas.microsoft.com/office/powerpoint/2010/main">
    <mc:Choice Requires="p14">
      <p:transition p14:dur="0" advTm="87461"/>
    </mc:Choice>
    <mc:Fallback xmlns="">
      <p:transition advTm="87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7">
                                            <p:txEl>
                                              <p:pRg st="3" end="3"/>
                                            </p:txEl>
                                          </p:spTgt>
                                        </p:tgtEl>
                                        <p:attrNameLst>
                                          <p:attrName>style.visibility</p:attrName>
                                        </p:attrNameLst>
                                      </p:cBhvr>
                                      <p:to>
                                        <p:strVal val="visible"/>
                                      </p:to>
                                    </p:set>
                                    <p:animEffect transition="in" filter="barn(inVertical)">
                                      <p:cBhvr>
                                        <p:cTn id="1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858000" cy="812800"/>
          </a:xfrm>
        </p:spPr>
        <p:txBody>
          <a:bodyPr/>
          <a:lstStyle/>
          <a:p>
            <a:r>
              <a:rPr lang="en-US" dirty="0">
                <a:solidFill>
                  <a:schemeClr val="accent1">
                    <a:lumMod val="75000"/>
                  </a:schemeClr>
                </a:solidFill>
                <a:latin typeface="Palatino Linotype"/>
              </a:rPr>
              <a:t>Transferred Courses (continued)</a:t>
            </a:r>
          </a:p>
        </p:txBody>
      </p:sp>
      <p:sp>
        <p:nvSpPr>
          <p:cNvPr id="4" name="Rectangle 3"/>
          <p:cNvSpPr/>
          <p:nvPr/>
        </p:nvSpPr>
        <p:spPr>
          <a:xfrm>
            <a:off x="152400" y="1498600"/>
            <a:ext cx="8991600" cy="4884414"/>
          </a:xfrm>
          <a:prstGeom prst="rect">
            <a:avLst/>
          </a:prstGeom>
        </p:spPr>
        <p:txBody>
          <a:bodyPr wrap="square">
            <a:spAutoFit/>
          </a:bodyPr>
          <a:lstStyle/>
          <a:p>
            <a:pPr>
              <a:lnSpc>
                <a:spcPct val="90000"/>
              </a:lnSpc>
            </a:pPr>
            <a:r>
              <a:rPr lang="en-US" sz="2000">
                <a:solidFill>
                  <a:schemeClr val="tx1">
                    <a:lumMod val="75000"/>
                    <a:lumOff val="25000"/>
                  </a:schemeClr>
                </a:solidFill>
                <a:cs typeface="Arial" panose="020B0604020202020204" pitchFamily="34" charset="0"/>
              </a:rPr>
              <a:t>In order for transfer courses to be considered for admission requirements, transfer courses may need to be evaluated with advising before applying. </a:t>
            </a:r>
          </a:p>
          <a:p>
            <a:pPr marL="0" lvl="0" indent="0" defTabSz="914400">
              <a:lnSpc>
                <a:spcPct val="90000"/>
              </a:lnSpc>
              <a:buClrTx/>
              <a:buSzTx/>
              <a:buNone/>
            </a:pPr>
            <a:endParaRPr lang="en-US" sz="2000">
              <a:solidFill>
                <a:schemeClr val="tx1">
                  <a:lumMod val="75000"/>
                  <a:lumOff val="25000"/>
                </a:schemeClr>
              </a:solidFill>
              <a:ea typeface="Times New Roman"/>
              <a:cs typeface="Arial" panose="020B0604020202020204" pitchFamily="34" charset="0"/>
            </a:endParaRPr>
          </a:p>
          <a:p>
            <a:pPr marL="342900" lvl="0" indent="-342900" defTabSz="914400">
              <a:lnSpc>
                <a:spcPct val="90000"/>
              </a:lnSpc>
              <a:buClrTx/>
              <a:buSzTx/>
              <a:buFont typeface="Wingdings" panose="05000000000000000000" pitchFamily="2" charset="2"/>
              <a:buChar char="Ø"/>
            </a:pPr>
            <a:r>
              <a:rPr lang="en-US" sz="1900">
                <a:solidFill>
                  <a:schemeClr val="tx1">
                    <a:lumMod val="75000"/>
                    <a:lumOff val="25000"/>
                  </a:schemeClr>
                </a:solidFill>
                <a:cs typeface="Arial" panose="020B0604020202020204" pitchFamily="34" charset="0"/>
              </a:rPr>
              <a:t>Check your unofficial academic transcript in Atlas (Courses tab, Registration, Transcripts) to view your transferred coursework. </a:t>
            </a:r>
            <a:r>
              <a:rPr lang="en-US" sz="1900" b="1" i="1">
                <a:solidFill>
                  <a:schemeClr val="tx1">
                    <a:lumMod val="75000"/>
                    <a:lumOff val="25000"/>
                  </a:schemeClr>
                </a:solidFill>
                <a:cs typeface="Arial" panose="020B0604020202020204" pitchFamily="34" charset="0"/>
              </a:rPr>
              <a:t>If your transfer courses </a:t>
            </a:r>
            <a:r>
              <a:rPr lang="en-US" sz="1900" b="1" i="1" u="sng">
                <a:solidFill>
                  <a:schemeClr val="tx1">
                    <a:lumMod val="75000"/>
                    <a:lumOff val="25000"/>
                  </a:schemeClr>
                </a:solidFill>
                <a:cs typeface="Arial" panose="020B0604020202020204" pitchFamily="34" charset="0"/>
              </a:rPr>
              <a:t>do</a:t>
            </a:r>
            <a:r>
              <a:rPr lang="en-US" sz="1900" b="1" i="1">
                <a:solidFill>
                  <a:schemeClr val="tx1">
                    <a:lumMod val="75000"/>
                    <a:lumOff val="25000"/>
                  </a:schemeClr>
                </a:solidFill>
                <a:cs typeface="Arial" panose="020B0604020202020204" pitchFamily="34" charset="0"/>
              </a:rPr>
              <a:t> </a:t>
            </a:r>
            <a:r>
              <a:rPr lang="en-US" sz="1900" b="1" i="1" u="sng">
                <a:solidFill>
                  <a:schemeClr val="tx1">
                    <a:lumMod val="75000"/>
                    <a:lumOff val="25000"/>
                  </a:schemeClr>
                </a:solidFill>
                <a:cs typeface="Arial" panose="020B0604020202020204" pitchFamily="34" charset="0"/>
              </a:rPr>
              <a:t>not</a:t>
            </a:r>
            <a:r>
              <a:rPr lang="en-US" sz="1900" b="1" i="1">
                <a:solidFill>
                  <a:schemeClr val="tx1">
                    <a:lumMod val="75000"/>
                    <a:lumOff val="25000"/>
                  </a:schemeClr>
                </a:solidFill>
                <a:cs typeface="Arial" panose="020B0604020202020204" pitchFamily="34" charset="0"/>
              </a:rPr>
              <a:t> </a:t>
            </a:r>
            <a:r>
              <a:rPr lang="en-US" sz="1900" b="1" i="1" u="sng">
                <a:solidFill>
                  <a:schemeClr val="tx1">
                    <a:lumMod val="75000"/>
                    <a:lumOff val="25000"/>
                  </a:schemeClr>
                </a:solidFill>
                <a:cs typeface="Arial" panose="020B0604020202020204" pitchFamily="34" charset="0"/>
              </a:rPr>
              <a:t>equal</a:t>
            </a:r>
            <a:r>
              <a:rPr lang="en-US" sz="1900" b="1" i="1">
                <a:solidFill>
                  <a:schemeClr val="tx1">
                    <a:lumMod val="75000"/>
                    <a:lumOff val="25000"/>
                  </a:schemeClr>
                </a:solidFill>
                <a:cs typeface="Arial" panose="020B0604020202020204" pitchFamily="34" charset="0"/>
              </a:rPr>
              <a:t> Valencia’s required health science courses, they will appear as </a:t>
            </a:r>
            <a:r>
              <a:rPr lang="en-US" sz="1900" b="1">
                <a:solidFill>
                  <a:schemeClr val="tx1">
                    <a:lumMod val="75000"/>
                    <a:lumOff val="25000"/>
                  </a:schemeClr>
                </a:solidFill>
                <a:cs typeface="Arial" panose="020B0604020202020204" pitchFamily="34" charset="0"/>
              </a:rPr>
              <a:t>XFER on your file.</a:t>
            </a:r>
            <a:r>
              <a:rPr lang="en-US" sz="1900">
                <a:solidFill>
                  <a:schemeClr val="tx1">
                    <a:lumMod val="75000"/>
                    <a:lumOff val="25000"/>
                  </a:schemeClr>
                </a:solidFill>
                <a:cs typeface="Arial" panose="020B0604020202020204" pitchFamily="34" charset="0"/>
              </a:rPr>
              <a:t> </a:t>
            </a:r>
          </a:p>
          <a:p>
            <a:pPr marL="342900" lvl="0" indent="-342900" defTabSz="914400">
              <a:lnSpc>
                <a:spcPct val="90000"/>
              </a:lnSpc>
              <a:buClrTx/>
              <a:buSzTx/>
              <a:buFont typeface="Wingdings" panose="05000000000000000000" pitchFamily="2" charset="2"/>
              <a:buChar char="Ø"/>
            </a:pPr>
            <a:r>
              <a:rPr lang="en-US" sz="1900">
                <a:solidFill>
                  <a:schemeClr val="tx1">
                    <a:lumMod val="75000"/>
                    <a:lumOff val="25000"/>
                  </a:schemeClr>
                </a:solidFill>
                <a:cs typeface="Arial" panose="020B0604020202020204" pitchFamily="34" charset="0"/>
              </a:rPr>
              <a:t>Meet with an Allied Health Program Advisor to determine your best possible course of action such as:</a:t>
            </a:r>
          </a:p>
          <a:p>
            <a:pPr marL="914400" lvl="1" indent="-457200">
              <a:lnSpc>
                <a:spcPct val="90000"/>
              </a:lnSpc>
              <a:buFont typeface="+mj-lt"/>
              <a:buAutoNum type="arabicParenR"/>
            </a:pPr>
            <a:r>
              <a:rPr lang="en-US" sz="1900">
                <a:solidFill>
                  <a:schemeClr val="tx1">
                    <a:lumMod val="75000"/>
                    <a:lumOff val="25000"/>
                  </a:schemeClr>
                </a:solidFill>
                <a:cs typeface="Arial" panose="020B0604020202020204" pitchFamily="34" charset="0"/>
              </a:rPr>
              <a:t>Request a </a:t>
            </a:r>
            <a:r>
              <a:rPr lang="en-US" sz="1900" b="1" u="sng">
                <a:solidFill>
                  <a:schemeClr val="tx1">
                    <a:lumMod val="75000"/>
                    <a:lumOff val="25000"/>
                  </a:schemeClr>
                </a:solidFill>
                <a:cs typeface="Arial" panose="020B0604020202020204" pitchFamily="34" charset="0"/>
              </a:rPr>
              <a:t>N</a:t>
            </a:r>
            <a:r>
              <a:rPr lang="en-US" sz="1900">
                <a:solidFill>
                  <a:schemeClr val="tx1">
                    <a:lumMod val="75000"/>
                    <a:lumOff val="25000"/>
                  </a:schemeClr>
                </a:solidFill>
                <a:cs typeface="Arial" panose="020B0604020202020204" pitchFamily="34" charset="0"/>
              </a:rPr>
              <a:t>on-</a:t>
            </a:r>
            <a:r>
              <a:rPr lang="en-US" sz="1900" b="1" u="sng">
                <a:solidFill>
                  <a:schemeClr val="tx1">
                    <a:lumMod val="75000"/>
                    <a:lumOff val="25000"/>
                  </a:schemeClr>
                </a:solidFill>
                <a:cs typeface="Arial" panose="020B0604020202020204" pitchFamily="34" charset="0"/>
              </a:rPr>
              <a:t>E</a:t>
            </a:r>
            <a:r>
              <a:rPr lang="en-US" sz="1900">
                <a:solidFill>
                  <a:schemeClr val="tx1">
                    <a:lumMod val="75000"/>
                    <a:lumOff val="25000"/>
                  </a:schemeClr>
                </a:solidFill>
                <a:cs typeface="Arial" panose="020B0604020202020204" pitchFamily="34" charset="0"/>
              </a:rPr>
              <a:t>quivalent </a:t>
            </a:r>
            <a:r>
              <a:rPr lang="en-US" sz="1900" b="1" u="sng">
                <a:solidFill>
                  <a:schemeClr val="tx1">
                    <a:lumMod val="75000"/>
                    <a:lumOff val="25000"/>
                  </a:schemeClr>
                </a:solidFill>
                <a:cs typeface="Arial" panose="020B0604020202020204" pitchFamily="34" charset="0"/>
              </a:rPr>
              <a:t>C</a:t>
            </a:r>
            <a:r>
              <a:rPr lang="en-US" sz="1900">
                <a:solidFill>
                  <a:schemeClr val="tx1">
                    <a:lumMod val="75000"/>
                    <a:lumOff val="25000"/>
                  </a:schemeClr>
                </a:solidFill>
                <a:cs typeface="Arial" panose="020B0604020202020204" pitchFamily="34" charset="0"/>
              </a:rPr>
              <a:t>ourse review (NEC), or request a substitution (</a:t>
            </a:r>
            <a:r>
              <a:rPr lang="en-US" sz="1900" i="1">
                <a:solidFill>
                  <a:schemeClr val="tx1">
                    <a:lumMod val="75000"/>
                    <a:lumOff val="25000"/>
                  </a:schemeClr>
                </a:solidFill>
                <a:cs typeface="Arial" panose="020B0604020202020204" pitchFamily="34" charset="0"/>
              </a:rPr>
              <a:t>Substitutions and NEC reviews are not recommended for XFER courses with ‘</a:t>
            </a:r>
            <a:r>
              <a:rPr lang="en-US" sz="1900" i="1" u="sng">
                <a:solidFill>
                  <a:schemeClr val="tx1">
                    <a:lumMod val="75000"/>
                    <a:lumOff val="25000"/>
                  </a:schemeClr>
                </a:solidFill>
                <a:cs typeface="Arial" panose="020B0604020202020204" pitchFamily="34" charset="0"/>
              </a:rPr>
              <a:t>C</a:t>
            </a:r>
            <a:r>
              <a:rPr lang="en-US" sz="1900" i="1">
                <a:solidFill>
                  <a:schemeClr val="tx1">
                    <a:lumMod val="75000"/>
                    <a:lumOff val="25000"/>
                  </a:schemeClr>
                </a:solidFill>
                <a:cs typeface="Arial" panose="020B0604020202020204" pitchFamily="34" charset="0"/>
              </a:rPr>
              <a:t>’ grades</a:t>
            </a:r>
            <a:r>
              <a:rPr lang="en-US" sz="1900">
                <a:solidFill>
                  <a:schemeClr val="tx1">
                    <a:lumMod val="75000"/>
                    <a:lumOff val="25000"/>
                  </a:schemeClr>
                </a:solidFill>
                <a:cs typeface="Arial" panose="020B0604020202020204" pitchFamily="34" charset="0"/>
              </a:rPr>
              <a:t>.)</a:t>
            </a:r>
          </a:p>
          <a:p>
            <a:pPr marL="914400" lvl="1" indent="-457200">
              <a:lnSpc>
                <a:spcPct val="90000"/>
              </a:lnSpc>
              <a:buFont typeface="+mj-lt"/>
              <a:buAutoNum type="arabicParenR"/>
            </a:pPr>
            <a:r>
              <a:rPr lang="en-US" sz="1900">
                <a:solidFill>
                  <a:schemeClr val="tx1">
                    <a:lumMod val="75000"/>
                    <a:lumOff val="25000"/>
                  </a:schemeClr>
                </a:solidFill>
                <a:cs typeface="Arial" panose="020B0604020202020204" pitchFamily="34" charset="0"/>
              </a:rPr>
              <a:t>or register for the required course at Valencia.</a:t>
            </a:r>
          </a:p>
          <a:p>
            <a:pPr lvl="1">
              <a:lnSpc>
                <a:spcPct val="90000"/>
              </a:lnSpc>
            </a:pPr>
            <a:r>
              <a:rPr lang="en-US" sz="1900">
                <a:solidFill>
                  <a:schemeClr val="tx1">
                    <a:lumMod val="75000"/>
                    <a:lumOff val="25000"/>
                  </a:schemeClr>
                </a:solidFill>
                <a:cs typeface="Arial" panose="020B0604020202020204" pitchFamily="34" charset="0"/>
              </a:rPr>
              <a:t> </a:t>
            </a:r>
          </a:p>
          <a:p>
            <a:pPr>
              <a:lnSpc>
                <a:spcPct val="90000"/>
              </a:lnSpc>
            </a:pPr>
            <a:r>
              <a:rPr lang="en-US" sz="1900" b="1">
                <a:solidFill>
                  <a:schemeClr val="tx1">
                    <a:lumMod val="85000"/>
                    <a:lumOff val="15000"/>
                  </a:schemeClr>
                </a:solidFill>
                <a:cs typeface="Arial" panose="020B0604020202020204" pitchFamily="34" charset="0"/>
              </a:rPr>
              <a:t>A general Academic Advisor can also help you determine if the courses you have taken outside of Valencia are acceptable for your desired program.</a:t>
            </a:r>
          </a:p>
          <a:p>
            <a:pPr>
              <a:lnSpc>
                <a:spcPct val="90000"/>
              </a:lnSpc>
            </a:pPr>
            <a:endParaRPr lang="en-US" sz="1900">
              <a:solidFill>
                <a:schemeClr val="tx1">
                  <a:lumMod val="75000"/>
                  <a:lumOff val="25000"/>
                </a:schemeClr>
              </a:solidFill>
              <a:ea typeface="Times New Roman"/>
              <a:cs typeface="Arial" panose="020B0604020202020204" pitchFamily="34" charset="0"/>
            </a:endParaRPr>
          </a:p>
          <a:p>
            <a:pPr algn="ctr">
              <a:lnSpc>
                <a:spcPct val="90000"/>
              </a:lnSpc>
            </a:pPr>
            <a:r>
              <a:rPr lang="en-US" sz="2000" b="1" i="1">
                <a:solidFill>
                  <a:schemeClr val="accent1"/>
                </a:solidFill>
                <a:ea typeface="Times New Roman"/>
                <a:cs typeface="Arial" panose="020B0604020202020204" pitchFamily="34" charset="0"/>
              </a:rPr>
              <a:t>Early preparation is important!</a:t>
            </a:r>
          </a:p>
        </p:txBody>
      </p:sp>
    </p:spTree>
    <p:extLst>
      <p:ext uri="{BB962C8B-B14F-4D97-AF65-F5344CB8AC3E}">
        <p14:creationId xmlns:p14="http://schemas.microsoft.com/office/powerpoint/2010/main" val="2094431884"/>
      </p:ext>
    </p:extLst>
  </p:cSld>
  <p:clrMapOvr>
    <a:masterClrMapping/>
  </p:clrMapOvr>
  <mc:AlternateContent xmlns:mc="http://schemas.openxmlformats.org/markup-compatibility/2006" xmlns:p14="http://schemas.microsoft.com/office/powerpoint/2010/main">
    <mc:Choice Requires="p14">
      <p:transition p14:dur="0" advTm="159023"/>
    </mc:Choice>
    <mc:Fallback xmlns="">
      <p:transition advTm="159023"/>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latin typeface="Palatino Linotype"/>
              </a:rPr>
              <a:t>Grade Forgiveness</a:t>
            </a:r>
          </a:p>
        </p:txBody>
      </p:sp>
      <p:sp>
        <p:nvSpPr>
          <p:cNvPr id="3" name="Content Placeholder 2"/>
          <p:cNvSpPr>
            <a:spLocks noGrp="1"/>
          </p:cNvSpPr>
          <p:nvPr>
            <p:ph idx="1"/>
          </p:nvPr>
        </p:nvSpPr>
        <p:spPr/>
        <p:txBody>
          <a:bodyPr>
            <a:normAutofit lnSpcReduction="10000"/>
          </a:bodyPr>
          <a:lstStyle/>
          <a:p>
            <a:pPr>
              <a:lnSpc>
                <a:spcPct val="150000"/>
              </a:lnSpc>
              <a:buFont typeface="Wingdings" panose="05000000000000000000" pitchFamily="2" charset="2"/>
              <a:buChar char="Ø"/>
            </a:pPr>
            <a:r>
              <a:rPr lang="en-US" sz="2500">
                <a:solidFill>
                  <a:schemeClr val="tx1">
                    <a:lumMod val="75000"/>
                    <a:lumOff val="25000"/>
                  </a:schemeClr>
                </a:solidFill>
              </a:rPr>
              <a:t>Per the Valencia college catalog, State Regulation 6A-14.0301, grade forgiveness </a:t>
            </a:r>
            <a:r>
              <a:rPr lang="en-US" sz="2500" b="1" i="1">
                <a:solidFill>
                  <a:schemeClr val="tx1">
                    <a:lumMod val="75000"/>
                    <a:lumOff val="25000"/>
                  </a:schemeClr>
                </a:solidFill>
              </a:rPr>
              <a:t>cannot</a:t>
            </a:r>
            <a:r>
              <a:rPr lang="en-US" sz="2500">
                <a:solidFill>
                  <a:schemeClr val="tx1">
                    <a:lumMod val="75000"/>
                    <a:lumOff val="25000"/>
                  </a:schemeClr>
                </a:solidFill>
              </a:rPr>
              <a:t> be applied to grades of “C” or higher</a:t>
            </a:r>
          </a:p>
          <a:p>
            <a:pPr>
              <a:lnSpc>
                <a:spcPct val="150000"/>
              </a:lnSpc>
              <a:buFont typeface="Wingdings" panose="05000000000000000000" pitchFamily="2" charset="2"/>
              <a:buChar char="Ø"/>
            </a:pPr>
            <a:r>
              <a:rPr lang="en-US" sz="2500">
                <a:solidFill>
                  <a:schemeClr val="tx1">
                    <a:lumMod val="75000"/>
                    <a:lumOff val="25000"/>
                  </a:schemeClr>
                </a:solidFill>
              </a:rPr>
              <a:t>Valencia will </a:t>
            </a:r>
            <a:r>
              <a:rPr lang="en-US" sz="2500" b="1" u="sng">
                <a:solidFill>
                  <a:schemeClr val="tx1">
                    <a:lumMod val="75000"/>
                    <a:lumOff val="25000"/>
                  </a:schemeClr>
                </a:solidFill>
              </a:rPr>
              <a:t>not</a:t>
            </a:r>
            <a:r>
              <a:rPr lang="en-US" sz="2500">
                <a:solidFill>
                  <a:schemeClr val="tx1">
                    <a:lumMod val="75000"/>
                    <a:lumOff val="25000"/>
                  </a:schemeClr>
                </a:solidFill>
              </a:rPr>
              <a:t> use the higher grade of a repeated course if the grade of “C” or higher was earned on the first attempt</a:t>
            </a:r>
          </a:p>
          <a:p>
            <a:endParaRPr lang="en-US"/>
          </a:p>
        </p:txBody>
      </p:sp>
    </p:spTree>
    <p:extLst>
      <p:ext uri="{BB962C8B-B14F-4D97-AF65-F5344CB8AC3E}">
        <p14:creationId xmlns:p14="http://schemas.microsoft.com/office/powerpoint/2010/main" val="1222834275"/>
      </p:ext>
    </p:extLst>
  </p:cSld>
  <p:clrMapOvr>
    <a:masterClrMapping/>
  </p:clrMapOvr>
  <mc:AlternateContent xmlns:mc="http://schemas.openxmlformats.org/markup-compatibility/2006" xmlns:p14="http://schemas.microsoft.com/office/powerpoint/2010/main">
    <mc:Choice Requires="p14">
      <p:transition p14:dur="0" advTm="59942"/>
    </mc:Choice>
    <mc:Fallback xmlns="">
      <p:transition advTm="59942"/>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0"/>
            <a:ext cx="6646127" cy="1752600"/>
          </a:xfrm>
        </p:spPr>
        <p:txBody>
          <a:bodyPr/>
          <a:lstStyle/>
          <a:p>
            <a:r>
              <a:rPr lang="en-US" dirty="0">
                <a:latin typeface="Palatino Linotype"/>
              </a:rPr>
              <a:t>Are You Ready For Biology?</a:t>
            </a:r>
            <a:r>
              <a:rPr lang="en-US" dirty="0"/>
              <a:t> </a:t>
            </a:r>
            <a:endParaRPr lang="en-US"/>
          </a:p>
        </p:txBody>
      </p:sp>
    </p:spTree>
    <p:extLst>
      <p:ext uri="{BB962C8B-B14F-4D97-AF65-F5344CB8AC3E}">
        <p14:creationId xmlns:p14="http://schemas.microsoft.com/office/powerpoint/2010/main" val="898948052"/>
      </p:ext>
    </p:extLst>
  </p:cSld>
  <p:clrMapOvr>
    <a:masterClrMapping/>
  </p:clrMapOvr>
  <mc:AlternateContent xmlns:mc="http://schemas.openxmlformats.org/markup-compatibility/2006" xmlns:p14="http://schemas.microsoft.com/office/powerpoint/2010/main">
    <mc:Choice Requires="p14">
      <p:transition p14:dur="0" advTm="3474"/>
    </mc:Choice>
    <mc:Fallback xmlns="">
      <p:transition advTm="3474"/>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143000" y="685800"/>
            <a:ext cx="6858000" cy="812800"/>
          </a:xfrm>
        </p:spPr>
        <p:txBody>
          <a:bodyPr/>
          <a:lstStyle/>
          <a:p>
            <a:pPr algn="ctr"/>
            <a:r>
              <a:rPr lang="en-US" altLang="en-US" dirty="0">
                <a:solidFill>
                  <a:schemeClr val="accent1">
                    <a:lumMod val="75000"/>
                  </a:schemeClr>
                </a:solidFill>
                <a:latin typeface="Palatino Linotype"/>
              </a:rPr>
              <a:t>Biology Readiness Tool</a:t>
            </a:r>
          </a:p>
        </p:txBody>
      </p:sp>
      <p:sp>
        <p:nvSpPr>
          <p:cNvPr id="5" name="TextBox 4"/>
          <p:cNvSpPr txBox="1"/>
          <p:nvPr/>
        </p:nvSpPr>
        <p:spPr>
          <a:xfrm>
            <a:off x="4953002" y="1676400"/>
            <a:ext cx="3276598" cy="5016758"/>
          </a:xfrm>
          <a:prstGeom prst="rect">
            <a:avLst/>
          </a:prstGeom>
          <a:noFill/>
        </p:spPr>
        <p:txBody>
          <a:bodyPr wrap="square">
            <a:spAutoFit/>
          </a:bodyPr>
          <a:lstStyle/>
          <a:p>
            <a:pPr marL="457200" indent="-457200">
              <a:buFont typeface="Wingdings" panose="05000000000000000000" pitchFamily="2" charset="2"/>
              <a:buChar char="Ø"/>
              <a:defRPr/>
            </a:pPr>
            <a:r>
              <a:rPr lang="en-US" sz="2000">
                <a:solidFill>
                  <a:schemeClr val="tx1">
                    <a:lumMod val="75000"/>
                    <a:lumOff val="25000"/>
                  </a:schemeClr>
                </a:solidFill>
                <a:latin typeface="Arial" charset="0"/>
              </a:rPr>
              <a:t>If you register for BSC1010C, you will receive an email to take the Biology Readiness Tool (BRT). This tool will help you determine if you are ready to take BSC1010C or if you should take CHM1025C first. </a:t>
            </a:r>
          </a:p>
          <a:p>
            <a:pPr marL="457200" indent="-457200">
              <a:buFont typeface="Wingdings" panose="05000000000000000000" pitchFamily="2" charset="2"/>
              <a:buChar char="Ø"/>
              <a:defRPr/>
            </a:pPr>
            <a:endParaRPr lang="en-US" sz="2000">
              <a:solidFill>
                <a:schemeClr val="tx1">
                  <a:lumMod val="75000"/>
                  <a:lumOff val="25000"/>
                </a:schemeClr>
              </a:solidFill>
              <a:latin typeface="Arial" charset="0"/>
            </a:endParaRPr>
          </a:p>
          <a:p>
            <a:pPr marL="457200" indent="-457200">
              <a:buFont typeface="Wingdings" panose="05000000000000000000" pitchFamily="2" charset="2"/>
              <a:buChar char="Ø"/>
              <a:defRPr/>
            </a:pPr>
            <a:r>
              <a:rPr lang="en-US" sz="2000">
                <a:solidFill>
                  <a:schemeClr val="tx1">
                    <a:lumMod val="75000"/>
                    <a:lumOff val="25000"/>
                  </a:schemeClr>
                </a:solidFill>
                <a:latin typeface="Arial" charset="0"/>
              </a:rPr>
              <a:t>Determining if you are ready to take BSC1010C will save you time and money!</a:t>
            </a:r>
          </a:p>
        </p:txBody>
      </p:sp>
      <p:cxnSp>
        <p:nvCxnSpPr>
          <p:cNvPr id="6" name="Straight Arrow Connector 5"/>
          <p:cNvCxnSpPr/>
          <p:nvPr/>
        </p:nvCxnSpPr>
        <p:spPr>
          <a:xfrm flipH="1">
            <a:off x="2868706" y="5764306"/>
            <a:ext cx="1295400" cy="3810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4" name="Picture 6" descr="A screenshot of a cell phone&#10;&#10;Description automatically generated">
            <a:extLst>
              <a:ext uri="{FF2B5EF4-FFF2-40B4-BE49-F238E27FC236}">
                <a16:creationId xmlns:a16="http://schemas.microsoft.com/office/drawing/2014/main" id="{E58C4243-D77C-462E-9072-2F6DCF0BDAC6}"/>
              </a:ext>
            </a:extLst>
          </p:cNvPr>
          <p:cNvPicPr>
            <a:picLocks noChangeAspect="1"/>
          </p:cNvPicPr>
          <p:nvPr/>
        </p:nvPicPr>
        <p:blipFill>
          <a:blip r:embed="rId3"/>
          <a:stretch>
            <a:fillRect/>
          </a:stretch>
        </p:blipFill>
        <p:spPr>
          <a:xfrm>
            <a:off x="636494" y="1453237"/>
            <a:ext cx="3558987" cy="5170725"/>
          </a:xfrm>
          <a:prstGeom prst="rect">
            <a:avLst/>
          </a:prstGeom>
        </p:spPr>
      </p:pic>
      <p:cxnSp>
        <p:nvCxnSpPr>
          <p:cNvPr id="7" name="Straight Arrow Connector 6">
            <a:extLst>
              <a:ext uri="{FF2B5EF4-FFF2-40B4-BE49-F238E27FC236}">
                <a16:creationId xmlns:a16="http://schemas.microsoft.com/office/drawing/2014/main" id="{C896F37C-E081-440D-9349-6086E90C7622}"/>
              </a:ext>
            </a:extLst>
          </p:cNvPr>
          <p:cNvCxnSpPr/>
          <p:nvPr/>
        </p:nvCxnSpPr>
        <p:spPr>
          <a:xfrm flipH="1">
            <a:off x="3021108" y="5598458"/>
            <a:ext cx="618563" cy="34066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175432"/>
      </p:ext>
    </p:extLst>
  </p:cSld>
  <p:clrMapOvr>
    <a:masterClrMapping/>
  </p:clrMapOvr>
  <mc:AlternateContent xmlns:mc="http://schemas.openxmlformats.org/markup-compatibility/2006" xmlns:p14="http://schemas.microsoft.com/office/powerpoint/2010/main">
    <mc:Choice Requires="p14">
      <p:transition p14:dur="0" advTm="98112"/>
    </mc:Choice>
    <mc:Fallback xmlns="">
      <p:transition advTm="98112"/>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143000" y="1066800"/>
            <a:ext cx="6858000" cy="812800"/>
          </a:xfrm>
        </p:spPr>
        <p:txBody>
          <a:bodyPr>
            <a:noAutofit/>
          </a:bodyPr>
          <a:lstStyle/>
          <a:p>
            <a:pPr algn="ctr"/>
            <a:r>
              <a:rPr lang="en-US" altLang="en-US" dirty="0">
                <a:solidFill>
                  <a:schemeClr val="accent1">
                    <a:lumMod val="75000"/>
                  </a:schemeClr>
                </a:solidFill>
                <a:latin typeface="Palatino Linotype"/>
              </a:rPr>
              <a:t>BSC1010C General Biology 1 </a:t>
            </a:r>
            <a:br>
              <a:rPr lang="en-US" altLang="en-US" dirty="0">
                <a:solidFill>
                  <a:schemeClr val="accent1">
                    <a:lumMod val="75000"/>
                  </a:schemeClr>
                </a:solidFill>
                <a:latin typeface="Palatino Linotype"/>
              </a:rPr>
            </a:br>
            <a:r>
              <a:rPr lang="en-US" altLang="en-US" dirty="0">
                <a:solidFill>
                  <a:schemeClr val="accent1">
                    <a:lumMod val="75000"/>
                  </a:schemeClr>
                </a:solidFill>
                <a:latin typeface="Palatino Linotype"/>
              </a:rPr>
              <a:t>Prerequisite Recommendations </a:t>
            </a:r>
            <a:endParaRPr lang="en-US" altLang="en-US">
              <a:solidFill>
                <a:schemeClr val="accent1">
                  <a:lumMod val="75000"/>
                </a:schemeClr>
              </a:solidFill>
            </a:endParaRPr>
          </a:p>
        </p:txBody>
      </p:sp>
      <p:sp>
        <p:nvSpPr>
          <p:cNvPr id="5" name="TextBox 4"/>
          <p:cNvSpPr txBox="1"/>
          <p:nvPr/>
        </p:nvSpPr>
        <p:spPr>
          <a:xfrm>
            <a:off x="609600" y="2133600"/>
            <a:ext cx="8229600" cy="4431983"/>
          </a:xfrm>
          <a:prstGeom prst="rect">
            <a:avLst/>
          </a:prstGeom>
          <a:noFill/>
        </p:spPr>
        <p:txBody>
          <a:bodyPr wrap="square">
            <a:spAutoFit/>
          </a:bodyPr>
          <a:lstStyle/>
          <a:p>
            <a:pPr>
              <a:defRPr/>
            </a:pPr>
            <a:r>
              <a:rPr lang="en-US" sz="2400">
                <a:solidFill>
                  <a:schemeClr val="tx1">
                    <a:lumMod val="75000"/>
                    <a:lumOff val="25000"/>
                  </a:schemeClr>
                </a:solidFill>
                <a:latin typeface="Arial" charset="0"/>
              </a:rPr>
              <a:t>While not required, the Science department recommends</a:t>
            </a:r>
          </a:p>
          <a:p>
            <a:pPr>
              <a:defRPr/>
            </a:pPr>
            <a:r>
              <a:rPr lang="en-US" sz="2400">
                <a:solidFill>
                  <a:schemeClr val="tx1">
                    <a:lumMod val="75000"/>
                    <a:lumOff val="25000"/>
                  </a:schemeClr>
                </a:solidFill>
                <a:latin typeface="Arial" charset="0"/>
              </a:rPr>
              <a:t>If you do not have a strong science background:</a:t>
            </a:r>
          </a:p>
          <a:p>
            <a:pPr marL="342900" indent="-342900">
              <a:buFont typeface="Wingdings" panose="05000000000000000000" pitchFamily="2" charset="2"/>
              <a:buChar char="Ø"/>
              <a:defRPr/>
            </a:pPr>
            <a:r>
              <a:rPr lang="en-US" sz="2400" b="1">
                <a:solidFill>
                  <a:schemeClr val="tx1">
                    <a:lumMod val="75000"/>
                    <a:lumOff val="25000"/>
                  </a:schemeClr>
                </a:solidFill>
                <a:latin typeface="Arial" charset="0"/>
              </a:rPr>
              <a:t>BSC1005C</a:t>
            </a:r>
            <a:r>
              <a:rPr lang="en-US" sz="2400">
                <a:solidFill>
                  <a:schemeClr val="tx1">
                    <a:lumMod val="75000"/>
                    <a:lumOff val="25000"/>
                  </a:schemeClr>
                </a:solidFill>
                <a:latin typeface="Arial" charset="0"/>
              </a:rPr>
              <a:t> and </a:t>
            </a:r>
            <a:r>
              <a:rPr lang="en-US" sz="2400" b="1">
                <a:solidFill>
                  <a:schemeClr val="tx1">
                    <a:lumMod val="75000"/>
                    <a:lumOff val="25000"/>
                  </a:schemeClr>
                </a:solidFill>
                <a:latin typeface="Arial" charset="0"/>
              </a:rPr>
              <a:t>CHM1025C</a:t>
            </a:r>
            <a:r>
              <a:rPr lang="en-US" sz="2400">
                <a:solidFill>
                  <a:schemeClr val="tx1">
                    <a:lumMod val="75000"/>
                    <a:lumOff val="25000"/>
                  </a:schemeClr>
                </a:solidFill>
                <a:latin typeface="Arial" charset="0"/>
              </a:rPr>
              <a:t> (can be taken separately) </a:t>
            </a:r>
            <a:r>
              <a:rPr lang="en-US" sz="2400" i="1">
                <a:solidFill>
                  <a:schemeClr val="tx1">
                    <a:lumMod val="75000"/>
                    <a:lumOff val="25000"/>
                  </a:schemeClr>
                </a:solidFill>
                <a:latin typeface="Arial" charset="0"/>
              </a:rPr>
              <a:t>before</a:t>
            </a:r>
            <a:r>
              <a:rPr lang="en-US" sz="2400">
                <a:solidFill>
                  <a:schemeClr val="tx1">
                    <a:lumMod val="75000"/>
                    <a:lumOff val="25000"/>
                  </a:schemeClr>
                </a:solidFill>
                <a:latin typeface="Arial" charset="0"/>
              </a:rPr>
              <a:t> taking </a:t>
            </a:r>
            <a:r>
              <a:rPr lang="en-US" sz="2400" b="1">
                <a:solidFill>
                  <a:schemeClr val="tx1">
                    <a:lumMod val="75000"/>
                    <a:lumOff val="25000"/>
                  </a:schemeClr>
                </a:solidFill>
                <a:latin typeface="Arial" charset="0"/>
              </a:rPr>
              <a:t>BSC1010C</a:t>
            </a:r>
            <a:r>
              <a:rPr lang="en-US" sz="2400">
                <a:solidFill>
                  <a:schemeClr val="tx1">
                    <a:lumMod val="75000"/>
                    <a:lumOff val="25000"/>
                  </a:schemeClr>
                </a:solidFill>
                <a:latin typeface="Arial" charset="0"/>
              </a:rPr>
              <a:t> and </a:t>
            </a:r>
            <a:r>
              <a:rPr lang="en-US" sz="2400" b="1">
                <a:solidFill>
                  <a:schemeClr val="tx1">
                    <a:lumMod val="75000"/>
                    <a:lumOff val="25000"/>
                  </a:schemeClr>
                </a:solidFill>
                <a:latin typeface="Arial" charset="0"/>
              </a:rPr>
              <a:t>HSC1531</a:t>
            </a:r>
            <a:r>
              <a:rPr lang="en-US" sz="2400">
                <a:solidFill>
                  <a:schemeClr val="tx1">
                    <a:lumMod val="75000"/>
                    <a:lumOff val="25000"/>
                  </a:schemeClr>
                </a:solidFill>
                <a:latin typeface="Arial" charset="0"/>
              </a:rPr>
              <a:t> simultaneously</a:t>
            </a:r>
          </a:p>
          <a:p>
            <a:pPr>
              <a:defRPr/>
            </a:pPr>
            <a:r>
              <a:rPr lang="en-US" sz="2400" b="1">
                <a:solidFill>
                  <a:schemeClr val="tx1">
                    <a:lumMod val="75000"/>
                    <a:lumOff val="25000"/>
                  </a:schemeClr>
                </a:solidFill>
                <a:latin typeface="Arial" charset="0"/>
              </a:rPr>
              <a:t>	OR</a:t>
            </a:r>
          </a:p>
          <a:p>
            <a:pPr marL="342900" indent="-342900">
              <a:buFont typeface="Wingdings" panose="05000000000000000000" pitchFamily="2" charset="2"/>
              <a:buChar char="Ø"/>
              <a:defRPr/>
            </a:pPr>
            <a:r>
              <a:rPr lang="en-US" sz="2400" b="1">
                <a:solidFill>
                  <a:schemeClr val="tx1">
                    <a:lumMod val="75000"/>
                    <a:lumOff val="25000"/>
                  </a:schemeClr>
                </a:solidFill>
                <a:latin typeface="Arial" charset="0"/>
              </a:rPr>
              <a:t>CHM1025C</a:t>
            </a:r>
            <a:r>
              <a:rPr lang="en-US" sz="2400">
                <a:solidFill>
                  <a:schemeClr val="tx1">
                    <a:lumMod val="75000"/>
                    <a:lumOff val="25000"/>
                  </a:schemeClr>
                </a:solidFill>
                <a:latin typeface="Arial" charset="0"/>
              </a:rPr>
              <a:t> </a:t>
            </a:r>
            <a:r>
              <a:rPr lang="en-US" sz="2400" i="1">
                <a:solidFill>
                  <a:schemeClr val="tx1">
                    <a:lumMod val="75000"/>
                    <a:lumOff val="25000"/>
                  </a:schemeClr>
                </a:solidFill>
                <a:latin typeface="Arial" charset="0"/>
              </a:rPr>
              <a:t>before </a:t>
            </a:r>
            <a:r>
              <a:rPr lang="en-US" sz="2400">
                <a:solidFill>
                  <a:schemeClr val="tx1">
                    <a:lumMod val="75000"/>
                    <a:lumOff val="25000"/>
                  </a:schemeClr>
                </a:solidFill>
                <a:latin typeface="Arial" charset="0"/>
              </a:rPr>
              <a:t>taking</a:t>
            </a:r>
            <a:r>
              <a:rPr lang="en-US" sz="2400" i="1">
                <a:solidFill>
                  <a:schemeClr val="tx1">
                    <a:lumMod val="75000"/>
                    <a:lumOff val="25000"/>
                  </a:schemeClr>
                </a:solidFill>
                <a:latin typeface="Arial" charset="0"/>
              </a:rPr>
              <a:t> </a:t>
            </a:r>
          </a:p>
          <a:p>
            <a:pPr marL="800100" lvl="1" indent="-342900">
              <a:buFont typeface="Wingdings" panose="05000000000000000000" pitchFamily="2" charset="2"/>
              <a:buChar char="Ø"/>
              <a:defRPr/>
            </a:pPr>
            <a:r>
              <a:rPr lang="en-US" sz="2400" b="1">
                <a:solidFill>
                  <a:schemeClr val="tx1">
                    <a:lumMod val="75000"/>
                    <a:lumOff val="25000"/>
                  </a:schemeClr>
                </a:solidFill>
                <a:latin typeface="Arial" charset="0"/>
              </a:rPr>
              <a:t>BSC1010C</a:t>
            </a:r>
            <a:r>
              <a:rPr lang="en-US" sz="2400">
                <a:solidFill>
                  <a:schemeClr val="tx1">
                    <a:lumMod val="75000"/>
                    <a:lumOff val="25000"/>
                  </a:schemeClr>
                </a:solidFill>
                <a:latin typeface="Arial" charset="0"/>
              </a:rPr>
              <a:t> AND </a:t>
            </a:r>
            <a:r>
              <a:rPr lang="en-US" sz="2400" b="1">
                <a:solidFill>
                  <a:schemeClr val="tx1">
                    <a:lumMod val="75000"/>
                    <a:lumOff val="25000"/>
                  </a:schemeClr>
                </a:solidFill>
                <a:latin typeface="Arial" charset="0"/>
              </a:rPr>
              <a:t>HSC1531</a:t>
            </a:r>
            <a:r>
              <a:rPr lang="en-US" sz="2400">
                <a:solidFill>
                  <a:schemeClr val="tx1">
                    <a:lumMod val="75000"/>
                    <a:lumOff val="25000"/>
                  </a:schemeClr>
                </a:solidFill>
                <a:latin typeface="Arial" charset="0"/>
              </a:rPr>
              <a:t> simultaneously</a:t>
            </a:r>
          </a:p>
          <a:p>
            <a:pPr>
              <a:defRPr/>
            </a:pPr>
            <a:r>
              <a:rPr lang="en-US" sz="2400" b="1">
                <a:solidFill>
                  <a:schemeClr val="tx1">
                    <a:lumMod val="75000"/>
                    <a:lumOff val="25000"/>
                  </a:schemeClr>
                </a:solidFill>
                <a:latin typeface="Arial" charset="0"/>
              </a:rPr>
              <a:t>	OR</a:t>
            </a:r>
            <a:endParaRPr lang="en-US" sz="2400">
              <a:solidFill>
                <a:schemeClr val="tx1">
                  <a:lumMod val="75000"/>
                  <a:lumOff val="25000"/>
                </a:schemeClr>
              </a:solidFill>
              <a:latin typeface="Arial" charset="0"/>
            </a:endParaRPr>
          </a:p>
          <a:p>
            <a:pPr marL="342900" indent="-342900">
              <a:buFont typeface="Wingdings" panose="05000000000000000000" pitchFamily="2" charset="2"/>
              <a:buChar char="Ø"/>
              <a:defRPr/>
            </a:pPr>
            <a:r>
              <a:rPr lang="en-US" sz="2400" b="1">
                <a:solidFill>
                  <a:schemeClr val="tx1">
                    <a:lumMod val="75000"/>
                    <a:lumOff val="25000"/>
                  </a:schemeClr>
                </a:solidFill>
                <a:latin typeface="Arial" charset="0"/>
              </a:rPr>
              <a:t>CHM1025C </a:t>
            </a:r>
            <a:r>
              <a:rPr lang="en-US" sz="2400" i="1">
                <a:solidFill>
                  <a:schemeClr val="tx1">
                    <a:lumMod val="75000"/>
                    <a:lumOff val="25000"/>
                  </a:schemeClr>
                </a:solidFill>
                <a:latin typeface="Arial" charset="0"/>
              </a:rPr>
              <a:t> before </a:t>
            </a:r>
            <a:r>
              <a:rPr lang="en-US" sz="2400">
                <a:solidFill>
                  <a:schemeClr val="tx1">
                    <a:lumMod val="75000"/>
                    <a:lumOff val="25000"/>
                  </a:schemeClr>
                </a:solidFill>
                <a:latin typeface="Arial" charset="0"/>
              </a:rPr>
              <a:t>taking </a:t>
            </a:r>
            <a:r>
              <a:rPr lang="en-US" sz="2400" b="1">
                <a:solidFill>
                  <a:schemeClr val="tx1">
                    <a:lumMod val="75000"/>
                    <a:lumOff val="25000"/>
                  </a:schemeClr>
                </a:solidFill>
                <a:latin typeface="Arial" charset="0"/>
              </a:rPr>
              <a:t>BSC1010C</a:t>
            </a:r>
            <a:r>
              <a:rPr lang="en-US" sz="2400">
                <a:solidFill>
                  <a:schemeClr val="tx1">
                    <a:lumMod val="75000"/>
                    <a:lumOff val="25000"/>
                  </a:schemeClr>
                </a:solidFill>
                <a:latin typeface="Arial" charset="0"/>
              </a:rPr>
              <a:t> </a:t>
            </a:r>
          </a:p>
          <a:p>
            <a:pPr>
              <a:defRPr/>
            </a:pPr>
            <a:endParaRPr lang="en-US">
              <a:solidFill>
                <a:schemeClr val="tx1">
                  <a:lumMod val="75000"/>
                  <a:lumOff val="25000"/>
                </a:schemeClr>
              </a:solidFill>
              <a:latin typeface="Arial" charset="0"/>
            </a:endParaRPr>
          </a:p>
          <a:p>
            <a:pPr algn="ctr">
              <a:defRPr/>
            </a:pPr>
            <a:r>
              <a:rPr lang="en-US" sz="2400" i="1">
                <a:solidFill>
                  <a:schemeClr val="tx1">
                    <a:lumMod val="75000"/>
                    <a:lumOff val="25000"/>
                  </a:schemeClr>
                </a:solidFill>
                <a:latin typeface="Arial" charset="0"/>
              </a:rPr>
              <a:t>*Note: taking these courses may impact your financial aid. See an Advisor for more details.</a:t>
            </a:r>
          </a:p>
        </p:txBody>
      </p:sp>
    </p:spTree>
    <p:extLst>
      <p:ext uri="{BB962C8B-B14F-4D97-AF65-F5344CB8AC3E}">
        <p14:creationId xmlns:p14="http://schemas.microsoft.com/office/powerpoint/2010/main" val="2205490543"/>
      </p:ext>
    </p:extLst>
  </p:cSld>
  <p:clrMapOvr>
    <a:masterClrMapping/>
  </p:clrMapOvr>
  <mc:AlternateContent xmlns:mc="http://schemas.openxmlformats.org/markup-compatibility/2006" xmlns:p14="http://schemas.microsoft.com/office/powerpoint/2010/main">
    <mc:Choice Requires="p14">
      <p:transition p14:dur="0" advTm="54882"/>
    </mc:Choice>
    <mc:Fallback xmlns="">
      <p:transition advTm="54882"/>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bject Tutoring | West Campus Tutoring Center | Learning Support | Valencia College - Mozilla Firefox"/>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176" t="10869" r="17569" b="68279"/>
          <a:stretch/>
        </p:blipFill>
        <p:spPr>
          <a:xfrm>
            <a:off x="0" y="914400"/>
            <a:ext cx="9144000" cy="1905000"/>
          </a:xfrm>
        </p:spPr>
      </p:pic>
      <p:sp>
        <p:nvSpPr>
          <p:cNvPr id="6" name="TextBox 5"/>
          <p:cNvSpPr txBox="1"/>
          <p:nvPr/>
        </p:nvSpPr>
        <p:spPr>
          <a:xfrm>
            <a:off x="533400" y="2971851"/>
            <a:ext cx="8763000" cy="3970318"/>
          </a:xfrm>
          <a:prstGeom prst="rect">
            <a:avLst/>
          </a:prstGeom>
          <a:noFill/>
        </p:spPr>
        <p:txBody>
          <a:bodyPr wrap="square" lIns="91440" tIns="45720" rIns="91440" bIns="45720" rtlCol="0" anchor="t">
            <a:spAutoFit/>
          </a:bodyPr>
          <a:lstStyle/>
          <a:p>
            <a:r>
              <a:rPr lang="en-US" dirty="0">
                <a:latin typeface="Arial"/>
                <a:cs typeface="Arial"/>
                <a:hlinkClick r:id="rId4"/>
              </a:rPr>
              <a:t>https://valenciacollege.edu/students/learning-support/west/tutoring/subject.php</a:t>
            </a:r>
            <a:endParaRPr lang="en-US" dirty="0">
              <a:latin typeface="Arial"/>
              <a:cs typeface="Arial"/>
            </a:endParaRPr>
          </a:p>
          <a:p>
            <a:r>
              <a:rPr lang="en-US" dirty="0">
                <a:latin typeface="Arial"/>
                <a:cs typeface="Arial"/>
              </a:rPr>
              <a:t>Online tutoring: </a:t>
            </a:r>
            <a:r>
              <a:rPr lang="en-US" dirty="0">
                <a:latin typeface="Arial"/>
                <a:cs typeface="Arial"/>
                <a:hlinkClick r:id="rId5"/>
              </a:rPr>
              <a:t>https://libguides.valenciacollege.edu/distancetutoring</a:t>
            </a:r>
            <a:r>
              <a:rPr lang="en-US" dirty="0">
                <a:latin typeface="Arial"/>
                <a:cs typeface="Arial"/>
              </a:rPr>
              <a:t> </a:t>
            </a:r>
            <a:endParaRPr lang="en-US" dirty="0">
              <a:latin typeface="Arial"/>
            </a:endParaRPr>
          </a:p>
          <a:p>
            <a:endParaRPr lang="en-US">
              <a:solidFill>
                <a:srgbClr val="000000"/>
              </a:solidFill>
              <a:cs typeface="Arial" panose="020B0604020202020204" pitchFamily="34" charset="0"/>
            </a:endParaRPr>
          </a:p>
          <a:p>
            <a:r>
              <a:rPr lang="en-US" b="1" u="sng" dirty="0">
                <a:solidFill>
                  <a:schemeClr val="accent1">
                    <a:lumMod val="75000"/>
                  </a:schemeClr>
                </a:solidFill>
                <a:latin typeface="Palatino Linotype"/>
              </a:rPr>
              <a:t>Subjects Available for Tutoring:</a:t>
            </a:r>
          </a:p>
          <a:p>
            <a:endParaRPr lang="en-US">
              <a:cs typeface="Arial" panose="020B0604020202020204" pitchFamily="34" charset="0"/>
            </a:endParaRPr>
          </a:p>
          <a:p>
            <a:pPr marL="285750" indent="-285750">
              <a:buFont typeface="Wingdings" panose="05000000000000000000" pitchFamily="2" charset="2"/>
              <a:buChar char="Ø"/>
            </a:pPr>
            <a:r>
              <a:rPr lang="en-US" dirty="0">
                <a:latin typeface="Arial"/>
                <a:cs typeface="Arial"/>
              </a:rPr>
              <a:t>Biology</a:t>
            </a:r>
          </a:p>
          <a:p>
            <a:pPr marL="285750" indent="-285750">
              <a:buFont typeface="Wingdings" panose="05000000000000000000" pitchFamily="2" charset="2"/>
              <a:buChar char="Ø"/>
            </a:pPr>
            <a:r>
              <a:rPr lang="en-US" dirty="0">
                <a:latin typeface="Arial"/>
                <a:cs typeface="Arial"/>
              </a:rPr>
              <a:t>Anatomy and Physiology</a:t>
            </a:r>
          </a:p>
          <a:p>
            <a:pPr marL="285750" indent="-285750">
              <a:buFont typeface="Wingdings" panose="05000000000000000000" pitchFamily="2" charset="2"/>
              <a:buChar char="Ø"/>
            </a:pPr>
            <a:r>
              <a:rPr lang="en-US" dirty="0">
                <a:latin typeface="Arial"/>
                <a:cs typeface="Arial"/>
              </a:rPr>
              <a:t>Physics</a:t>
            </a:r>
          </a:p>
          <a:p>
            <a:pPr marL="285750" indent="-285750">
              <a:buFont typeface="Wingdings" panose="05000000000000000000" pitchFamily="2" charset="2"/>
              <a:buChar char="Ø"/>
            </a:pPr>
            <a:r>
              <a:rPr lang="en-US" dirty="0">
                <a:latin typeface="Arial"/>
                <a:cs typeface="Arial"/>
              </a:rPr>
              <a:t>Mathematics </a:t>
            </a:r>
            <a:endParaRPr lang="en-US" dirty="0">
              <a:cs typeface="Arial"/>
            </a:endParaRPr>
          </a:p>
          <a:p>
            <a:pPr marL="742950" lvl="1" indent="-285750">
              <a:buFont typeface="Wingdings" panose="05000000000000000000" pitchFamily="2" charset="2"/>
              <a:buChar char="Ø"/>
            </a:pPr>
            <a:r>
              <a:rPr lang="en-US" i="1" dirty="0">
                <a:solidFill>
                  <a:schemeClr val="tx1">
                    <a:lumMod val="50000"/>
                    <a:lumOff val="50000"/>
                  </a:schemeClr>
                </a:solidFill>
                <a:latin typeface="Arial"/>
                <a:cs typeface="Arial"/>
              </a:rPr>
              <a:t>From Developmental to Differential Equations</a:t>
            </a:r>
          </a:p>
          <a:p>
            <a:pPr marL="285750" indent="-285750">
              <a:buFont typeface="Wingdings" panose="05000000000000000000" pitchFamily="2" charset="2"/>
              <a:buChar char="Ø"/>
            </a:pPr>
            <a:r>
              <a:rPr lang="en-US" dirty="0">
                <a:latin typeface="Arial"/>
                <a:cs typeface="Arial"/>
              </a:rPr>
              <a:t>Communication</a:t>
            </a:r>
          </a:p>
          <a:p>
            <a:pPr marL="742950" lvl="1" indent="-285750">
              <a:buFont typeface="Wingdings" panose="05000000000000000000" pitchFamily="2" charset="2"/>
              <a:buChar char="Ø"/>
            </a:pPr>
            <a:r>
              <a:rPr lang="en-US" i="1" dirty="0">
                <a:solidFill>
                  <a:schemeClr val="tx1">
                    <a:lumMod val="50000"/>
                    <a:lumOff val="50000"/>
                  </a:schemeClr>
                </a:solidFill>
                <a:latin typeface="Arial"/>
                <a:cs typeface="Arial"/>
              </a:rPr>
              <a:t>EAP, English, and Speech</a:t>
            </a:r>
          </a:p>
          <a:p>
            <a:pPr marL="285750" indent="-285750">
              <a:buFont typeface="Wingdings" panose="05000000000000000000" pitchFamily="2" charset="2"/>
              <a:buChar char="Ø"/>
            </a:pPr>
            <a:r>
              <a:rPr lang="en-US" dirty="0">
                <a:latin typeface="Arial"/>
                <a:cs typeface="Arial"/>
              </a:rPr>
              <a:t>PERT and TEAS exam preparation</a:t>
            </a:r>
          </a:p>
          <a:p>
            <a:endParaRPr lang="en-US" i="1"/>
          </a:p>
        </p:txBody>
      </p:sp>
    </p:spTree>
    <p:extLst>
      <p:ext uri="{BB962C8B-B14F-4D97-AF65-F5344CB8AC3E}">
        <p14:creationId xmlns:p14="http://schemas.microsoft.com/office/powerpoint/2010/main" val="96687578"/>
      </p:ext>
    </p:extLst>
  </p:cSld>
  <p:clrMapOvr>
    <a:masterClrMapping/>
  </p:clrMapOvr>
  <mc:AlternateContent xmlns:mc="http://schemas.openxmlformats.org/markup-compatibility/2006" xmlns:p14="http://schemas.microsoft.com/office/powerpoint/2010/main">
    <mc:Choice Requires="p14">
      <p:transition p14:dur="0" advTm="34079"/>
    </mc:Choice>
    <mc:Fallback xmlns="">
      <p:transition advTm="34079"/>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049"/>
            <a:ext cx="8517147" cy="827177"/>
          </a:xfrm>
        </p:spPr>
        <p:txBody>
          <a:bodyPr/>
          <a:lstStyle/>
          <a:p>
            <a:r>
              <a:rPr lang="en-US">
                <a:solidFill>
                  <a:schemeClr val="accent1">
                    <a:lumMod val="75000"/>
                  </a:schemeClr>
                </a:solidFill>
                <a:latin typeface="Palatino Linotype"/>
              </a:rPr>
              <a:t>ATI TEAS (Test of Essential Academic Skills)</a:t>
            </a:r>
          </a:p>
        </p:txBody>
      </p:sp>
      <p:sp>
        <p:nvSpPr>
          <p:cNvPr id="3" name="Content Placeholder 2"/>
          <p:cNvSpPr>
            <a:spLocks noGrp="1"/>
          </p:cNvSpPr>
          <p:nvPr>
            <p:ph idx="1"/>
          </p:nvPr>
        </p:nvSpPr>
        <p:spPr>
          <a:xfrm>
            <a:off x="94533" y="1509677"/>
            <a:ext cx="9141840" cy="5507965"/>
          </a:xfrm>
        </p:spPr>
        <p:txBody>
          <a:bodyPr vert="horz" lIns="91440" tIns="45720" rIns="91440" bIns="45720" rtlCol="0" anchor="t">
            <a:noAutofit/>
          </a:bodyPr>
          <a:lstStyle/>
          <a:p>
            <a:pPr marL="0" indent="0">
              <a:lnSpc>
                <a:spcPct val="120000"/>
              </a:lnSpc>
              <a:buNone/>
            </a:pPr>
            <a:r>
              <a:rPr lang="en-US" altLang="en-US" sz="2100" b="1" dirty="0">
                <a:solidFill>
                  <a:schemeClr val="accent3">
                    <a:lumMod val="75000"/>
                  </a:schemeClr>
                </a:solidFill>
              </a:rPr>
              <a:t>The </a:t>
            </a:r>
            <a:r>
              <a:rPr lang="en-US" altLang="en-US" sz="2100" b="1" dirty="0">
                <a:solidFill>
                  <a:schemeClr val="accent3">
                    <a:lumMod val="75000"/>
                  </a:schemeClr>
                </a:solidFill>
                <a:hlinkClick r:id="rId3">
                  <a:extLst>
                    <a:ext uri="{A12FA001-AC4F-418D-AE19-62706E023703}">
                      <ahyp:hlinkClr xmlns="" xmlns:ahyp="http://schemas.microsoft.com/office/drawing/2018/hyperlinkcolor" val="tx"/>
                    </a:ext>
                  </a:extLst>
                </a:hlinkClick>
              </a:rPr>
              <a:t>TEAS</a:t>
            </a:r>
            <a:r>
              <a:rPr lang="en-US" altLang="en-US" sz="2100" b="1" dirty="0">
                <a:solidFill>
                  <a:schemeClr val="accent3">
                    <a:lumMod val="75000"/>
                  </a:schemeClr>
                </a:solidFill>
              </a:rPr>
              <a:t> is required to apply to these Allied Health Programs: </a:t>
            </a:r>
            <a:endParaRPr lang="en-US" altLang="en-US" sz="2100" b="1" dirty="0">
              <a:solidFill>
                <a:schemeClr val="accent3">
                  <a:lumMod val="75000"/>
                </a:schemeClr>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en-US" altLang="en-US" sz="2100" u="sng" dirty="0">
                <a:solidFill>
                  <a:schemeClr val="tx1">
                    <a:lumMod val="85000"/>
                    <a:lumOff val="15000"/>
                  </a:schemeClr>
                </a:solidFill>
              </a:rPr>
              <a:t>CVT, Dental Hygiene, Radiography, Sonography:</a:t>
            </a:r>
            <a:r>
              <a:rPr lang="en-US" altLang="en-US" sz="2100" dirty="0">
                <a:solidFill>
                  <a:schemeClr val="tx1">
                    <a:lumMod val="85000"/>
                    <a:lumOff val="15000"/>
                  </a:schemeClr>
                </a:solidFill>
              </a:rPr>
              <a:t> Minimum Composite score </a:t>
            </a:r>
            <a:r>
              <a:rPr lang="en-US" altLang="en-US" sz="2100" b="1" dirty="0">
                <a:solidFill>
                  <a:schemeClr val="tx1">
                    <a:lumMod val="85000"/>
                    <a:lumOff val="15000"/>
                  </a:schemeClr>
                </a:solidFill>
              </a:rPr>
              <a:t>58.7%</a:t>
            </a:r>
            <a:r>
              <a:rPr lang="en-US" altLang="en-US" sz="2100" dirty="0">
                <a:solidFill>
                  <a:schemeClr val="tx1">
                    <a:lumMod val="85000"/>
                    <a:lumOff val="15000"/>
                  </a:schemeClr>
                </a:solidFill>
              </a:rPr>
              <a:t> required</a:t>
            </a:r>
            <a:endParaRPr lang="en-US" sz="2100" dirty="0">
              <a:solidFill>
                <a:schemeClr val="tx1">
                  <a:lumMod val="85000"/>
                  <a:lumOff val="15000"/>
                </a:schemeClr>
              </a:solidFill>
            </a:endParaRPr>
          </a:p>
          <a:p>
            <a:pPr>
              <a:lnSpc>
                <a:spcPct val="120000"/>
              </a:lnSpc>
              <a:buFont typeface="Wingdings" panose="05000000000000000000" pitchFamily="2" charset="2"/>
              <a:buChar char="Ø"/>
              <a:defRPr/>
            </a:pPr>
            <a:r>
              <a:rPr lang="en-US" sz="2100" dirty="0">
                <a:solidFill>
                  <a:schemeClr val="tx1">
                    <a:lumMod val="85000"/>
                    <a:lumOff val="15000"/>
                  </a:schemeClr>
                </a:solidFill>
              </a:rPr>
              <a:t>Retake limit of 3 times per 12-month period; must wait 30 days between test administrations; recommend first attempt be 3 months prior to application deadline</a:t>
            </a:r>
          </a:p>
          <a:p>
            <a:pPr>
              <a:lnSpc>
                <a:spcPct val="120000"/>
              </a:lnSpc>
              <a:buFont typeface="Wingdings" panose="05000000000000000000" pitchFamily="2" charset="2"/>
              <a:buChar char="Ø"/>
              <a:defRPr/>
            </a:pPr>
            <a:r>
              <a:rPr lang="en-US" sz="2100" dirty="0">
                <a:solidFill>
                  <a:schemeClr val="tx1">
                    <a:lumMod val="85000"/>
                    <a:lumOff val="15000"/>
                  </a:schemeClr>
                </a:solidFill>
              </a:rPr>
              <a:t>ATI TEAS scores are valid for </a:t>
            </a:r>
            <a:r>
              <a:rPr lang="en-US" sz="2100" b="1" dirty="0" smtClean="0">
                <a:solidFill>
                  <a:schemeClr val="tx1">
                    <a:lumMod val="85000"/>
                    <a:lumOff val="15000"/>
                  </a:schemeClr>
                </a:solidFill>
              </a:rPr>
              <a:t>2</a:t>
            </a:r>
            <a:r>
              <a:rPr lang="en-US" sz="2100" dirty="0" smtClean="0">
                <a:solidFill>
                  <a:schemeClr val="tx1">
                    <a:lumMod val="85000"/>
                    <a:lumOff val="15000"/>
                  </a:schemeClr>
                </a:solidFill>
              </a:rPr>
              <a:t> </a:t>
            </a:r>
            <a:r>
              <a:rPr lang="en-US" sz="2100" dirty="0">
                <a:solidFill>
                  <a:schemeClr val="tx1">
                    <a:lumMod val="85000"/>
                    <a:lumOff val="15000"/>
                  </a:schemeClr>
                </a:solidFill>
              </a:rPr>
              <a:t>years</a:t>
            </a:r>
            <a:r>
              <a:rPr lang="en-US" sz="2100" b="1" dirty="0">
                <a:solidFill>
                  <a:schemeClr val="tx1">
                    <a:lumMod val="85000"/>
                    <a:lumOff val="15000"/>
                  </a:schemeClr>
                </a:solidFill>
              </a:rPr>
              <a:t> </a:t>
            </a:r>
            <a:r>
              <a:rPr lang="en-US" sz="2100" dirty="0">
                <a:solidFill>
                  <a:srgbClr val="FF0000"/>
                </a:solidFill>
              </a:rPr>
              <a:t>-</a:t>
            </a:r>
            <a:r>
              <a:rPr lang="en-US" sz="2100" b="1" dirty="0">
                <a:solidFill>
                  <a:srgbClr val="FF0000"/>
                </a:solidFill>
              </a:rPr>
              <a:t> </a:t>
            </a:r>
            <a:r>
              <a:rPr lang="en-US" sz="2100" dirty="0">
                <a:solidFill>
                  <a:srgbClr val="FF0000"/>
                </a:solidFill>
              </a:rPr>
              <a:t>ATI only; version V </a:t>
            </a:r>
            <a:r>
              <a:rPr lang="en-US" sz="2100" u="sng" dirty="0">
                <a:solidFill>
                  <a:srgbClr val="FF0000"/>
                </a:solidFill>
              </a:rPr>
              <a:t>not accepted</a:t>
            </a:r>
            <a:endParaRPr lang="en-US" sz="2100" dirty="0">
              <a:solidFill>
                <a:schemeClr val="tx1"/>
              </a:solidFill>
            </a:endParaRPr>
          </a:p>
          <a:p>
            <a:pPr>
              <a:lnSpc>
                <a:spcPct val="120000"/>
              </a:lnSpc>
              <a:buFont typeface="Wingdings" panose="05000000000000000000" pitchFamily="2" charset="2"/>
              <a:buChar char="Ø"/>
              <a:defRPr/>
            </a:pPr>
            <a:r>
              <a:rPr lang="en-US" altLang="en-US" sz="2100" dirty="0">
                <a:solidFill>
                  <a:schemeClr val="tx1">
                    <a:lumMod val="85000"/>
                    <a:lumOff val="15000"/>
                  </a:schemeClr>
                </a:solidFill>
              </a:rPr>
              <a:t>TEAS taken outside of Valencia requires official score from ATI Testing must be sent to Valencia (ATI charges a transfer fee).</a:t>
            </a:r>
            <a:endParaRPr lang="en-US" sz="2100" dirty="0">
              <a:solidFill>
                <a:schemeClr val="tx1">
                  <a:lumMod val="85000"/>
                  <a:lumOff val="15000"/>
                </a:schemeClr>
              </a:solidFill>
            </a:endParaRPr>
          </a:p>
          <a:p>
            <a:pPr marL="0" indent="0">
              <a:buNone/>
            </a:pPr>
            <a:r>
              <a:rPr lang="en-US" sz="2100" b="1" dirty="0">
                <a:solidFill>
                  <a:schemeClr val="accent3">
                    <a:lumMod val="75000"/>
                  </a:schemeClr>
                </a:solidFill>
              </a:rPr>
              <a:t>ATI Score Matching Request Form</a:t>
            </a:r>
            <a:endParaRPr lang="en-US" altLang="en-US" sz="2100" dirty="0">
              <a:solidFill>
                <a:schemeClr val="accent3">
                  <a:lumMod val="75000"/>
                </a:schemeClr>
              </a:solidFill>
            </a:endParaRPr>
          </a:p>
          <a:p>
            <a:pPr lvl="1">
              <a:buFont typeface="Wingdings" panose="05000000000000000000" pitchFamily="2" charset="2"/>
              <a:buChar char="Ø"/>
            </a:pPr>
            <a:r>
              <a:rPr lang="en-US" sz="2100" dirty="0">
                <a:solidFill>
                  <a:schemeClr val="accent3">
                    <a:lumMod val="75000"/>
                  </a:schemeClr>
                </a:solidFill>
              </a:rPr>
              <a:t>This request is only to match up your score report from ATI to your Valencia account.</a:t>
            </a:r>
            <a:r>
              <a:rPr lang="en-US" sz="2100" dirty="0"/>
              <a:t> </a:t>
            </a:r>
            <a:r>
              <a:rPr lang="en-US" sz="2100" dirty="0">
                <a:hlinkClick r:id="rId4"/>
              </a:rPr>
              <a:t>ATI Score Matching Request Form</a:t>
            </a:r>
            <a:endParaRPr lang="en-US" sz="2100" dirty="0"/>
          </a:p>
          <a:p>
            <a:pPr marL="0" indent="0" algn="ctr">
              <a:lnSpc>
                <a:spcPct val="120000"/>
              </a:lnSpc>
              <a:buNone/>
            </a:pPr>
            <a:endParaRPr lang="en-US" sz="2000" dirty="0"/>
          </a:p>
          <a:p>
            <a:endParaRPr lang="en-US" u="sng" dirty="0"/>
          </a:p>
        </p:txBody>
      </p:sp>
    </p:spTree>
    <p:extLst>
      <p:ext uri="{BB962C8B-B14F-4D97-AF65-F5344CB8AC3E}">
        <p14:creationId xmlns:p14="http://schemas.microsoft.com/office/powerpoint/2010/main" val="1131030148"/>
      </p:ext>
    </p:extLst>
  </p:cSld>
  <p:clrMapOvr>
    <a:masterClrMapping/>
  </p:clrMapOvr>
  <mc:AlternateContent xmlns:mc="http://schemas.openxmlformats.org/markup-compatibility/2006" xmlns:p14="http://schemas.microsoft.com/office/powerpoint/2010/main">
    <mc:Choice Requires="p14">
      <p:transition p14:dur="0" advTm="133669"/>
    </mc:Choice>
    <mc:Fallback xmlns="">
      <p:transition advTm="133669"/>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275" y="305769"/>
            <a:ext cx="6858000" cy="812800"/>
          </a:xfrm>
        </p:spPr>
        <p:txBody>
          <a:bodyPr/>
          <a:lstStyle/>
          <a:p>
            <a:pPr algn="ctr"/>
            <a:r>
              <a:rPr lang="en-US">
                <a:solidFill>
                  <a:schemeClr val="accent1">
                    <a:lumMod val="75000"/>
                  </a:schemeClr>
                </a:solidFill>
                <a:latin typeface="Palatino Linotype"/>
              </a:rPr>
              <a:t>ATI-TEAS</a:t>
            </a:r>
            <a:r>
              <a:rPr lang="en-US"/>
              <a:t> </a:t>
            </a:r>
          </a:p>
        </p:txBody>
      </p:sp>
      <p:sp>
        <p:nvSpPr>
          <p:cNvPr id="3" name="Content Placeholder 2"/>
          <p:cNvSpPr>
            <a:spLocks noGrp="1"/>
          </p:cNvSpPr>
          <p:nvPr>
            <p:ph idx="1"/>
          </p:nvPr>
        </p:nvSpPr>
        <p:spPr>
          <a:xfrm>
            <a:off x="67475" y="1066218"/>
            <a:ext cx="9009050" cy="2888624"/>
          </a:xfrm>
        </p:spPr>
        <p:txBody>
          <a:bodyPr vert="horz" lIns="91440" tIns="45720" rIns="91440" bIns="45720" rtlCol="0" anchor="t">
            <a:normAutofit lnSpcReduction="10000"/>
          </a:bodyPr>
          <a:lstStyle/>
          <a:p>
            <a:pPr>
              <a:buFont typeface="Wingdings"/>
              <a:buChar char="Ø"/>
            </a:pPr>
            <a:r>
              <a:rPr lang="en-US" sz="1500" dirty="0">
                <a:solidFill>
                  <a:schemeClr val="tx1"/>
                </a:solidFill>
              </a:rPr>
              <a:t>Students must make an appointment to take the TEAS exam (</a:t>
            </a:r>
            <a:r>
              <a:rPr lang="en-US" sz="1500" dirty="0">
                <a:solidFill>
                  <a:schemeClr val="tx1"/>
                </a:solidFill>
                <a:hlinkClick r:id="rId3">
                  <a:extLst>
                    <a:ext uri="{A12FA001-AC4F-418D-AE19-62706E023703}">
                      <ahyp:hlinkClr xmlns="" xmlns:ahyp="http://schemas.microsoft.com/office/drawing/2018/hyperlinkcolor" val="tx"/>
                    </a:ext>
                  </a:extLst>
                </a:hlinkClick>
              </a:rPr>
              <a:t>Assessment Center</a:t>
            </a:r>
            <a:r>
              <a:rPr lang="en-US" sz="1500" dirty="0">
                <a:solidFill>
                  <a:schemeClr val="tx1"/>
                </a:solidFill>
              </a:rPr>
              <a:t>). </a:t>
            </a:r>
            <a:endParaRPr lang="en-US" sz="1500" dirty="0">
              <a:solidFill>
                <a:schemeClr val="tx1"/>
              </a:solidFill>
              <a:latin typeface="Arial" panose="020B0604020202020204" pitchFamily="34" charset="0"/>
              <a:cs typeface="Arial" panose="020B0604020202020204" pitchFamily="34" charset="0"/>
            </a:endParaRPr>
          </a:p>
          <a:p>
            <a:pPr>
              <a:buFont typeface="Wingdings"/>
              <a:buChar char="Ø"/>
            </a:pPr>
            <a:r>
              <a:rPr lang="en-US" sz="1500" dirty="0">
                <a:solidFill>
                  <a:schemeClr val="tx1"/>
                </a:solidFill>
              </a:rPr>
              <a:t>ALL sections of the TEAS must be taken in one sitting - </a:t>
            </a:r>
            <a:r>
              <a:rPr lang="en-US" altLang="en-US" sz="1500" dirty="0">
                <a:solidFill>
                  <a:schemeClr val="tx1"/>
                </a:solidFill>
              </a:rPr>
              <a:t>TEAS covers English, Reading, Math and Science</a:t>
            </a:r>
            <a:endParaRPr lang="en-US" sz="1500" dirty="0">
              <a:solidFill>
                <a:schemeClr val="tx1"/>
              </a:solidFill>
            </a:endParaRPr>
          </a:p>
          <a:p>
            <a:pPr>
              <a:buFont typeface="Wingdings"/>
              <a:buChar char="Ø"/>
            </a:pPr>
            <a:r>
              <a:rPr lang="en-US" sz="1500" dirty="0">
                <a:solidFill>
                  <a:schemeClr val="tx1"/>
                </a:solidFill>
              </a:rPr>
              <a:t>The ATI TEAS is a computerized test with a time limit of 209 minutes. Maximum of </a:t>
            </a:r>
            <a:r>
              <a:rPr lang="en-US" sz="1500" b="1" dirty="0">
                <a:solidFill>
                  <a:schemeClr val="tx1"/>
                </a:solidFill>
              </a:rPr>
              <a:t>THREE </a:t>
            </a:r>
            <a:r>
              <a:rPr lang="en-US" sz="1500" dirty="0">
                <a:solidFill>
                  <a:schemeClr val="tx1"/>
                </a:solidFill>
              </a:rPr>
              <a:t>attempts in </a:t>
            </a:r>
            <a:r>
              <a:rPr lang="en-US" sz="1500" b="1" dirty="0">
                <a:solidFill>
                  <a:schemeClr val="tx1"/>
                </a:solidFill>
              </a:rPr>
              <a:t>12 months</a:t>
            </a:r>
            <a:r>
              <a:rPr lang="en-US" sz="1500" b="1" dirty="0"/>
              <a:t>; </a:t>
            </a:r>
            <a:r>
              <a:rPr lang="en-US" sz="1500" b="1" dirty="0">
                <a:solidFill>
                  <a:srgbClr val="C00000"/>
                </a:solidFill>
              </a:rPr>
              <a:t>this includes tests taken at other institutions. </a:t>
            </a:r>
            <a:r>
              <a:rPr lang="en-US" sz="1500" dirty="0">
                <a:solidFill>
                  <a:schemeClr val="tx1"/>
                </a:solidFill>
              </a:rPr>
              <a:t>Number of attempts is calculated from your first attempt. Students must wait 30 days between attempts. The cost for Valencia Students is $65, and non-Valencia students is $85. </a:t>
            </a:r>
            <a:r>
              <a:rPr lang="en-US" sz="1500" b="1" dirty="0">
                <a:solidFill>
                  <a:srgbClr val="C00000"/>
                </a:solidFill>
              </a:rPr>
              <a:t>ATI TEAS scores are valid for </a:t>
            </a:r>
            <a:r>
              <a:rPr lang="en-US" sz="1500" b="1" dirty="0" smtClean="0">
                <a:solidFill>
                  <a:srgbClr val="C00000"/>
                </a:solidFill>
              </a:rPr>
              <a:t>2 </a:t>
            </a:r>
            <a:r>
              <a:rPr lang="en-US" sz="1500" b="1" dirty="0">
                <a:solidFill>
                  <a:srgbClr val="C00000"/>
                </a:solidFill>
              </a:rPr>
              <a:t>years. </a:t>
            </a:r>
            <a:endParaRPr lang="en-US" sz="1500" dirty="0">
              <a:solidFill>
                <a:schemeClr val="tx1"/>
              </a:solidFill>
            </a:endParaRPr>
          </a:p>
          <a:p>
            <a:pPr marL="0" indent="0">
              <a:buNone/>
            </a:pPr>
            <a:endParaRPr lang="en-US" sz="1500" u="sng" dirty="0">
              <a:solidFill>
                <a:schemeClr val="tx1"/>
              </a:solidFill>
            </a:endParaRPr>
          </a:p>
          <a:p>
            <a:pPr marL="0" indent="0">
              <a:buNone/>
            </a:pPr>
            <a:r>
              <a:rPr lang="en-US" sz="1500" u="sng" dirty="0">
                <a:solidFill>
                  <a:schemeClr val="tx1"/>
                </a:solidFill>
              </a:rPr>
              <a:t>ATI TEAS Resources:</a:t>
            </a:r>
            <a:endParaRPr lang="en-US" u="sng" dirty="0">
              <a:solidFill>
                <a:schemeClr val="tx1"/>
              </a:solidFill>
            </a:endParaRPr>
          </a:p>
          <a:p>
            <a:pPr marL="285750" indent="-285750">
              <a:spcBef>
                <a:spcPts val="0"/>
              </a:spcBef>
              <a:buFont typeface="Wingdings"/>
              <a:buChar char="Ø"/>
            </a:pPr>
            <a:r>
              <a:rPr lang="en-US" sz="1500" dirty="0">
                <a:latin typeface="Arial" panose="020B0604020202020204" pitchFamily="34" charset="0"/>
                <a:cs typeface="Arial" panose="020B0604020202020204" pitchFamily="34" charset="0"/>
                <a:hlinkClick r:id="rId4"/>
              </a:rPr>
              <a:t>All Campus Libraries</a:t>
            </a:r>
            <a:endParaRPr lang="en-US" dirty="0"/>
          </a:p>
          <a:p>
            <a:pPr marL="285750" indent="-285750">
              <a:spcBef>
                <a:spcPts val="0"/>
              </a:spcBef>
              <a:buFont typeface="Wingdings"/>
              <a:buChar char="Ø"/>
            </a:pPr>
            <a:r>
              <a:rPr lang="en-US" sz="1500" dirty="0">
                <a:hlinkClick r:id="rId5"/>
              </a:rPr>
              <a:t>Assessment Services – Taking the TEAS</a:t>
            </a:r>
            <a:endParaRPr lang="en-US" sz="1500" dirty="0"/>
          </a:p>
          <a:p>
            <a:pPr marL="285750" indent="-285750">
              <a:spcBef>
                <a:spcPts val="0"/>
              </a:spcBef>
              <a:buFont typeface="Wingdings"/>
              <a:buChar char="Ø"/>
            </a:pPr>
            <a:r>
              <a:rPr lang="en-US" sz="1500" dirty="0">
                <a:hlinkClick r:id="rId6"/>
              </a:rPr>
              <a:t>ATI TEAS Review Sessions</a:t>
            </a:r>
            <a:r>
              <a:rPr lang="en-US" sz="1500" dirty="0"/>
              <a:t> - </a:t>
            </a:r>
            <a:r>
              <a:rPr lang="en-US" sz="1500" b="1" dirty="0"/>
              <a:t>*Must be a current student to access*</a:t>
            </a:r>
            <a:endParaRPr lang="en-US" sz="1500" dirty="0"/>
          </a:p>
          <a:p>
            <a:pPr marL="0" indent="0">
              <a:buNone/>
            </a:pPr>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51726189"/>
              </p:ext>
            </p:extLst>
          </p:nvPr>
        </p:nvGraphicFramePr>
        <p:xfrm>
          <a:off x="0" y="4013588"/>
          <a:ext cx="9143994" cy="2649707"/>
        </p:xfrm>
        <a:graphic>
          <a:graphicData uri="http://schemas.openxmlformats.org/drawingml/2006/table">
            <a:tbl>
              <a:tblPr firstRow="1" bandRow="1">
                <a:tableStyleId>{5C22544A-7EE6-4342-B048-85BDC9FD1C3A}</a:tableStyleId>
              </a:tblPr>
              <a:tblGrid>
                <a:gridCol w="1130784">
                  <a:extLst>
                    <a:ext uri="{9D8B030D-6E8A-4147-A177-3AD203B41FA5}">
                      <a16:colId xmlns:a16="http://schemas.microsoft.com/office/drawing/2014/main" val="2394648167"/>
                    </a:ext>
                  </a:extLst>
                </a:gridCol>
                <a:gridCol w="1961420">
                  <a:extLst>
                    <a:ext uri="{9D8B030D-6E8A-4147-A177-3AD203B41FA5}">
                      <a16:colId xmlns:a16="http://schemas.microsoft.com/office/drawing/2014/main" val="645776274"/>
                    </a:ext>
                  </a:extLst>
                </a:gridCol>
                <a:gridCol w="1779937">
                  <a:extLst>
                    <a:ext uri="{9D8B030D-6E8A-4147-A177-3AD203B41FA5}">
                      <a16:colId xmlns:a16="http://schemas.microsoft.com/office/drawing/2014/main" val="2343414003"/>
                    </a:ext>
                  </a:extLst>
                </a:gridCol>
                <a:gridCol w="2031224">
                  <a:extLst>
                    <a:ext uri="{9D8B030D-6E8A-4147-A177-3AD203B41FA5}">
                      <a16:colId xmlns:a16="http://schemas.microsoft.com/office/drawing/2014/main" val="4245103610"/>
                    </a:ext>
                  </a:extLst>
                </a:gridCol>
                <a:gridCol w="2240629">
                  <a:extLst>
                    <a:ext uri="{9D8B030D-6E8A-4147-A177-3AD203B41FA5}">
                      <a16:colId xmlns:a16="http://schemas.microsoft.com/office/drawing/2014/main" val="1905084036"/>
                    </a:ext>
                  </a:extLst>
                </a:gridCol>
              </a:tblGrid>
              <a:tr h="556799">
                <a:tc>
                  <a:txBody>
                    <a:bodyPr/>
                    <a:lstStyle/>
                    <a:p>
                      <a:r>
                        <a:rPr lang="en-US" sz="1800" dirty="0"/>
                        <a:t>TEAS</a:t>
                      </a:r>
                    </a:p>
                  </a:txBody>
                  <a:tcPr/>
                </a:tc>
                <a:tc>
                  <a:txBody>
                    <a:bodyPr/>
                    <a:lstStyle/>
                    <a:p>
                      <a:r>
                        <a:rPr lang="en-US" sz="1800" dirty="0"/>
                        <a:t>Reading </a:t>
                      </a:r>
                    </a:p>
                  </a:txBody>
                  <a:tcPr/>
                </a:tc>
                <a:tc>
                  <a:txBody>
                    <a:bodyPr/>
                    <a:lstStyle/>
                    <a:p>
                      <a:r>
                        <a:rPr lang="en-US" sz="1800" dirty="0"/>
                        <a:t>Mathematics</a:t>
                      </a:r>
                    </a:p>
                  </a:txBody>
                  <a:tcPr/>
                </a:tc>
                <a:tc>
                  <a:txBody>
                    <a:bodyPr/>
                    <a:lstStyle/>
                    <a:p>
                      <a:r>
                        <a:rPr lang="en-US" sz="1800" dirty="0"/>
                        <a:t>Science</a:t>
                      </a:r>
                    </a:p>
                  </a:txBody>
                  <a:tcPr/>
                </a:tc>
                <a:tc>
                  <a:txBody>
                    <a:bodyPr/>
                    <a:lstStyle/>
                    <a:p>
                      <a:r>
                        <a:rPr lang="en-US" sz="1600" dirty="0"/>
                        <a:t>English &amp; Language Usage</a:t>
                      </a:r>
                    </a:p>
                  </a:txBody>
                  <a:tcPr/>
                </a:tc>
                <a:extLst>
                  <a:ext uri="{0D108BD9-81ED-4DB2-BD59-A6C34878D82A}">
                    <a16:rowId xmlns:a16="http://schemas.microsoft.com/office/drawing/2014/main" val="1554194480"/>
                  </a:ext>
                </a:extLst>
              </a:tr>
              <a:tr h="556799">
                <a:tc>
                  <a:txBody>
                    <a:bodyPr/>
                    <a:lstStyle/>
                    <a:p>
                      <a:r>
                        <a:rPr lang="en-US" sz="1600" b="1" dirty="0"/>
                        <a:t>Number of Questions</a:t>
                      </a:r>
                      <a:r>
                        <a:rPr lang="en-US" sz="1600" b="1" baseline="0" dirty="0"/>
                        <a:t> </a:t>
                      </a:r>
                      <a:endParaRPr lang="en-US" sz="1600" b="1" dirty="0"/>
                    </a:p>
                  </a:txBody>
                  <a:tcPr/>
                </a:tc>
                <a:tc>
                  <a:txBody>
                    <a:bodyPr/>
                    <a:lstStyle/>
                    <a:p>
                      <a:r>
                        <a:rPr lang="en-US" sz="2000" b="1" dirty="0"/>
                        <a:t>53</a:t>
                      </a:r>
                    </a:p>
                  </a:txBody>
                  <a:tcPr/>
                </a:tc>
                <a:tc>
                  <a:txBody>
                    <a:bodyPr/>
                    <a:lstStyle/>
                    <a:p>
                      <a:r>
                        <a:rPr lang="en-US" sz="2000" b="1" dirty="0"/>
                        <a:t>36</a:t>
                      </a:r>
                    </a:p>
                  </a:txBody>
                  <a:tcPr/>
                </a:tc>
                <a:tc>
                  <a:txBody>
                    <a:bodyPr/>
                    <a:lstStyle/>
                    <a:p>
                      <a:r>
                        <a:rPr lang="en-US" sz="2000" b="1" dirty="0"/>
                        <a:t>53</a:t>
                      </a:r>
                    </a:p>
                  </a:txBody>
                  <a:tcPr/>
                </a:tc>
                <a:tc>
                  <a:txBody>
                    <a:bodyPr/>
                    <a:lstStyle/>
                    <a:p>
                      <a:r>
                        <a:rPr lang="en-US" sz="2000" b="1" dirty="0"/>
                        <a:t>28</a:t>
                      </a:r>
                    </a:p>
                  </a:txBody>
                  <a:tcPr/>
                </a:tc>
                <a:extLst>
                  <a:ext uri="{0D108BD9-81ED-4DB2-BD59-A6C34878D82A}">
                    <a16:rowId xmlns:a16="http://schemas.microsoft.com/office/drawing/2014/main" val="563676974"/>
                  </a:ext>
                </a:extLst>
              </a:tr>
              <a:tr h="556799">
                <a:tc>
                  <a:txBody>
                    <a:bodyPr/>
                    <a:lstStyle/>
                    <a:p>
                      <a:r>
                        <a:rPr lang="en-US" sz="1600" b="1" dirty="0"/>
                        <a:t>Time Limit</a:t>
                      </a:r>
                      <a:r>
                        <a:rPr lang="en-US" sz="1600" b="1" baseline="0" dirty="0"/>
                        <a:t> (Minutes) </a:t>
                      </a:r>
                      <a:endParaRPr lang="en-US" sz="1600" b="1" dirty="0"/>
                    </a:p>
                  </a:txBody>
                  <a:tcPr/>
                </a:tc>
                <a:tc>
                  <a:txBody>
                    <a:bodyPr/>
                    <a:lstStyle/>
                    <a:p>
                      <a:r>
                        <a:rPr lang="en-US" sz="2000" b="1" dirty="0"/>
                        <a:t>64 min</a:t>
                      </a:r>
                    </a:p>
                  </a:txBody>
                  <a:tcPr/>
                </a:tc>
                <a:tc>
                  <a:txBody>
                    <a:bodyPr/>
                    <a:lstStyle/>
                    <a:p>
                      <a:r>
                        <a:rPr lang="en-US" sz="2000" b="1" dirty="0"/>
                        <a:t>54 min</a:t>
                      </a:r>
                    </a:p>
                  </a:txBody>
                  <a:tcPr/>
                </a:tc>
                <a:tc>
                  <a:txBody>
                    <a:bodyPr/>
                    <a:lstStyle/>
                    <a:p>
                      <a:r>
                        <a:rPr lang="en-US" sz="2000" b="1" dirty="0"/>
                        <a:t>63 min</a:t>
                      </a:r>
                    </a:p>
                  </a:txBody>
                  <a:tcPr/>
                </a:tc>
                <a:tc>
                  <a:txBody>
                    <a:bodyPr/>
                    <a:lstStyle/>
                    <a:p>
                      <a:r>
                        <a:rPr lang="en-US" sz="2000" b="1" dirty="0"/>
                        <a:t>28 min</a:t>
                      </a:r>
                    </a:p>
                  </a:txBody>
                  <a:tcPr/>
                </a:tc>
                <a:extLst>
                  <a:ext uri="{0D108BD9-81ED-4DB2-BD59-A6C34878D82A}">
                    <a16:rowId xmlns:a16="http://schemas.microsoft.com/office/drawing/2014/main" val="3340726085"/>
                  </a:ext>
                </a:extLst>
              </a:tr>
              <a:tr h="912347">
                <a:tc>
                  <a:txBody>
                    <a:bodyPr/>
                    <a:lstStyle/>
                    <a:p>
                      <a:r>
                        <a:rPr lang="en-US" sz="1600" b="1" dirty="0"/>
                        <a:t>Specific</a:t>
                      </a:r>
                      <a:r>
                        <a:rPr lang="en-US" sz="1600" b="1" baseline="0" dirty="0"/>
                        <a:t> Content Covered</a:t>
                      </a:r>
                      <a:endParaRPr lang="en-US" sz="1600" b="1" dirty="0"/>
                    </a:p>
                  </a:txBody>
                  <a:tcPr/>
                </a:tc>
                <a:tc>
                  <a:txBody>
                    <a:bodyPr/>
                    <a:lstStyle/>
                    <a:p>
                      <a:pPr marL="285750" indent="-285750">
                        <a:buFont typeface="Arial" panose="020B0604020202020204" pitchFamily="34" charset="0"/>
                        <a:buChar char="•"/>
                      </a:pPr>
                      <a:r>
                        <a:rPr lang="en-US" sz="1200" b="1" dirty="0"/>
                        <a:t>Key Ideas</a:t>
                      </a:r>
                      <a:r>
                        <a:rPr lang="en-US" sz="1200" b="1" baseline="0" dirty="0"/>
                        <a:t> &amp; Details </a:t>
                      </a:r>
                    </a:p>
                    <a:p>
                      <a:pPr marL="285750" indent="-285750">
                        <a:buFont typeface="Arial" panose="020B0604020202020204" pitchFamily="34" charset="0"/>
                        <a:buChar char="•"/>
                      </a:pPr>
                      <a:r>
                        <a:rPr lang="en-US" sz="1200" b="1" dirty="0"/>
                        <a:t>Craft &amp; Structure </a:t>
                      </a:r>
                    </a:p>
                    <a:p>
                      <a:pPr marL="285750" indent="-285750">
                        <a:buFont typeface="Arial" panose="020B0604020202020204" pitchFamily="34" charset="0"/>
                        <a:buChar char="•"/>
                      </a:pPr>
                      <a:r>
                        <a:rPr lang="en-US" sz="1200" b="1" dirty="0"/>
                        <a:t>Integration of</a:t>
                      </a:r>
                      <a:r>
                        <a:rPr lang="en-US" sz="1200" b="1" baseline="0" dirty="0"/>
                        <a:t> knowledge &amp; ideas</a:t>
                      </a:r>
                      <a:endParaRPr lang="en-US" sz="1200" b="1" dirty="0"/>
                    </a:p>
                  </a:txBody>
                  <a:tcPr/>
                </a:tc>
                <a:tc>
                  <a:txBody>
                    <a:bodyPr/>
                    <a:lstStyle/>
                    <a:p>
                      <a:pPr marL="285750" indent="-285750">
                        <a:buFont typeface="Arial" panose="020B0604020202020204" pitchFamily="34" charset="0"/>
                        <a:buChar char="•"/>
                      </a:pPr>
                      <a:r>
                        <a:rPr lang="en-US" sz="1200" b="1" dirty="0"/>
                        <a:t>Numbers &amp;</a:t>
                      </a:r>
                      <a:r>
                        <a:rPr lang="en-US" sz="1200" b="1" baseline="0" dirty="0"/>
                        <a:t> Algebra</a:t>
                      </a:r>
                    </a:p>
                    <a:p>
                      <a:pPr marL="285750" indent="-285750">
                        <a:buFont typeface="Arial" panose="020B0604020202020204" pitchFamily="34" charset="0"/>
                        <a:buChar char="•"/>
                      </a:pPr>
                      <a:r>
                        <a:rPr lang="en-US" sz="1200" b="1" baseline="0" dirty="0"/>
                        <a:t>Measurement &amp; Data </a:t>
                      </a:r>
                    </a:p>
                  </a:txBody>
                  <a:tcPr/>
                </a:tc>
                <a:tc>
                  <a:txBody>
                    <a:bodyPr/>
                    <a:lstStyle/>
                    <a:p>
                      <a:pPr marL="285750" indent="-285750">
                        <a:buFont typeface="Arial" panose="020B0604020202020204" pitchFamily="34" charset="0"/>
                        <a:buChar char="•"/>
                      </a:pPr>
                      <a:r>
                        <a:rPr lang="en-US" sz="1200" b="1" dirty="0"/>
                        <a:t>Human Anatomy &amp; Physiology </a:t>
                      </a:r>
                    </a:p>
                    <a:p>
                      <a:pPr marL="285750" indent="-285750">
                        <a:buFont typeface="Arial" panose="020B0604020202020204" pitchFamily="34" charset="0"/>
                        <a:buChar char="•"/>
                      </a:pPr>
                      <a:r>
                        <a:rPr lang="en-US" sz="1200" b="1" dirty="0"/>
                        <a:t>Life &amp;</a:t>
                      </a:r>
                      <a:r>
                        <a:rPr lang="en-US" sz="1200" b="1" baseline="0" dirty="0"/>
                        <a:t> Physical Sciences </a:t>
                      </a:r>
                    </a:p>
                    <a:p>
                      <a:pPr marL="285750" indent="-285750">
                        <a:buFont typeface="Arial" panose="020B0604020202020204" pitchFamily="34" charset="0"/>
                        <a:buChar char="•"/>
                      </a:pPr>
                      <a:r>
                        <a:rPr lang="en-US" sz="1200" b="1" baseline="0" dirty="0"/>
                        <a:t>Scientific Reasoning</a:t>
                      </a:r>
                      <a:endParaRPr lang="en-US" sz="1200" b="1" dirty="0"/>
                    </a:p>
                  </a:txBody>
                  <a:tcPr/>
                </a:tc>
                <a:tc>
                  <a:txBody>
                    <a:bodyPr/>
                    <a:lstStyle/>
                    <a:p>
                      <a:pPr marL="285750" indent="-285750">
                        <a:buFont typeface="Arial" panose="020B0604020202020204" pitchFamily="34" charset="0"/>
                        <a:buChar char="•"/>
                      </a:pPr>
                      <a:r>
                        <a:rPr lang="en-US" sz="1200" b="1" dirty="0"/>
                        <a:t>Conventions of standard</a:t>
                      </a:r>
                      <a:r>
                        <a:rPr lang="en-US" sz="1200" b="1" baseline="0" dirty="0"/>
                        <a:t> English </a:t>
                      </a:r>
                    </a:p>
                    <a:p>
                      <a:pPr marL="285750" indent="-285750">
                        <a:buFont typeface="Arial" panose="020B0604020202020204" pitchFamily="34" charset="0"/>
                        <a:buChar char="•"/>
                      </a:pPr>
                      <a:r>
                        <a:rPr lang="en-US" sz="1200" b="1" baseline="0" dirty="0"/>
                        <a:t>Knowledge of Language</a:t>
                      </a:r>
                    </a:p>
                    <a:p>
                      <a:pPr marL="285750" indent="-285750">
                        <a:buFont typeface="Arial" panose="020B0604020202020204" pitchFamily="34" charset="0"/>
                        <a:buChar char="•"/>
                      </a:pPr>
                      <a:r>
                        <a:rPr lang="en-US" sz="1200" b="1" baseline="0" dirty="0"/>
                        <a:t>Vocabulary acquisition </a:t>
                      </a:r>
                      <a:endParaRPr lang="en-US" sz="1200" b="1" dirty="0"/>
                    </a:p>
                  </a:txBody>
                  <a:tcPr/>
                </a:tc>
                <a:extLst>
                  <a:ext uri="{0D108BD9-81ED-4DB2-BD59-A6C34878D82A}">
                    <a16:rowId xmlns:a16="http://schemas.microsoft.com/office/drawing/2014/main" val="2131188480"/>
                  </a:ext>
                </a:extLst>
              </a:tr>
            </a:tbl>
          </a:graphicData>
        </a:graphic>
      </p:graphicFrame>
    </p:spTree>
    <p:extLst>
      <p:ext uri="{BB962C8B-B14F-4D97-AF65-F5344CB8AC3E}">
        <p14:creationId xmlns:p14="http://schemas.microsoft.com/office/powerpoint/2010/main" val="577102249"/>
      </p:ext>
    </p:extLst>
  </p:cSld>
  <p:clrMapOvr>
    <a:masterClrMapping/>
  </p:clrMapOvr>
  <mc:AlternateContent xmlns:mc="http://schemas.openxmlformats.org/markup-compatibility/2006" xmlns:p14="http://schemas.microsoft.com/office/powerpoint/2010/main">
    <mc:Choice Requires="p14">
      <p:transition p14:dur="0" advTm="103135"/>
    </mc:Choice>
    <mc:Fallback xmlns="">
      <p:transition advTm="1031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rPr>
              <a:t>Introductory Information</a:t>
            </a:r>
            <a:r>
              <a:rPr lang="en-US" dirty="0"/>
              <a:t/>
            </a:r>
            <a:br>
              <a:rPr lang="en-US" dirty="0"/>
            </a:br>
            <a:endParaRPr lang="en-US"/>
          </a:p>
        </p:txBody>
      </p:sp>
    </p:spTree>
    <p:extLst>
      <p:ext uri="{BB962C8B-B14F-4D97-AF65-F5344CB8AC3E}">
        <p14:creationId xmlns:p14="http://schemas.microsoft.com/office/powerpoint/2010/main" val="3564636854"/>
      </p:ext>
    </p:extLst>
  </p:cSld>
  <p:clrMapOvr>
    <a:masterClrMapping/>
  </p:clrMapOvr>
  <mc:AlternateContent xmlns:mc="http://schemas.openxmlformats.org/markup-compatibility/2006" xmlns:p14="http://schemas.microsoft.com/office/powerpoint/2010/main">
    <mc:Choice Requires="p14">
      <p:transition p14:dur="0" advTm="3704"/>
    </mc:Choice>
    <mc:Fallback xmlns="">
      <p:transition advTm="3704"/>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914400"/>
            <a:ext cx="6858000" cy="812800"/>
          </a:xfrm>
        </p:spPr>
        <p:txBody>
          <a:bodyPr/>
          <a:lstStyle/>
          <a:p>
            <a:pPr algn="ctr"/>
            <a:r>
              <a:rPr lang="en-US">
                <a:solidFill>
                  <a:schemeClr val="accent1">
                    <a:lumMod val="75000"/>
                  </a:schemeClr>
                </a:solidFill>
                <a:latin typeface="Palatino Linotype"/>
              </a:rPr>
              <a:t>Before you Apply to Any Valencia Allied Health Program</a:t>
            </a:r>
          </a:p>
        </p:txBody>
      </p:sp>
      <p:sp>
        <p:nvSpPr>
          <p:cNvPr id="3" name="Content Placeholder 2"/>
          <p:cNvSpPr>
            <a:spLocks noGrp="1"/>
          </p:cNvSpPr>
          <p:nvPr>
            <p:ph idx="1"/>
          </p:nvPr>
        </p:nvSpPr>
        <p:spPr>
          <a:xfrm>
            <a:off x="0" y="1920124"/>
            <a:ext cx="9220200" cy="4869819"/>
          </a:xfrm>
        </p:spPr>
        <p:txBody>
          <a:bodyPr vert="horz" lIns="91440" tIns="45720" rIns="91440" bIns="45720" rtlCol="0" anchor="t">
            <a:normAutofit fontScale="40000" lnSpcReduction="20000"/>
          </a:bodyPr>
          <a:lstStyle/>
          <a:p>
            <a:pPr>
              <a:lnSpc>
                <a:spcPct val="170000"/>
              </a:lnSpc>
              <a:buFont typeface="Wingdings" panose="05000000000000000000" pitchFamily="2" charset="2"/>
              <a:buChar char="Ø"/>
            </a:pPr>
            <a:r>
              <a:rPr lang="en-US" sz="4000" dirty="0">
                <a:solidFill>
                  <a:schemeClr val="tx1">
                    <a:lumMod val="85000"/>
                    <a:lumOff val="15000"/>
                  </a:schemeClr>
                </a:solidFill>
              </a:rPr>
              <a:t>All admission requirements must be satisfied </a:t>
            </a:r>
            <a:r>
              <a:rPr lang="en-US" sz="4000" b="1" dirty="0">
                <a:solidFill>
                  <a:schemeClr val="accent1"/>
                </a:solidFill>
              </a:rPr>
              <a:t>BEFORE</a:t>
            </a:r>
            <a:r>
              <a:rPr lang="en-US" sz="4000" dirty="0">
                <a:solidFill>
                  <a:srgbClr val="000000"/>
                </a:solidFill>
              </a:rPr>
              <a:t> </a:t>
            </a:r>
            <a:r>
              <a:rPr lang="en-US" sz="4000" dirty="0">
                <a:solidFill>
                  <a:schemeClr val="tx1">
                    <a:lumMod val="85000"/>
                    <a:lumOff val="15000"/>
                  </a:schemeClr>
                </a:solidFill>
              </a:rPr>
              <a:t>submitting an application </a:t>
            </a:r>
          </a:p>
          <a:p>
            <a:pPr>
              <a:lnSpc>
                <a:spcPct val="170000"/>
              </a:lnSpc>
              <a:buFont typeface="Wingdings" panose="05000000000000000000" pitchFamily="2" charset="2"/>
              <a:buChar char="Ø"/>
            </a:pPr>
            <a:r>
              <a:rPr lang="en-US" sz="4000" dirty="0">
                <a:solidFill>
                  <a:schemeClr val="tx1">
                    <a:lumMod val="85000"/>
                    <a:lumOff val="15000"/>
                  </a:schemeClr>
                </a:solidFill>
              </a:rPr>
              <a:t>The grades for each prerequisite course must be posted to your Valencia Atlas account</a:t>
            </a:r>
            <a:r>
              <a:rPr lang="en-US" sz="4000" dirty="0">
                <a:solidFill>
                  <a:srgbClr val="000000"/>
                </a:solidFill>
              </a:rPr>
              <a:t> </a:t>
            </a:r>
            <a:r>
              <a:rPr lang="en-US" sz="4000" b="1" dirty="0">
                <a:solidFill>
                  <a:schemeClr val="accent1"/>
                </a:solidFill>
              </a:rPr>
              <a:t>BEFORE</a:t>
            </a:r>
            <a:r>
              <a:rPr lang="en-US" sz="4000" dirty="0">
                <a:solidFill>
                  <a:srgbClr val="000000"/>
                </a:solidFill>
              </a:rPr>
              <a:t> </a:t>
            </a:r>
            <a:r>
              <a:rPr lang="en-US" sz="4000" dirty="0">
                <a:solidFill>
                  <a:schemeClr val="tx1">
                    <a:lumMod val="85000"/>
                    <a:lumOff val="15000"/>
                  </a:schemeClr>
                </a:solidFill>
              </a:rPr>
              <a:t>submitting your application to a Valencia health program</a:t>
            </a:r>
            <a:r>
              <a:rPr lang="en-US" sz="4000" dirty="0">
                <a:solidFill>
                  <a:srgbClr val="000000"/>
                </a:solidFill>
              </a:rPr>
              <a:t>.</a:t>
            </a:r>
          </a:p>
          <a:p>
            <a:pPr>
              <a:lnSpc>
                <a:spcPct val="170000"/>
              </a:lnSpc>
              <a:buFont typeface="Wingdings" panose="05000000000000000000" pitchFamily="2" charset="2"/>
              <a:buChar char="Ø"/>
            </a:pPr>
            <a:r>
              <a:rPr lang="en-US" sz="4000" dirty="0">
                <a:solidFill>
                  <a:schemeClr val="tx1">
                    <a:lumMod val="85000"/>
                    <a:lumOff val="15000"/>
                  </a:schemeClr>
                </a:solidFill>
              </a:rPr>
              <a:t>All transcripts - High School and College - must be posted to your Valencia Atlas account</a:t>
            </a:r>
            <a:r>
              <a:rPr lang="en-US" sz="4000" dirty="0">
                <a:solidFill>
                  <a:srgbClr val="000000"/>
                </a:solidFill>
              </a:rPr>
              <a:t> </a:t>
            </a:r>
            <a:r>
              <a:rPr lang="en-US" sz="4000" b="1" dirty="0">
                <a:solidFill>
                  <a:schemeClr val="accent1"/>
                </a:solidFill>
              </a:rPr>
              <a:t>BEFORE</a:t>
            </a:r>
            <a:r>
              <a:rPr lang="en-US" sz="4000" dirty="0">
                <a:solidFill>
                  <a:srgbClr val="000000"/>
                </a:solidFill>
              </a:rPr>
              <a:t> </a:t>
            </a:r>
            <a:r>
              <a:rPr lang="en-US" sz="4000" dirty="0">
                <a:solidFill>
                  <a:schemeClr val="tx1">
                    <a:lumMod val="85000"/>
                    <a:lumOff val="15000"/>
                  </a:schemeClr>
                </a:solidFill>
              </a:rPr>
              <a:t>submitting your application.</a:t>
            </a:r>
          </a:p>
          <a:p>
            <a:pPr lvl="1">
              <a:lnSpc>
                <a:spcPct val="170000"/>
              </a:lnSpc>
              <a:buFont typeface="Wingdings" panose="05000000000000000000" pitchFamily="2" charset="2"/>
              <a:buChar char="Ø"/>
            </a:pPr>
            <a:r>
              <a:rPr lang="en-US" sz="4000" dirty="0">
                <a:solidFill>
                  <a:schemeClr val="tx1">
                    <a:lumMod val="85000"/>
                    <a:lumOff val="15000"/>
                  </a:schemeClr>
                </a:solidFill>
              </a:rPr>
              <a:t>Applications submitted that have not met all criteria are considered </a:t>
            </a:r>
            <a:r>
              <a:rPr lang="en-US" sz="3800" b="1" dirty="0">
                <a:solidFill>
                  <a:schemeClr val="accent1"/>
                </a:solidFill>
              </a:rPr>
              <a:t>ineligible </a:t>
            </a:r>
          </a:p>
          <a:p>
            <a:pPr marL="457200" lvl="1" indent="0">
              <a:lnSpc>
                <a:spcPct val="170000"/>
              </a:lnSpc>
              <a:buNone/>
            </a:pPr>
            <a:r>
              <a:rPr lang="en-US" sz="4000" b="1" dirty="0">
                <a:solidFill>
                  <a:schemeClr val="tx1">
                    <a:lumMod val="85000"/>
                    <a:lumOff val="15000"/>
                  </a:schemeClr>
                </a:solidFill>
              </a:rPr>
              <a:t>Examples: </a:t>
            </a:r>
            <a:endParaRPr lang="en-US" dirty="0">
              <a:solidFill>
                <a:schemeClr val="tx1">
                  <a:lumMod val="85000"/>
                  <a:lumOff val="15000"/>
                </a:schemeClr>
              </a:solidFill>
            </a:endParaRPr>
          </a:p>
          <a:p>
            <a:pPr lvl="1">
              <a:buFont typeface="Wingdings" panose="05000000000000000000" pitchFamily="2" charset="2"/>
              <a:buChar char="Ø"/>
            </a:pPr>
            <a:r>
              <a:rPr lang="en-US" sz="4000" dirty="0">
                <a:solidFill>
                  <a:schemeClr val="tx1">
                    <a:lumMod val="85000"/>
                    <a:lumOff val="15000"/>
                  </a:schemeClr>
                </a:solidFill>
              </a:rPr>
              <a:t>TEAS taken outside of Valencia (score not posted in Atlas) – students must request scores from ATI, then complete the </a:t>
            </a:r>
            <a:r>
              <a:rPr lang="en-US" sz="4000" dirty="0">
                <a:hlinkClick r:id="rId3"/>
              </a:rPr>
              <a:t>ATI Score Matching Request Form </a:t>
            </a:r>
            <a:r>
              <a:rPr lang="en-US" sz="4000" dirty="0">
                <a:solidFill>
                  <a:schemeClr val="tx1">
                    <a:lumMod val="85000"/>
                    <a:lumOff val="15000"/>
                  </a:schemeClr>
                </a:solidFill>
              </a:rPr>
              <a:t> before applying!</a:t>
            </a:r>
          </a:p>
          <a:p>
            <a:pPr lvl="1">
              <a:buFont typeface="Wingdings" panose="05000000000000000000" pitchFamily="2" charset="2"/>
              <a:buChar char="Ø"/>
            </a:pPr>
            <a:r>
              <a:rPr lang="en-US" sz="4000" dirty="0">
                <a:solidFill>
                  <a:schemeClr val="tx1">
                    <a:lumMod val="85000"/>
                    <a:lumOff val="15000"/>
                  </a:schemeClr>
                </a:solidFill>
              </a:rPr>
              <a:t>Minimum GPA not met</a:t>
            </a:r>
          </a:p>
          <a:p>
            <a:pPr lvl="1">
              <a:buFont typeface="Wingdings" panose="05000000000000000000" pitchFamily="2" charset="2"/>
              <a:buChar char="Ø"/>
            </a:pPr>
            <a:r>
              <a:rPr lang="en-US" sz="4000" dirty="0">
                <a:solidFill>
                  <a:schemeClr val="tx1">
                    <a:lumMod val="85000"/>
                    <a:lumOff val="15000"/>
                  </a:schemeClr>
                </a:solidFill>
              </a:rPr>
              <a:t>Grades not posted </a:t>
            </a:r>
          </a:p>
          <a:p>
            <a:pPr lvl="1">
              <a:buFont typeface="Wingdings" panose="05000000000000000000" pitchFamily="2" charset="2"/>
              <a:buChar char="Ø"/>
            </a:pPr>
            <a:r>
              <a:rPr lang="en-US" sz="4000" dirty="0">
                <a:solidFill>
                  <a:schemeClr val="tx1">
                    <a:lumMod val="85000"/>
                    <a:lumOff val="15000"/>
                  </a:schemeClr>
                </a:solidFill>
              </a:rPr>
              <a:t>Transcripts not received and evaluated </a:t>
            </a:r>
          </a:p>
          <a:p>
            <a:pPr>
              <a:buFont typeface="Wingdings" panose="05000000000000000000" pitchFamily="2" charset="2"/>
              <a:buChar char="Ø"/>
            </a:pPr>
            <a:endParaRPr lang="en-US">
              <a:solidFill>
                <a:srgbClr val="000000"/>
              </a:solidFill>
            </a:endParaRPr>
          </a:p>
        </p:txBody>
      </p:sp>
    </p:spTree>
    <p:extLst>
      <p:ext uri="{BB962C8B-B14F-4D97-AF65-F5344CB8AC3E}">
        <p14:creationId xmlns:p14="http://schemas.microsoft.com/office/powerpoint/2010/main" val="914554007"/>
      </p:ext>
    </p:extLst>
  </p:cSld>
  <p:clrMapOvr>
    <a:masterClrMapping/>
  </p:clrMapOvr>
  <mc:AlternateContent xmlns:mc="http://schemas.openxmlformats.org/markup-compatibility/2006" xmlns:p14="http://schemas.microsoft.com/office/powerpoint/2010/main">
    <mc:Choice Requires="p14">
      <p:transition p14:dur="0" advTm="51633"/>
    </mc:Choice>
    <mc:Fallback xmlns="">
      <p:transition advTm="51633"/>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8" y="1073213"/>
            <a:ext cx="6875585" cy="957463"/>
          </a:xfrm>
        </p:spPr>
        <p:txBody>
          <a:bodyPr/>
          <a:lstStyle/>
          <a:p>
            <a:pPr algn="ctr"/>
            <a:r>
              <a:rPr lang="en-US" dirty="0">
                <a:solidFill>
                  <a:schemeClr val="accent1">
                    <a:lumMod val="75000"/>
                  </a:schemeClr>
                </a:solidFill>
                <a:latin typeface="Palatino Linotype"/>
                <a:cs typeface="Arial"/>
              </a:rPr>
              <a:t>Check Atlas to see if you have an assigned Advisor:</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a:solidFill>
                <a:schemeClr val="tx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219127" y="2129879"/>
            <a:ext cx="3633189" cy="677108"/>
          </a:xfrm>
          <a:prstGeom prst="rect">
            <a:avLst/>
          </a:prstGeom>
          <a:noFill/>
        </p:spPr>
        <p:txBody>
          <a:bodyPr wrap="square" rtlCol="0">
            <a:spAutoFit/>
          </a:bodyPr>
          <a:lstStyle/>
          <a:p>
            <a:r>
              <a:rPr lang="en-US" sz="2000" u="sng"/>
              <a:t>Academic</a:t>
            </a:r>
            <a:r>
              <a:rPr lang="en-US" u="sng"/>
              <a:t> Profile (Courses Tab)</a:t>
            </a:r>
          </a:p>
          <a:p>
            <a:endParaRPr lang="en-US"/>
          </a:p>
        </p:txBody>
      </p:sp>
      <p:pic>
        <p:nvPicPr>
          <p:cNvPr id="7" name="Content Placeholder 6"/>
          <p:cNvPicPr>
            <a:picLocks noChangeAspect="1"/>
          </p:cNvPicPr>
          <p:nvPr/>
        </p:nvPicPr>
        <p:blipFill rotWithShape="1">
          <a:blip r:embed="rId3"/>
          <a:srcRect t="4213" b="29137"/>
          <a:stretch/>
        </p:blipFill>
        <p:spPr>
          <a:xfrm>
            <a:off x="188647" y="3002218"/>
            <a:ext cx="3633189" cy="2094178"/>
          </a:xfrm>
          <a:prstGeom prst="rect">
            <a:avLst/>
          </a:prstGeom>
          <a:ln w="88900" cap="sq" cmpd="thickThin">
            <a:solidFill>
              <a:srgbClr val="000000"/>
            </a:solidFill>
            <a:prstDash val="solid"/>
            <a:miter lim="800000"/>
          </a:ln>
          <a:effectLst>
            <a:innerShdw blurRad="76200">
              <a:srgbClr val="000000"/>
            </a:innerShdw>
          </a:effectLst>
        </p:spPr>
      </p:pic>
      <p:pic>
        <p:nvPicPr>
          <p:cNvPr id="9" name="Content Placeholder 7"/>
          <p:cNvPicPr>
            <a:picLocks noChangeAspect="1"/>
          </p:cNvPicPr>
          <p:nvPr/>
        </p:nvPicPr>
        <p:blipFill rotWithShape="1">
          <a:blip r:embed="rId4"/>
          <a:srcRect b="44682"/>
          <a:stretch/>
        </p:blipFill>
        <p:spPr>
          <a:xfrm>
            <a:off x="4087777" y="3011523"/>
            <a:ext cx="4923658" cy="2094177"/>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4776724" y="2129879"/>
            <a:ext cx="3250223" cy="400110"/>
          </a:xfrm>
          <a:prstGeom prst="rect">
            <a:avLst/>
          </a:prstGeom>
          <a:noFill/>
        </p:spPr>
        <p:txBody>
          <a:bodyPr wrap="square" rtlCol="0">
            <a:spAutoFit/>
          </a:bodyPr>
          <a:lstStyle/>
          <a:p>
            <a:r>
              <a:rPr lang="en-US" sz="2000" u="sng"/>
              <a:t>Education Plan (LifeMap)</a:t>
            </a:r>
          </a:p>
        </p:txBody>
      </p:sp>
      <p:sp>
        <p:nvSpPr>
          <p:cNvPr id="3" name="TextBox 2">
            <a:extLst>
              <a:ext uri="{FF2B5EF4-FFF2-40B4-BE49-F238E27FC236}">
                <a16:creationId xmlns:a16="http://schemas.microsoft.com/office/drawing/2014/main" id="{9EDB5E2B-0FA4-4DC6-897E-4AF31F832BA0}"/>
              </a:ext>
            </a:extLst>
          </p:cNvPr>
          <p:cNvSpPr txBox="1"/>
          <p:nvPr/>
        </p:nvSpPr>
        <p:spPr>
          <a:xfrm>
            <a:off x="219127" y="5619358"/>
            <a:ext cx="8792308" cy="769441"/>
          </a:xfrm>
          <a:prstGeom prst="rect">
            <a:avLst/>
          </a:prstGeom>
          <a:noFill/>
        </p:spPr>
        <p:txBody>
          <a:bodyPr wrap="square" rtlCol="0">
            <a:spAutoFit/>
          </a:bodyPr>
          <a:lstStyle/>
          <a:p>
            <a:r>
              <a:rPr lang="en-US" sz="2200">
                <a:solidFill>
                  <a:schemeClr val="tx1">
                    <a:lumMod val="85000"/>
                    <a:lumOff val="15000"/>
                  </a:schemeClr>
                </a:solidFill>
              </a:rPr>
              <a:t>*Highly recommend to meet with an </a:t>
            </a:r>
            <a:r>
              <a:rPr lang="en-US" sz="2200" b="1">
                <a:solidFill>
                  <a:schemeClr val="accent1"/>
                </a:solidFill>
              </a:rPr>
              <a:t>Allied Health Program Advisor</a:t>
            </a:r>
            <a:r>
              <a:rPr lang="en-US" sz="2200">
                <a:solidFill>
                  <a:srgbClr val="000000"/>
                </a:solidFill>
              </a:rPr>
              <a:t> </a:t>
            </a:r>
            <a:r>
              <a:rPr lang="en-US" sz="2200">
                <a:solidFill>
                  <a:schemeClr val="tx1">
                    <a:lumMod val="85000"/>
                    <a:lumOff val="15000"/>
                  </a:schemeClr>
                </a:solidFill>
              </a:rPr>
              <a:t>early on for semester planning well before an application deadline*</a:t>
            </a:r>
          </a:p>
        </p:txBody>
      </p:sp>
    </p:spTree>
    <p:extLst>
      <p:ext uri="{BB962C8B-B14F-4D97-AF65-F5344CB8AC3E}">
        <p14:creationId xmlns:p14="http://schemas.microsoft.com/office/powerpoint/2010/main" val="1322246718"/>
      </p:ext>
    </p:extLst>
  </p:cSld>
  <p:clrMapOvr>
    <a:masterClrMapping/>
  </p:clrMapOvr>
  <mc:AlternateContent xmlns:mc="http://schemas.openxmlformats.org/markup-compatibility/2006" xmlns:p14="http://schemas.microsoft.com/office/powerpoint/2010/main">
    <mc:Choice Requires="p14">
      <p:transition p14:dur="0" advTm="68854"/>
    </mc:Choice>
    <mc:Fallback xmlns="">
      <p:transition advTm="68854"/>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C6A9-F6CC-48BD-AB31-545D94F885CF}"/>
              </a:ext>
            </a:extLst>
          </p:cNvPr>
          <p:cNvSpPr>
            <a:spLocks noGrp="1"/>
          </p:cNvSpPr>
          <p:nvPr>
            <p:ph type="title"/>
          </p:nvPr>
        </p:nvSpPr>
        <p:spPr>
          <a:xfrm>
            <a:off x="1796292" y="3022600"/>
            <a:ext cx="5551415" cy="812800"/>
          </a:xfrm>
        </p:spPr>
        <p:txBody>
          <a:bodyPr/>
          <a:lstStyle/>
          <a:p>
            <a:pPr algn="ctr"/>
            <a:r>
              <a:rPr lang="en-US" sz="4000" dirty="0">
                <a:solidFill>
                  <a:schemeClr val="accent1">
                    <a:lumMod val="75000"/>
                  </a:schemeClr>
                </a:solidFill>
                <a:latin typeface="Palatino Linotype" panose="02040502050505030304" pitchFamily="18" charset="0"/>
              </a:rPr>
              <a:t>On behalf of the School of Allied Health – </a:t>
            </a:r>
            <a:br>
              <a:rPr lang="en-US" sz="4000" dirty="0">
                <a:solidFill>
                  <a:schemeClr val="accent1">
                    <a:lumMod val="75000"/>
                  </a:schemeClr>
                </a:solidFill>
                <a:latin typeface="Palatino Linotype" panose="02040502050505030304" pitchFamily="18" charset="0"/>
              </a:rPr>
            </a:br>
            <a:r>
              <a:rPr lang="en-US" sz="4000" dirty="0">
                <a:solidFill>
                  <a:schemeClr val="accent1">
                    <a:lumMod val="75000"/>
                  </a:schemeClr>
                </a:solidFill>
                <a:latin typeface="Palatino Linotype" panose="02040502050505030304" pitchFamily="18" charset="0"/>
              </a:rPr>
              <a:t>Thank you!</a:t>
            </a:r>
            <a:br>
              <a:rPr lang="en-US" sz="4000" dirty="0">
                <a:solidFill>
                  <a:schemeClr val="accent1">
                    <a:lumMod val="75000"/>
                  </a:schemeClr>
                </a:solidFill>
                <a:latin typeface="Palatino Linotype" panose="02040502050505030304" pitchFamily="18" charset="0"/>
              </a:rPr>
            </a:br>
            <a:r>
              <a:rPr lang="en-US" sz="4000" dirty="0">
                <a:solidFill>
                  <a:schemeClr val="accent1">
                    <a:lumMod val="75000"/>
                  </a:schemeClr>
                </a:solidFill>
                <a:latin typeface="Palatino Linotype" panose="02040502050505030304" pitchFamily="18" charset="0"/>
              </a:rPr>
              <a:t/>
            </a:r>
            <a:br>
              <a:rPr lang="en-US" sz="4000" dirty="0">
                <a:solidFill>
                  <a:schemeClr val="accent1">
                    <a:lumMod val="75000"/>
                  </a:schemeClr>
                </a:solidFill>
                <a:latin typeface="Palatino Linotype" panose="02040502050505030304" pitchFamily="18" charset="0"/>
              </a:rPr>
            </a:br>
            <a:r>
              <a:rPr lang="en-US" sz="2800" dirty="0">
                <a:solidFill>
                  <a:schemeClr val="accent1">
                    <a:lumMod val="75000"/>
                  </a:schemeClr>
                </a:solidFill>
                <a:latin typeface="Palatino Linotype" panose="02040502050505030304" pitchFamily="18" charset="0"/>
              </a:rPr>
              <a:t>Questions? Ask us! </a:t>
            </a:r>
            <a:endParaRPr lang="en-US" sz="4000"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1326405769"/>
      </p:ext>
    </p:extLst>
  </p:cSld>
  <p:clrMapOvr>
    <a:masterClrMapping/>
  </p:clrMapOvr>
  <mc:AlternateContent xmlns:mc="http://schemas.openxmlformats.org/markup-compatibility/2006" xmlns:p14="http://schemas.microsoft.com/office/powerpoint/2010/main">
    <mc:Choice Requires="p14">
      <p:transition p14:dur="0" advTm="33075"/>
    </mc:Choice>
    <mc:Fallback xmlns="">
      <p:transition advTm="3307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26729"/>
            <a:ext cx="6858000" cy="812800"/>
          </a:xfrm>
        </p:spPr>
        <p:txBody>
          <a:bodyPr/>
          <a:lstStyle/>
          <a:p>
            <a:pPr algn="ctr"/>
            <a:r>
              <a:rPr lang="en-US" sz="2900" dirty="0">
                <a:solidFill>
                  <a:schemeClr val="accent1">
                    <a:lumMod val="75000"/>
                  </a:schemeClr>
                </a:solidFill>
                <a:latin typeface="Palatino Linotype"/>
                <a:cs typeface="Arial"/>
              </a:rPr>
              <a:t>Are you a Valencia College student?</a:t>
            </a:r>
            <a:endParaRPr lang="en-US">
              <a:solidFill>
                <a:schemeClr val="accent1">
                  <a:lumMod val="75000"/>
                </a:schemeClr>
              </a:solidFill>
            </a:endParaRPr>
          </a:p>
        </p:txBody>
      </p:sp>
      <p:sp>
        <p:nvSpPr>
          <p:cNvPr id="3" name="Content Placeholder 2"/>
          <p:cNvSpPr>
            <a:spLocks noGrp="1"/>
          </p:cNvSpPr>
          <p:nvPr>
            <p:ph idx="1"/>
          </p:nvPr>
        </p:nvSpPr>
        <p:spPr>
          <a:xfrm>
            <a:off x="457200" y="1676400"/>
            <a:ext cx="8534400" cy="5486400"/>
          </a:xfrm>
        </p:spPr>
        <p:txBody>
          <a:bodyPr vert="horz" lIns="91440" tIns="45720" rIns="91440" bIns="45720" rtlCol="0" anchor="t">
            <a:normAutofit fontScale="25000" lnSpcReduction="20000"/>
          </a:bodyPr>
          <a:lstStyle/>
          <a:p>
            <a:pPr>
              <a:lnSpc>
                <a:spcPct val="120000"/>
              </a:lnSpc>
              <a:buFont typeface="Wingdings" panose="05000000000000000000" pitchFamily="2" charset="2"/>
              <a:buChar char="Ø"/>
            </a:pPr>
            <a:r>
              <a:rPr lang="en-US" sz="7600" dirty="0">
                <a:solidFill>
                  <a:schemeClr val="tx1">
                    <a:lumMod val="75000"/>
                    <a:lumOff val="25000"/>
                  </a:schemeClr>
                </a:solidFill>
              </a:rPr>
              <a:t>Follow the steps to enrollment: </a:t>
            </a:r>
            <a:r>
              <a:rPr lang="en-US" sz="7600" b="1" dirty="0">
                <a:solidFill>
                  <a:schemeClr val="tx2"/>
                </a:solidFill>
                <a:hlinkClick r:id="rId3">
                  <a:extLst>
                    <a:ext uri="{A12FA001-AC4F-418D-AE19-62706E023703}">
                      <ahyp:hlinkClr xmlns="" xmlns:ahyp="http://schemas.microsoft.com/office/drawing/2018/hyperlinkcolor" val="tx"/>
                    </a:ext>
                  </a:extLst>
                </a:hlinkClick>
              </a:rPr>
              <a:t>https://net1.valenciacollege.edu/future-students/admissions</a:t>
            </a:r>
            <a:r>
              <a:rPr lang="en-US" sz="7600" b="1" dirty="0">
                <a:solidFill>
                  <a:schemeClr val="tx2"/>
                </a:solidFill>
              </a:rPr>
              <a:t> </a:t>
            </a:r>
          </a:p>
          <a:p>
            <a:pPr>
              <a:lnSpc>
                <a:spcPct val="120000"/>
              </a:lnSpc>
              <a:buFont typeface="Wingdings" panose="05000000000000000000" pitchFamily="2" charset="2"/>
              <a:buChar char="Ø"/>
            </a:pPr>
            <a:r>
              <a:rPr lang="en-US" altLang="en-US" sz="7600" dirty="0">
                <a:solidFill>
                  <a:schemeClr val="tx1">
                    <a:lumMod val="75000"/>
                    <a:lumOff val="25000"/>
                  </a:schemeClr>
                </a:solidFill>
              </a:rPr>
              <a:t>The </a:t>
            </a:r>
            <a:r>
              <a:rPr lang="en-US" altLang="en-US" sz="7600" b="1" u="sng" dirty="0">
                <a:solidFill>
                  <a:schemeClr val="accent2"/>
                </a:solidFill>
                <a:hlinkClick r:id="rId4">
                  <a:extLst>
                    <a:ext uri="{A12FA001-AC4F-418D-AE19-62706E023703}">
                      <ahyp:hlinkClr xmlns="" xmlns:ahyp="http://schemas.microsoft.com/office/drawing/2018/hyperlinkcolor" val="tx"/>
                    </a:ext>
                  </a:extLst>
                </a:hlinkClick>
              </a:rPr>
              <a:t>Virtual </a:t>
            </a:r>
            <a:r>
              <a:rPr lang="en-US" altLang="en-US" sz="7600" b="1" dirty="0">
                <a:solidFill>
                  <a:schemeClr val="tx1">
                    <a:lumMod val="75000"/>
                    <a:lumOff val="25000"/>
                  </a:schemeClr>
                </a:solidFill>
                <a:hlinkClick r:id="rId4">
                  <a:extLst>
                    <a:ext uri="{A12FA001-AC4F-418D-AE19-62706E023703}">
                      <ahyp:hlinkClr xmlns="" xmlns:ahyp="http://schemas.microsoft.com/office/drawing/2018/hyperlinkcolor" val="tx"/>
                    </a:ext>
                  </a:extLst>
                </a:hlinkClick>
              </a:rPr>
              <a:t>Answer Center</a:t>
            </a:r>
            <a:r>
              <a:rPr lang="en-US" altLang="en-US" sz="7600" b="1" dirty="0">
                <a:solidFill>
                  <a:schemeClr val="tx1">
                    <a:lumMod val="75000"/>
                    <a:lumOff val="25000"/>
                  </a:schemeClr>
                </a:solidFill>
              </a:rPr>
              <a:t> </a:t>
            </a:r>
            <a:r>
              <a:rPr lang="en-US" altLang="en-US" sz="7600" dirty="0">
                <a:solidFill>
                  <a:schemeClr val="tx1">
                    <a:lumMod val="75000"/>
                    <a:lumOff val="25000"/>
                  </a:schemeClr>
                </a:solidFill>
              </a:rPr>
              <a:t>is</a:t>
            </a:r>
            <a:r>
              <a:rPr lang="en-US" sz="7600" dirty="0">
                <a:solidFill>
                  <a:schemeClr val="tx1">
                    <a:lumMod val="75000"/>
                    <a:lumOff val="25000"/>
                  </a:schemeClr>
                </a:solidFill>
              </a:rPr>
              <a:t> your </a:t>
            </a:r>
            <a:r>
              <a:rPr lang="en-US" sz="7600" b="1" dirty="0">
                <a:solidFill>
                  <a:schemeClr val="tx1">
                    <a:lumMod val="75000"/>
                    <a:lumOff val="25000"/>
                  </a:schemeClr>
                </a:solidFill>
              </a:rPr>
              <a:t>first stop </a:t>
            </a:r>
            <a:r>
              <a:rPr lang="en-US" sz="7600" dirty="0">
                <a:solidFill>
                  <a:schemeClr val="tx1">
                    <a:lumMod val="75000"/>
                    <a:lumOff val="25000"/>
                  </a:schemeClr>
                </a:solidFill>
              </a:rPr>
              <a:t>in seeking answers to many of your questions with enrollment steps, admissions, and financial aid.</a:t>
            </a:r>
          </a:p>
          <a:p>
            <a:pPr>
              <a:lnSpc>
                <a:spcPct val="120000"/>
              </a:lnSpc>
              <a:buFont typeface="Wingdings" panose="05000000000000000000" pitchFamily="2" charset="2"/>
              <a:buChar char="Ø"/>
            </a:pPr>
            <a:r>
              <a:rPr lang="en-US" altLang="en-US" sz="7600" dirty="0">
                <a:solidFill>
                  <a:schemeClr val="tx1">
                    <a:lumMod val="75000"/>
                    <a:lumOff val="25000"/>
                  </a:schemeClr>
                </a:solidFill>
              </a:rPr>
              <a:t>Online application: </a:t>
            </a:r>
          </a:p>
          <a:p>
            <a:pPr>
              <a:lnSpc>
                <a:spcPct val="120000"/>
              </a:lnSpc>
              <a:buFont typeface="Wingdings" panose="05000000000000000000" pitchFamily="2" charset="2"/>
              <a:buChar char="Ø"/>
            </a:pPr>
            <a:r>
              <a:rPr lang="en-US" altLang="en-US" sz="7600" u="sng" dirty="0">
                <a:solidFill>
                  <a:schemeClr val="tx1">
                    <a:lumMod val="75000"/>
                    <a:lumOff val="25000"/>
                  </a:schemeClr>
                </a:solidFill>
              </a:rPr>
              <a:t>Valenciacollege.edu</a:t>
            </a:r>
            <a:r>
              <a:rPr lang="en-US" altLang="en-US" sz="7600" dirty="0">
                <a:solidFill>
                  <a:schemeClr val="tx1">
                    <a:lumMod val="75000"/>
                    <a:lumOff val="25000"/>
                  </a:schemeClr>
                </a:solidFill>
              </a:rPr>
              <a:t>, </a:t>
            </a:r>
          </a:p>
          <a:p>
            <a:pPr lvl="1">
              <a:lnSpc>
                <a:spcPct val="120000"/>
              </a:lnSpc>
              <a:buFont typeface="Wingdings" panose="05000000000000000000" pitchFamily="2" charset="2"/>
              <a:buChar char="Ø"/>
            </a:pPr>
            <a:r>
              <a:rPr lang="en-US" altLang="en-US" sz="7600" dirty="0">
                <a:solidFill>
                  <a:schemeClr val="tx1">
                    <a:lumMod val="75000"/>
                    <a:lumOff val="25000"/>
                  </a:schemeClr>
                </a:solidFill>
              </a:rPr>
              <a:t>Click “Future Students”</a:t>
            </a:r>
          </a:p>
          <a:p>
            <a:pPr lvl="1">
              <a:lnSpc>
                <a:spcPct val="120000"/>
              </a:lnSpc>
              <a:buFont typeface="Wingdings" panose="05000000000000000000" pitchFamily="2" charset="2"/>
              <a:buChar char="Ø"/>
            </a:pPr>
            <a:r>
              <a:rPr lang="en-US" altLang="en-US" sz="7600" dirty="0">
                <a:solidFill>
                  <a:schemeClr val="tx1">
                    <a:lumMod val="75000"/>
                    <a:lumOff val="25000"/>
                  </a:schemeClr>
                </a:solidFill>
              </a:rPr>
              <a:t>Email </a:t>
            </a:r>
            <a:r>
              <a:rPr lang="en-US" altLang="en-US" sz="7600" b="1" u="sng" dirty="0">
                <a:solidFill>
                  <a:srgbClr val="FFFF00"/>
                </a:solidFill>
                <a:hlinkClick r:id="rId5">
                  <a:extLst>
                    <a:ext uri="{A12FA001-AC4F-418D-AE19-62706E023703}">
                      <ahyp:hlinkClr xmlns="" xmlns:ahyp="http://schemas.microsoft.com/office/drawing/2018/hyperlinkcolor" val="tx"/>
                    </a:ext>
                  </a:extLst>
                </a:hlinkClick>
              </a:rPr>
              <a:t>Enroll@valenciacollege.edu</a:t>
            </a:r>
            <a:r>
              <a:rPr lang="en-US" altLang="en-US" sz="7600" dirty="0">
                <a:solidFill>
                  <a:schemeClr val="tx1">
                    <a:lumMod val="75000"/>
                    <a:lumOff val="25000"/>
                  </a:schemeClr>
                </a:solidFill>
              </a:rPr>
              <a:t> for general inquiries</a:t>
            </a:r>
            <a:endParaRPr lang="en-US" sz="7600" dirty="0">
              <a:solidFill>
                <a:schemeClr val="tx1">
                  <a:lumMod val="75000"/>
                  <a:lumOff val="25000"/>
                </a:schemeClr>
              </a:solidFill>
            </a:endParaRPr>
          </a:p>
          <a:p>
            <a:pPr>
              <a:lnSpc>
                <a:spcPct val="120000"/>
              </a:lnSpc>
              <a:buFont typeface="Wingdings" panose="05000000000000000000" pitchFamily="2" charset="2"/>
              <a:buChar char="Ø"/>
            </a:pPr>
            <a:r>
              <a:rPr lang="en-US" sz="7600" dirty="0">
                <a:solidFill>
                  <a:schemeClr val="tx1">
                    <a:lumMod val="75000"/>
                    <a:lumOff val="25000"/>
                  </a:schemeClr>
                </a:solidFill>
              </a:rPr>
              <a:t>*</a:t>
            </a:r>
            <a:r>
              <a:rPr lang="en-US" sz="7600" u="sng" dirty="0">
                <a:solidFill>
                  <a:schemeClr val="tx1">
                    <a:lumMod val="75000"/>
                    <a:lumOff val="25000"/>
                  </a:schemeClr>
                </a:solidFill>
              </a:rPr>
              <a:t>Transient Students</a:t>
            </a:r>
            <a:r>
              <a:rPr lang="en-US" sz="7600" dirty="0">
                <a:solidFill>
                  <a:schemeClr val="tx1">
                    <a:lumMod val="75000"/>
                    <a:lumOff val="25000"/>
                  </a:schemeClr>
                </a:solidFill>
              </a:rPr>
              <a:t> – </a:t>
            </a:r>
            <a:r>
              <a:rPr lang="en-US" sz="7600" dirty="0" err="1">
                <a:solidFill>
                  <a:schemeClr val="tx1">
                    <a:lumMod val="75000"/>
                    <a:lumOff val="25000"/>
                  </a:schemeClr>
                </a:solidFill>
              </a:rPr>
              <a:t>FloridaShines</a:t>
            </a:r>
            <a:r>
              <a:rPr lang="en-US" sz="7600" dirty="0">
                <a:solidFill>
                  <a:schemeClr val="tx1">
                    <a:lumMod val="75000"/>
                    <a:lumOff val="25000"/>
                  </a:schemeClr>
                </a:solidFill>
              </a:rPr>
              <a:t> is NOT an admission application to be a Valencia College student; you must apply online and pay $35 </a:t>
            </a:r>
            <a:endParaRPr lang="en-US" sz="7600" u="sng" dirty="0">
              <a:solidFill>
                <a:schemeClr val="tx1">
                  <a:lumMod val="75000"/>
                  <a:lumOff val="25000"/>
                </a:schemeClr>
              </a:solidFill>
            </a:endParaRPr>
          </a:p>
          <a:p>
            <a:pPr>
              <a:lnSpc>
                <a:spcPct val="120000"/>
              </a:lnSpc>
              <a:buFont typeface="Wingdings" panose="05000000000000000000" pitchFamily="2" charset="2"/>
              <a:buChar char="Ø"/>
            </a:pPr>
            <a:r>
              <a:rPr lang="en-US" sz="7600" dirty="0">
                <a:solidFill>
                  <a:schemeClr val="tx1">
                    <a:lumMod val="75000"/>
                    <a:lumOff val="25000"/>
                  </a:schemeClr>
                </a:solidFill>
              </a:rPr>
              <a:t>International Students - visit </a:t>
            </a:r>
            <a:r>
              <a:rPr lang="en-US" sz="7600" b="1" dirty="0">
                <a:solidFill>
                  <a:schemeClr val="tx1">
                    <a:lumMod val="75000"/>
                    <a:lumOff val="25000"/>
                  </a:schemeClr>
                </a:solidFill>
                <a:hlinkClick r:id="rId6">
                  <a:extLst>
                    <a:ext uri="{A12FA001-AC4F-418D-AE19-62706E023703}">
                      <ahyp:hlinkClr xmlns="" xmlns:ahyp="http://schemas.microsoft.com/office/drawing/2018/hyperlinkcolor" val="tx"/>
                    </a:ext>
                  </a:extLst>
                </a:hlinkClick>
              </a:rPr>
              <a:t>International Student Services Office</a:t>
            </a:r>
          </a:p>
          <a:p>
            <a:pPr lvl="1">
              <a:lnSpc>
                <a:spcPct val="120000"/>
              </a:lnSpc>
              <a:buFont typeface="Wingdings" panose="05000000000000000000" pitchFamily="2" charset="2"/>
              <a:buChar char="Ø"/>
            </a:pPr>
            <a:r>
              <a:rPr lang="en-US" sz="7600" dirty="0">
                <a:solidFill>
                  <a:schemeClr val="tx1">
                    <a:lumMod val="75000"/>
                    <a:lumOff val="25000"/>
                  </a:schemeClr>
                </a:solidFill>
              </a:rPr>
              <a:t>Eligible for all AS Allied Health programs &amp; TC EMT </a:t>
            </a:r>
          </a:p>
          <a:p>
            <a:pPr>
              <a:lnSpc>
                <a:spcPct val="120000"/>
              </a:lnSpc>
              <a:buFont typeface="Wingdings" panose="05000000000000000000" pitchFamily="2" charset="2"/>
              <a:buChar char="Ø"/>
            </a:pPr>
            <a:r>
              <a:rPr lang="en-US" sz="7600" dirty="0">
                <a:solidFill>
                  <a:schemeClr val="tx1">
                    <a:lumMod val="75000"/>
                    <a:lumOff val="25000"/>
                  </a:schemeClr>
                </a:solidFill>
              </a:rPr>
              <a:t>Veterans – connect with the </a:t>
            </a:r>
            <a:r>
              <a:rPr lang="en-US" sz="7600" b="1" dirty="0">
                <a:solidFill>
                  <a:schemeClr val="tx1">
                    <a:lumMod val="75000"/>
                    <a:lumOff val="25000"/>
                  </a:schemeClr>
                </a:solidFill>
              </a:rPr>
              <a:t>Office of Veteran Affairs</a:t>
            </a:r>
          </a:p>
          <a:p>
            <a:pPr lvl="1">
              <a:lnSpc>
                <a:spcPct val="120000"/>
              </a:lnSpc>
              <a:buFont typeface="Wingdings" panose="05000000000000000000" pitchFamily="2" charset="2"/>
              <a:buChar char="Ø"/>
            </a:pPr>
            <a:r>
              <a:rPr lang="en-US" sz="7600" dirty="0">
                <a:solidFill>
                  <a:schemeClr val="tx1">
                    <a:lumMod val="75000"/>
                    <a:lumOff val="25000"/>
                  </a:schemeClr>
                </a:solidFill>
              </a:rPr>
              <a:t>Discuss tuition benefits and credit earned from the military</a:t>
            </a:r>
          </a:p>
          <a:p>
            <a:pPr marL="0" indent="0">
              <a:buNone/>
            </a:pP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700808091"/>
      </p:ext>
    </p:extLst>
  </p:cSld>
  <p:clrMapOvr>
    <a:masterClrMapping/>
  </p:clrMapOvr>
  <mc:AlternateContent xmlns:mc="http://schemas.openxmlformats.org/markup-compatibility/2006" xmlns:p14="http://schemas.microsoft.com/office/powerpoint/2010/main">
    <mc:Choice Requires="p14">
      <p:transition p14:dur="0" advTm="124759"/>
    </mc:Choice>
    <mc:Fallback xmlns="">
      <p:transition advTm="12475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A457-6069-4E19-BFE4-FF58733ACAC5}"/>
              </a:ext>
            </a:extLst>
          </p:cNvPr>
          <p:cNvSpPr>
            <a:spLocks noGrp="1"/>
          </p:cNvSpPr>
          <p:nvPr>
            <p:ph type="title"/>
          </p:nvPr>
        </p:nvSpPr>
        <p:spPr>
          <a:xfrm>
            <a:off x="1573306" y="871818"/>
            <a:ext cx="6858000" cy="812800"/>
          </a:xfrm>
        </p:spPr>
        <p:txBody>
          <a:bodyPr/>
          <a:lstStyle/>
          <a:p>
            <a:pPr algn="ctr"/>
            <a:r>
              <a:rPr lang="en-US" sz="2900" dirty="0">
                <a:solidFill>
                  <a:schemeClr val="accent1">
                    <a:lumMod val="75000"/>
                  </a:schemeClr>
                </a:solidFill>
                <a:latin typeface="Palatino Linotype"/>
              </a:rPr>
              <a:t>Helpful Links for New Students</a:t>
            </a:r>
            <a:endParaRPr lang="en-US" sz="2900">
              <a:solidFill>
                <a:schemeClr val="accent1">
                  <a:lumMod val="75000"/>
                </a:schemeClr>
              </a:solidFill>
            </a:endParaRPr>
          </a:p>
        </p:txBody>
      </p:sp>
      <p:sp>
        <p:nvSpPr>
          <p:cNvPr id="3" name="Content Placeholder 2">
            <a:extLst>
              <a:ext uri="{FF2B5EF4-FFF2-40B4-BE49-F238E27FC236}">
                <a16:creationId xmlns:a16="http://schemas.microsoft.com/office/drawing/2014/main" id="{515960EE-7889-4465-B07C-5A1A844EB758}"/>
              </a:ext>
            </a:extLst>
          </p:cNvPr>
          <p:cNvSpPr>
            <a:spLocks noGrp="1"/>
          </p:cNvSpPr>
          <p:nvPr>
            <p:ph idx="1"/>
          </p:nvPr>
        </p:nvSpPr>
        <p:spPr>
          <a:xfrm>
            <a:off x="1008529" y="1864660"/>
            <a:ext cx="7530353" cy="4491317"/>
          </a:xfrm>
        </p:spPr>
        <p:txBody>
          <a:bodyPr vert="horz" lIns="91440" tIns="45720" rIns="91440" bIns="45720" rtlCol="0" anchor="t">
            <a:normAutofit fontScale="92500" lnSpcReduction="10000"/>
          </a:bodyPr>
          <a:lstStyle/>
          <a:p>
            <a:r>
              <a:rPr lang="en-US" sz="2000" b="1" dirty="0">
                <a:solidFill>
                  <a:schemeClr val="tx1">
                    <a:lumMod val="75000"/>
                    <a:lumOff val="25000"/>
                  </a:schemeClr>
                </a:solidFill>
              </a:rPr>
              <a:t>Virtual Answer Center:</a:t>
            </a:r>
            <a:r>
              <a:rPr lang="en-US" sz="2000" dirty="0">
                <a:solidFill>
                  <a:schemeClr val="tx1">
                    <a:lumMod val="75000"/>
                    <a:lumOff val="25000"/>
                  </a:schemeClr>
                </a:solidFill>
              </a:rPr>
              <a:t> Get answers to questions regarding financial aid, Florida residency, and admissions. </a:t>
            </a:r>
          </a:p>
          <a:p>
            <a:pPr marL="400050" lvl="1" indent="0">
              <a:buNone/>
            </a:pPr>
            <a:r>
              <a:rPr lang="en-US" sz="2000" dirty="0">
                <a:hlinkClick r:id="rId2"/>
              </a:rPr>
              <a:t>https://valenciacollege.edu/students/answer-center/</a:t>
            </a:r>
            <a:r>
              <a:rPr lang="en-US" sz="2000" dirty="0"/>
              <a:t> </a:t>
            </a:r>
            <a:endParaRPr lang="en-US" dirty="0"/>
          </a:p>
          <a:p>
            <a:r>
              <a:rPr lang="en-US" sz="2000" b="1" dirty="0">
                <a:solidFill>
                  <a:schemeClr val="tx1">
                    <a:lumMod val="75000"/>
                    <a:lumOff val="25000"/>
                  </a:schemeClr>
                </a:solidFill>
              </a:rPr>
              <a:t>Submit your statement of Florida Residency: </a:t>
            </a:r>
            <a:r>
              <a:rPr lang="en-US" sz="2000" dirty="0">
                <a:hlinkClick r:id="rId3"/>
              </a:rPr>
              <a:t>https://valenciacollege.edu/admissions/admissions-records/florida-residency.php</a:t>
            </a:r>
            <a:r>
              <a:rPr lang="en-US" sz="2000" dirty="0"/>
              <a:t>  </a:t>
            </a:r>
          </a:p>
          <a:p>
            <a:r>
              <a:rPr lang="en-US" sz="2000" b="1" dirty="0">
                <a:solidFill>
                  <a:schemeClr val="tx1">
                    <a:lumMod val="75000"/>
                    <a:lumOff val="25000"/>
                  </a:schemeClr>
                </a:solidFill>
              </a:rPr>
              <a:t>Need to take PERT? </a:t>
            </a:r>
          </a:p>
          <a:p>
            <a:pPr marL="400050" lvl="1" indent="0">
              <a:buNone/>
            </a:pPr>
            <a:r>
              <a:rPr lang="en-US" sz="2000" dirty="0">
                <a:hlinkClick r:id="rId4"/>
              </a:rPr>
              <a:t>https://valenciacollege.edu/students/assessments/pert.php</a:t>
            </a:r>
            <a:r>
              <a:rPr lang="en-US" sz="2000" dirty="0"/>
              <a:t> </a:t>
            </a:r>
            <a:endParaRPr lang="en-US" dirty="0"/>
          </a:p>
          <a:p>
            <a:r>
              <a:rPr lang="en-US" sz="2000" b="1" dirty="0">
                <a:solidFill>
                  <a:schemeClr val="tx1">
                    <a:lumMod val="75000"/>
                    <a:lumOff val="25000"/>
                  </a:schemeClr>
                </a:solidFill>
              </a:rPr>
              <a:t>Fill out FAFSA: </a:t>
            </a:r>
          </a:p>
          <a:p>
            <a:pPr marL="400050" lvl="1" indent="0">
              <a:buNone/>
            </a:pPr>
            <a:r>
              <a:rPr lang="en-US" sz="2000" dirty="0">
                <a:hlinkClick r:id="rId5"/>
              </a:rPr>
              <a:t>https://studentaid.gov/h/apply-for-aid/fafsa</a:t>
            </a:r>
            <a:r>
              <a:rPr lang="en-US" sz="2000" dirty="0"/>
              <a:t> </a:t>
            </a:r>
            <a:endParaRPr lang="en-US" dirty="0"/>
          </a:p>
          <a:p>
            <a:r>
              <a:rPr lang="en-US" sz="2000" b="1" dirty="0">
                <a:solidFill>
                  <a:schemeClr val="tx1">
                    <a:lumMod val="75000"/>
                    <a:lumOff val="25000"/>
                  </a:schemeClr>
                </a:solidFill>
              </a:rPr>
              <a:t>College Calendar (important dates and deadlines) </a:t>
            </a:r>
          </a:p>
          <a:p>
            <a:pPr marL="400050" lvl="1" indent="0">
              <a:buNone/>
            </a:pPr>
            <a:r>
              <a:rPr lang="en-US" sz="2000" dirty="0">
                <a:hlinkClick r:id="rId6"/>
              </a:rPr>
              <a:t>https://valenciacollege.edu/academics/calendar/</a:t>
            </a:r>
            <a:r>
              <a:rPr lang="en-US" sz="2000" dirty="0"/>
              <a:t> </a:t>
            </a:r>
            <a:endParaRPr lang="en-US" dirty="0"/>
          </a:p>
          <a:p>
            <a:r>
              <a:rPr lang="en-US" sz="2000" b="1" dirty="0">
                <a:solidFill>
                  <a:schemeClr val="tx1">
                    <a:lumMod val="75000"/>
                    <a:lumOff val="25000"/>
                  </a:schemeClr>
                </a:solidFill>
              </a:rPr>
              <a:t>Veteran student services: </a:t>
            </a:r>
          </a:p>
          <a:p>
            <a:pPr marL="400050" lvl="1" indent="0">
              <a:buNone/>
            </a:pPr>
            <a:r>
              <a:rPr lang="en-US" sz="2000" dirty="0">
                <a:solidFill>
                  <a:schemeClr val="tx1">
                    <a:lumMod val="75000"/>
                    <a:lumOff val="25000"/>
                  </a:schemeClr>
                </a:solidFill>
                <a:hlinkClick r:id="rId7">
                  <a:extLst>
                    <a:ext uri="{A12FA001-AC4F-418D-AE19-62706E023703}">
                      <ahyp:hlinkClr xmlns="" xmlns:ahyp="http://schemas.microsoft.com/office/drawing/2018/hyperlinkcolor" val="tx"/>
                    </a:ext>
                  </a:extLst>
                </a:hlinkClick>
              </a:rPr>
              <a:t>veterans@valenciacollege.edu</a:t>
            </a:r>
            <a:r>
              <a:rPr lang="en-US" sz="2000" dirty="0">
                <a:solidFill>
                  <a:schemeClr val="tx1">
                    <a:lumMod val="75000"/>
                    <a:lumOff val="25000"/>
                  </a:schemeClr>
                </a:solidFill>
              </a:rPr>
              <a:t> </a:t>
            </a:r>
            <a:endParaRPr lang="en-US" dirty="0">
              <a:solidFill>
                <a:schemeClr val="tx1">
                  <a:lumMod val="75000"/>
                  <a:lumOff val="25000"/>
                </a:schemeClr>
              </a:solidFill>
            </a:endParaRPr>
          </a:p>
          <a:p>
            <a:endParaRPr lang="en-US" sz="2000" b="1" dirty="0">
              <a:solidFill>
                <a:schemeClr val="tx1">
                  <a:lumMod val="75000"/>
                  <a:lumOff val="25000"/>
                </a:schemeClr>
              </a:solidFill>
            </a:endParaRPr>
          </a:p>
          <a:p>
            <a:endParaRPr lang="en-US" sz="2000" b="1" dirty="0">
              <a:solidFill>
                <a:schemeClr val="tx1">
                  <a:lumMod val="75000"/>
                  <a:lumOff val="25000"/>
                </a:schemeClr>
              </a:solidFill>
            </a:endParaRPr>
          </a:p>
          <a:p>
            <a:endParaRPr lang="en-US" sz="2000" b="1" dirty="0">
              <a:solidFill>
                <a:srgbClr val="404040"/>
              </a:solidFill>
            </a:endParaRPr>
          </a:p>
          <a:p>
            <a:endParaRPr lang="en-US" dirty="0"/>
          </a:p>
        </p:txBody>
      </p:sp>
    </p:spTree>
    <p:extLst>
      <p:ext uri="{BB962C8B-B14F-4D97-AF65-F5344CB8AC3E}">
        <p14:creationId xmlns:p14="http://schemas.microsoft.com/office/powerpoint/2010/main" val="3677374434"/>
      </p:ext>
    </p:extLst>
  </p:cSld>
  <p:clrMapOvr>
    <a:masterClrMapping/>
  </p:clrMapOvr>
  <mc:AlternateContent xmlns:mc="http://schemas.openxmlformats.org/markup-compatibility/2006" xmlns:p14="http://schemas.microsoft.com/office/powerpoint/2010/main">
    <mc:Choice Requires="p14">
      <p:transition p14:dur="0" advTm="71658"/>
    </mc:Choice>
    <mc:Fallback xmlns="">
      <p:transition advTm="7165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657" y="872205"/>
            <a:ext cx="5469673" cy="812800"/>
          </a:xfrm>
        </p:spPr>
        <p:txBody>
          <a:bodyPr/>
          <a:lstStyle/>
          <a:p>
            <a:pPr algn="ctr"/>
            <a:r>
              <a:rPr lang="en-US" dirty="0">
                <a:solidFill>
                  <a:schemeClr val="accent1">
                    <a:lumMod val="75000"/>
                  </a:schemeClr>
                </a:solidFill>
                <a:latin typeface="Palatino Linotype"/>
                <a:cs typeface="Arial"/>
              </a:rPr>
              <a:t>Health Sciences Website</a:t>
            </a:r>
            <a:r>
              <a:rPr lang="en-US" sz="3600" dirty="0">
                <a:latin typeface="Palatino Linotype"/>
                <a:cs typeface="Arial"/>
              </a:rPr>
              <a:t> </a:t>
            </a:r>
            <a:endParaRPr lang="en-US" sz="3600">
              <a:latin typeface="Palatino Linotype" panose="02040502050505030304" pitchFamily="18" charset="0"/>
              <a:cs typeface="Arial" panose="020B0604020202020204" pitchFamily="34" charset="0"/>
            </a:endParaRPr>
          </a:p>
        </p:txBody>
      </p:sp>
      <p:sp>
        <p:nvSpPr>
          <p:cNvPr id="6" name="TextBox 5"/>
          <p:cNvSpPr txBox="1"/>
          <p:nvPr/>
        </p:nvSpPr>
        <p:spPr>
          <a:xfrm>
            <a:off x="1745234" y="1879226"/>
            <a:ext cx="56425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prstClr val="black">
                    <a:lumMod val="95000"/>
                    <a:lumOff val="5000"/>
                  </a:prstClr>
                </a:solidFill>
                <a:effectLst/>
                <a:uLnTx/>
                <a:uFillTx/>
                <a:cs typeface="Arial" panose="020B0604020202020204" pitchFamily="34" charset="0"/>
                <a:hlinkClick r:id="rId3"/>
              </a:rPr>
              <a:t>www.valenciacollege.edu/health</a:t>
            </a:r>
            <a:r>
              <a:rPr kumimoji="0" lang="en-US" sz="2800" i="0" u="none" strike="noStrike" kern="1200" cap="none" spc="0" normalizeH="0" baseline="0" noProof="0">
                <a:ln>
                  <a:noFill/>
                </a:ln>
                <a:solidFill>
                  <a:prstClr val="black">
                    <a:lumMod val="95000"/>
                    <a:lumOff val="5000"/>
                  </a:prstClr>
                </a:solidFill>
                <a:effectLst/>
                <a:uLnTx/>
                <a:uFillTx/>
                <a:cs typeface="Arial" panose="020B0604020202020204" pitchFamily="34" charset="0"/>
              </a:rPr>
              <a:t> </a:t>
            </a:r>
          </a:p>
        </p:txBody>
      </p:sp>
      <p:pic>
        <p:nvPicPr>
          <p:cNvPr id="5" name="Content Placeholder 4" descr="Health Sciences Department | Valencia College - Mozilla Firefox"/>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3746" t="13789" r="1831" b="57659"/>
          <a:stretch/>
        </p:blipFill>
        <p:spPr>
          <a:xfrm>
            <a:off x="0" y="2601666"/>
            <a:ext cx="9143999" cy="1676399"/>
          </a:xfrm>
        </p:spPr>
      </p:pic>
      <p:sp>
        <p:nvSpPr>
          <p:cNvPr id="9" name="Rectangle 8"/>
          <p:cNvSpPr/>
          <p:nvPr/>
        </p:nvSpPr>
        <p:spPr>
          <a:xfrm>
            <a:off x="4648200" y="5257800"/>
            <a:ext cx="1564888" cy="381000"/>
          </a:xfrm>
          <a:prstGeom prst="rect">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1CA3EE-21ED-4F9A-AB07-C56577EE4C4E}"/>
              </a:ext>
            </a:extLst>
          </p:cNvPr>
          <p:cNvSpPr txBox="1"/>
          <p:nvPr/>
        </p:nvSpPr>
        <p:spPr>
          <a:xfrm>
            <a:off x="1371600" y="4540359"/>
            <a:ext cx="7362576" cy="181588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US" sz="2800" dirty="0">
                <a:solidFill>
                  <a:schemeClr val="tx1">
                    <a:lumMod val="75000"/>
                    <a:lumOff val="25000"/>
                  </a:schemeClr>
                </a:solidFill>
                <a:latin typeface="Arial"/>
                <a:cs typeface="Arial"/>
              </a:rPr>
              <a:t>Overview of Important program information</a:t>
            </a:r>
          </a:p>
          <a:p>
            <a:pPr marL="285750" indent="-285750" algn="just">
              <a:buFont typeface="Arial" panose="020B0604020202020204" pitchFamily="34" charset="0"/>
              <a:buChar char="•"/>
            </a:pPr>
            <a:r>
              <a:rPr lang="en-US" sz="2800" dirty="0">
                <a:solidFill>
                  <a:schemeClr val="tx1">
                    <a:lumMod val="75000"/>
                    <a:lumOff val="25000"/>
                  </a:schemeClr>
                </a:solidFill>
                <a:latin typeface="Arial"/>
                <a:cs typeface="Arial"/>
              </a:rPr>
              <a:t>Program Guides</a:t>
            </a:r>
          </a:p>
          <a:p>
            <a:pPr marL="285750" indent="-285750" algn="just">
              <a:buFont typeface="Arial" panose="020B0604020202020204" pitchFamily="34" charset="0"/>
              <a:buChar char="•"/>
            </a:pPr>
            <a:r>
              <a:rPr lang="en-US" sz="2800" dirty="0">
                <a:solidFill>
                  <a:schemeClr val="tx1">
                    <a:lumMod val="75000"/>
                    <a:lumOff val="25000"/>
                  </a:schemeClr>
                </a:solidFill>
                <a:latin typeface="Arial"/>
                <a:cs typeface="Arial"/>
                <a:hlinkClick r:id="rId5"/>
              </a:rPr>
              <a:t>Allied Health Program Updates</a:t>
            </a:r>
            <a:r>
              <a:rPr lang="en-US" sz="2800" dirty="0">
                <a:solidFill>
                  <a:schemeClr val="tx1">
                    <a:lumMod val="75000"/>
                    <a:lumOff val="25000"/>
                  </a:schemeClr>
                </a:solidFill>
                <a:latin typeface="Arial"/>
                <a:cs typeface="Arial"/>
              </a:rPr>
              <a:t> </a:t>
            </a:r>
            <a:endParaRPr lang="en-US" sz="2800" dirty="0">
              <a:solidFill>
                <a:schemeClr val="tx1">
                  <a:lumMod val="75000"/>
                  <a:lumOff val="25000"/>
                </a:schemeClr>
              </a:solidFill>
              <a:cs typeface="Arial"/>
            </a:endParaRPr>
          </a:p>
          <a:p>
            <a:pPr marL="285750" indent="-285750" algn="just">
              <a:buFont typeface="Arial" panose="020B0604020202020204" pitchFamily="34" charset="0"/>
              <a:buChar char="•"/>
            </a:pPr>
            <a:r>
              <a:rPr lang="en-US" sz="2800" dirty="0">
                <a:solidFill>
                  <a:schemeClr val="tx1">
                    <a:lumMod val="75000"/>
                    <a:lumOff val="25000"/>
                  </a:schemeClr>
                </a:solidFill>
                <a:latin typeface="Arial"/>
                <a:cs typeface="Arial"/>
              </a:rPr>
              <a:t>Application Information</a:t>
            </a:r>
          </a:p>
        </p:txBody>
      </p:sp>
    </p:spTree>
    <p:extLst>
      <p:ext uri="{BB962C8B-B14F-4D97-AF65-F5344CB8AC3E}">
        <p14:creationId xmlns:p14="http://schemas.microsoft.com/office/powerpoint/2010/main" val="3704318748"/>
      </p:ext>
    </p:extLst>
  </p:cSld>
  <p:clrMapOvr>
    <a:masterClrMapping/>
  </p:clrMapOvr>
  <mc:AlternateContent xmlns:mc="http://schemas.openxmlformats.org/markup-compatibility/2006" xmlns:p14="http://schemas.microsoft.com/office/powerpoint/2010/main">
    <mc:Choice Requires="p14">
      <p:transition p14:dur="0" advTm="27194"/>
    </mc:Choice>
    <mc:Fallback xmlns="">
      <p:transition advTm="2719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cccdf6d1-c5ab-40d0-ad23-3767bb7a9252"/>
</p:tagLst>
</file>

<file path=ppt/tags/tag2.xml><?xml version="1.0" encoding="utf-8"?>
<p:tagLst xmlns:a="http://schemas.openxmlformats.org/drawingml/2006/main" xmlns:r="http://schemas.openxmlformats.org/officeDocument/2006/relationships" xmlns:p="http://schemas.openxmlformats.org/presentationml/2006/main">
  <p:tag name="TIMING" val="|2.1|77.6"/>
</p:tagLst>
</file>

<file path=ppt/theme/theme1.xml><?xml version="1.0" encoding="utf-8"?>
<a:theme xmlns:a="http://schemas.openxmlformats.org/drawingml/2006/main" name="presentation-theme-valencia-college">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33C2D950AB04B90FE768C15D3DCE7" ma:contentTypeVersion="0" ma:contentTypeDescription="Create a new document." ma:contentTypeScope="" ma:versionID="fe8b6cbdc046126a44b5f92c1b468b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B035C9-747F-4295-9003-47CD47046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38FB858-73B6-4BC0-919E-AC034ED763D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515D22C-D8D3-4F4E-BA16-EEEACC6E43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2607</TotalTime>
  <Words>5784</Words>
  <Application>Microsoft Office PowerPoint</Application>
  <PresentationFormat>On-screen Show (4:3)</PresentationFormat>
  <Paragraphs>620</Paragraphs>
  <Slides>62</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Arial,Sans-Serif</vt:lpstr>
      <vt:lpstr>Arrus BT</vt:lpstr>
      <vt:lpstr>Calibri</vt:lpstr>
      <vt:lpstr>Palatino</vt:lpstr>
      <vt:lpstr>Palatino Linotype</vt:lpstr>
      <vt:lpstr>Times New Roman</vt:lpstr>
      <vt:lpstr>Wingdings</vt:lpstr>
      <vt:lpstr>presentation-theme-valencia-college</vt:lpstr>
      <vt:lpstr>School of Allied Health  Information Session </vt:lpstr>
      <vt:lpstr>Allied Health Videos</vt:lpstr>
      <vt:lpstr>Welcome to the School of Allied Health  Information Session </vt:lpstr>
      <vt:lpstr>Overview</vt:lpstr>
      <vt:lpstr>PowerPoint Presentation</vt:lpstr>
      <vt:lpstr>Introductory Information </vt:lpstr>
      <vt:lpstr>Are you a Valencia College student?</vt:lpstr>
      <vt:lpstr>Helpful Links for New Students</vt:lpstr>
      <vt:lpstr>Health Sciences Website </vt:lpstr>
      <vt:lpstr>Degrees Offered at Valencia </vt:lpstr>
      <vt:lpstr>Degrees and Certificates Offered at  Valencia College</vt:lpstr>
      <vt:lpstr>PowerPoint Presentation</vt:lpstr>
      <vt:lpstr>NEW Open Access Allied Health programs</vt:lpstr>
      <vt:lpstr>Open Access vs. Limited Access </vt:lpstr>
      <vt:lpstr>T.C. Medical Information Coder/Biller &amp;  A.S. Health Information Technology (HIT)</vt:lpstr>
      <vt:lpstr>PowerPoint Presentation</vt:lpstr>
      <vt:lpstr>Program Descriptions &amp; Career Exploration</vt:lpstr>
      <vt:lpstr>Cardiovascular Technology</vt:lpstr>
      <vt:lpstr>Dental Hygiene</vt:lpstr>
      <vt:lpstr>Diagnostic Medical Sonography</vt:lpstr>
      <vt:lpstr>Emergency Medical Services</vt:lpstr>
      <vt:lpstr>Medical Information Coder/Biller</vt:lpstr>
      <vt:lpstr>Health Information Technology</vt:lpstr>
      <vt:lpstr>Health Care Specialist </vt:lpstr>
      <vt:lpstr>Health Navigator</vt:lpstr>
      <vt:lpstr>Radiography</vt:lpstr>
      <vt:lpstr>Respiratory Care </vt:lpstr>
      <vt:lpstr>Career Exploration</vt:lpstr>
      <vt:lpstr>Career Center </vt:lpstr>
      <vt:lpstr>What is ‘Pending’?  </vt:lpstr>
      <vt:lpstr>Pending Allied Health Students =  Active Valencia students who are pending program acceptance </vt:lpstr>
      <vt:lpstr>Financial Aid     </vt:lpstr>
      <vt:lpstr>Technical Certificate EMT  and Financial Aid</vt:lpstr>
      <vt:lpstr>PowerPoint Presentation</vt:lpstr>
      <vt:lpstr>Overview of Program Facts &amp; Requirements</vt:lpstr>
      <vt:lpstr>PowerPoint Presentation</vt:lpstr>
      <vt:lpstr>Program Format</vt:lpstr>
      <vt:lpstr>Cardiovascular Technology Program Sample Schedule </vt:lpstr>
      <vt:lpstr>Program Statistics</vt:lpstr>
      <vt:lpstr>PowerPoint Presentation</vt:lpstr>
      <vt:lpstr>Allied Health Program  Admissions Requirements </vt:lpstr>
      <vt:lpstr>A.S. Degrees Typical Admission Requirements </vt:lpstr>
      <vt:lpstr>Health Sciences Orientation and Compliance   </vt:lpstr>
      <vt:lpstr>Diagnostic Medical Sonography Orientation and Compliance</vt:lpstr>
      <vt:lpstr>Academic Requirements   </vt:lpstr>
      <vt:lpstr>Course Placement</vt:lpstr>
      <vt:lpstr>Prerequisite Courses</vt:lpstr>
      <vt:lpstr>General Program Prerequisites</vt:lpstr>
      <vt:lpstr>General Prerequisites Please check your Program Guide</vt:lpstr>
      <vt:lpstr>SAMPLE: Point System for Competitive Selection</vt:lpstr>
      <vt:lpstr>Transferred Courses </vt:lpstr>
      <vt:lpstr>Transferred Courses (continued)</vt:lpstr>
      <vt:lpstr>Grade Forgiveness</vt:lpstr>
      <vt:lpstr>Are You Ready For Biology? </vt:lpstr>
      <vt:lpstr>Biology Readiness Tool</vt:lpstr>
      <vt:lpstr>BSC1010C General Biology 1  Prerequisite Recommendations </vt:lpstr>
      <vt:lpstr>PowerPoint Presentation</vt:lpstr>
      <vt:lpstr>ATI TEAS (Test of Essential Academic Skills)</vt:lpstr>
      <vt:lpstr>ATI-TEAS </vt:lpstr>
      <vt:lpstr>Before you Apply to Any Valencia Allied Health Program</vt:lpstr>
      <vt:lpstr>Check Atlas to see if you have an assigned Advisor: </vt:lpstr>
      <vt:lpstr>On behalf of the School of Allied Health –  Thank you!  Questions? Ask us! </vt:lpstr>
    </vt:vector>
  </TitlesOfParts>
  <Company>vcc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Valencia Community College</dc:title>
  <dc:creator>vcc</dc:creator>
  <cp:lastModifiedBy>Eliana Drupiewski</cp:lastModifiedBy>
  <cp:revision>761</cp:revision>
  <cp:lastPrinted>2017-08-21T15:28:42Z</cp:lastPrinted>
  <dcterms:created xsi:type="dcterms:W3CDTF">2006-11-06T16:42:37Z</dcterms:created>
  <dcterms:modified xsi:type="dcterms:W3CDTF">2023-09-13T18:42:25Z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0x01010060033C2D950AB04B90FE768C15D3DCE7</vt:lpwstr>
  </property>
  <property fmtid="{D5CDD505-2E9C-101B-9397-08002B2CF9AE}" pid="3" name="_AdHocReviewCycleID">
    <vt:i4>952899553</vt:i4>
  </property>
  <property fmtid="{D5CDD505-2E9C-101B-9397-08002B2CF9AE}" pid="4" name="_NewReviewCycle">
    <vt:lpwstr/>
  </property>
  <property fmtid="{D5CDD505-2E9C-101B-9397-08002B2CF9AE}" pid="5" name="_EmailSubject">
    <vt:lpwstr>Updated Allied Health powerpoint presentation. </vt:lpwstr>
  </property>
  <property fmtid="{D5CDD505-2E9C-101B-9397-08002B2CF9AE}" pid="6" name="_AuthorEmail">
    <vt:lpwstr>emiscannon@valenciacollege.edu</vt:lpwstr>
  </property>
  <property fmtid="{D5CDD505-2E9C-101B-9397-08002B2CF9AE}" pid="7" name="_AuthorEmailDisplayName">
    <vt:lpwstr>Eliana Drupiewski</vt:lpwstr>
  </property>
</Properties>
</file>