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7" r:id="rId2"/>
    <p:sldId id="258" r:id="rId3"/>
    <p:sldId id="268" r:id="rId4"/>
    <p:sldId id="259" r:id="rId5"/>
    <p:sldId id="260" r:id="rId6"/>
    <p:sldId id="269" r:id="rId7"/>
    <p:sldId id="261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649D48C-43C0-4091-8404-B1F607BF506A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41829E7-7065-4E91-90B5-02046F711ABE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10377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9D48C-43C0-4091-8404-B1F607BF506A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829E7-7065-4E91-90B5-02046F711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128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9D48C-43C0-4091-8404-B1F607BF506A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829E7-7065-4E91-90B5-02046F711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963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9D48C-43C0-4091-8404-B1F607BF506A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829E7-7065-4E91-90B5-02046F711AB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4284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9D48C-43C0-4091-8404-B1F607BF506A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829E7-7065-4E91-90B5-02046F711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454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9D48C-43C0-4091-8404-B1F607BF506A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829E7-7065-4E91-90B5-02046F711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6313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9D48C-43C0-4091-8404-B1F607BF506A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829E7-7065-4E91-90B5-02046F711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9932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9D48C-43C0-4091-8404-B1F607BF506A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829E7-7065-4E91-90B5-02046F711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0742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9D48C-43C0-4091-8404-B1F607BF506A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829E7-7065-4E91-90B5-02046F711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336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9D48C-43C0-4091-8404-B1F607BF506A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829E7-7065-4E91-90B5-02046F711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998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9D48C-43C0-4091-8404-B1F607BF506A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829E7-7065-4E91-90B5-02046F711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856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9D48C-43C0-4091-8404-B1F607BF506A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829E7-7065-4E91-90B5-02046F711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078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9D48C-43C0-4091-8404-B1F607BF506A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829E7-7065-4E91-90B5-02046F711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136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9D48C-43C0-4091-8404-B1F607BF506A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829E7-7065-4E91-90B5-02046F711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18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9D48C-43C0-4091-8404-B1F607BF506A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829E7-7065-4E91-90B5-02046F711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55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9D48C-43C0-4091-8404-B1F607BF506A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829E7-7065-4E91-90B5-02046F711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708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9D48C-43C0-4091-8404-B1F607BF506A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829E7-7065-4E91-90B5-02046F711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506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649D48C-43C0-4091-8404-B1F607BF506A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41829E7-7065-4E91-90B5-02046F711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775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mailto:textbooksonline@ucf.ed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ucf-vc.bncollege.com/shop/ucf-valencia/hom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>
                <a:latin typeface="Verdana Pro"/>
                <a:ea typeface="HGPGothicE"/>
                <a:cs typeface="Dubai Medium"/>
              </a:rPr>
              <a:t>Ucf</a:t>
            </a:r>
            <a:r>
              <a:rPr lang="en-US" dirty="0">
                <a:latin typeface="Verdana Pro"/>
                <a:ea typeface="HGPGothicE"/>
                <a:cs typeface="Dubai Medium"/>
              </a:rPr>
              <a:t>-VC campus bookstore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Verdana Pro"/>
              </a:rPr>
              <a:t>Dual enrollment student ordering guide</a:t>
            </a:r>
          </a:p>
        </p:txBody>
      </p:sp>
    </p:spTree>
    <p:extLst>
      <p:ext uri="{BB962C8B-B14F-4D97-AF65-F5344CB8AC3E}">
        <p14:creationId xmlns:p14="http://schemas.microsoft.com/office/powerpoint/2010/main" val="1326582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4CC32-1441-4AFC-A27F-93D8ADA85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Verdana Pro"/>
              </a:rPr>
              <a:t>STEP 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93C060-935F-4A95-A8C4-10276DEB9A8B}"/>
              </a:ext>
            </a:extLst>
          </p:cNvPr>
          <p:cNvSpPr txBox="1"/>
          <p:nvPr/>
        </p:nvSpPr>
        <p:spPr>
          <a:xfrm>
            <a:off x="308008" y="2203389"/>
            <a:ext cx="11232683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Verdana Pro"/>
              </a:rPr>
              <a:t>COMPLETE YOUR ORDER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sz="2400" dirty="0">
              <a:latin typeface="Verdana Pro"/>
            </a:endParaRP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Verdana Pro"/>
              </a:rPr>
              <a:t>YOU WILL RECEIVE AN ORDER CONFIRMATION EMAIL AND THEN A SEPARATE EMAIL WHEN THE ORDER IS READY FOR PICK UP/PLACED IN LOCKER FOR PICK UP. (ORDER CONFIRMATION IS NOT LOCKER PICK UP CONFIRMATION- THERE WILL BE A SEPARATE EMAIL FROM THE LOCKER COMPANY WITH INSTRUCTIONS AND LOCKER INFORMATION)</a:t>
            </a:r>
          </a:p>
        </p:txBody>
      </p:sp>
    </p:spTree>
    <p:extLst>
      <p:ext uri="{BB962C8B-B14F-4D97-AF65-F5344CB8AC3E}">
        <p14:creationId xmlns:p14="http://schemas.microsoft.com/office/powerpoint/2010/main" val="4268997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86A6A57-FE3D-AE84-96A5-6A06FDC158BB}"/>
              </a:ext>
            </a:extLst>
          </p:cNvPr>
          <p:cNvSpPr/>
          <p:nvPr/>
        </p:nvSpPr>
        <p:spPr>
          <a:xfrm>
            <a:off x="152402" y="270931"/>
            <a:ext cx="11353797" cy="53555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BE7AAC-FBDF-47C8-8AC5-87EE80934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270931"/>
            <a:ext cx="10396882" cy="1151965"/>
          </a:xfrm>
        </p:spPr>
        <p:txBody>
          <a:bodyPr/>
          <a:lstStyle/>
          <a:p>
            <a:r>
              <a:rPr lang="en-US" dirty="0">
                <a:latin typeface="Verdana Pro"/>
              </a:rPr>
              <a:t>CONTACT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BF6DE4-9DB7-4E7E-B21B-93FEFD632AB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5969" y="1106342"/>
            <a:ext cx="10960061" cy="3311189"/>
          </a:xfrm>
        </p:spPr>
        <p:txBody>
          <a:bodyPr>
            <a:normAutofit/>
          </a:bodyPr>
          <a:lstStyle/>
          <a:p>
            <a:r>
              <a:rPr lang="en" sz="2800" dirty="0">
                <a:latin typeface="Verdana Pro"/>
                <a:ea typeface="+mn-lt"/>
                <a:cs typeface="+mn-lt"/>
              </a:rPr>
              <a:t>Please email </a:t>
            </a:r>
            <a:r>
              <a:rPr lang="en" sz="2800" dirty="0">
                <a:latin typeface="Verdana Pro"/>
                <a:ea typeface="+mn-lt"/>
                <a:cs typeface="+mn-lt"/>
                <a:hlinkClick r:id="rId2"/>
              </a:rPr>
              <a:t>textbooksonline@ucf.edu</a:t>
            </a:r>
            <a:r>
              <a:rPr lang="en" sz="2800" dirty="0">
                <a:latin typeface="Verdana Pro"/>
                <a:ea typeface="+mn-lt"/>
                <a:cs typeface="+mn-lt"/>
              </a:rPr>
              <a:t> OR YOU CAN call 407-823-3166 or 407-823-3356 with any questions during the ordering process we are here and happy to help.</a:t>
            </a:r>
            <a:r>
              <a:rPr lang="en-US" sz="2800" dirty="0">
                <a:latin typeface="Verdana Pro"/>
                <a:ea typeface="+mn-lt"/>
                <a:cs typeface="+mn-lt"/>
              </a:rPr>
              <a:t> </a:t>
            </a:r>
          </a:p>
          <a:p>
            <a:r>
              <a:rPr lang="en-US" sz="2800" dirty="0">
                <a:latin typeface="Verdana Pro"/>
                <a:ea typeface="+mn-lt"/>
                <a:cs typeface="+mn-lt"/>
              </a:rPr>
              <a:t>Submit inquiry via </a:t>
            </a:r>
            <a:r>
              <a:rPr lang="en-US" sz="2800" dirty="0" err="1">
                <a:latin typeface="Verdana Pro"/>
                <a:ea typeface="+mn-lt"/>
                <a:cs typeface="+mn-lt"/>
              </a:rPr>
              <a:t>qr</a:t>
            </a:r>
            <a:r>
              <a:rPr lang="en-US" sz="2800" dirty="0">
                <a:latin typeface="Verdana Pro"/>
                <a:ea typeface="+mn-lt"/>
                <a:cs typeface="+mn-lt"/>
              </a:rPr>
              <a:t> code below and receive a response within 24-48 hrs. </a:t>
            </a:r>
            <a:endParaRPr lang="en-US" sz="2800" dirty="0"/>
          </a:p>
        </p:txBody>
      </p:sp>
      <p:pic>
        <p:nvPicPr>
          <p:cNvPr id="6" name="Picture 5" descr="A qr code on a blue and purple background&#10;&#10;AI-generated content may be incorrect.">
            <a:extLst>
              <a:ext uri="{FF2B5EF4-FFF2-40B4-BE49-F238E27FC236}">
                <a16:creationId xmlns:a16="http://schemas.microsoft.com/office/drawing/2014/main" id="{BF94A4AE-4613-E39D-6550-FD3FC71455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28" t="35381" r="24717" b="13113"/>
          <a:stretch/>
        </p:blipFill>
        <p:spPr>
          <a:xfrm>
            <a:off x="4837898" y="4321278"/>
            <a:ext cx="1982804" cy="204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74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65BCC-2BF9-40D3-9B04-00619BE7D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351" y="285361"/>
            <a:ext cx="4951408" cy="1151965"/>
          </a:xfrm>
        </p:spPr>
        <p:txBody>
          <a:bodyPr>
            <a:normAutofit/>
          </a:bodyPr>
          <a:lstStyle/>
          <a:p>
            <a:r>
              <a:rPr lang="en-US" dirty="0">
                <a:latin typeface="Verdana Pro"/>
              </a:rPr>
              <a:t>Step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B53C7-86AD-4DEC-9C6D-4E4576DDF85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4349" y="1437326"/>
            <a:ext cx="4951410" cy="3976995"/>
          </a:xfrm>
        </p:spPr>
        <p:txBody>
          <a:bodyPr>
            <a:norm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Verdana Pro" panose="020B0604030504040204" pitchFamily="34" charset="0"/>
                <a:ea typeface="Arial" panose="020B0604020202020204" pitchFamily="34" charset="0"/>
              </a:rPr>
              <a:t>STEP 1: VISIT OUR WEBSITE     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 dirty="0">
                <a:solidFill>
                  <a:srgbClr val="1155CC"/>
                </a:solidFill>
                <a:effectLst/>
                <a:latin typeface="Verdana Pro" panose="020B0604030504040204" pitchFamily="34" charset="0"/>
                <a:ea typeface="Arial" panose="020B0604020202020204" pitchFamily="34" charset="0"/>
                <a:hlinkClick r:id="rId2"/>
              </a:rPr>
              <a:t>ucf.BNCOLLEGE.COM</a:t>
            </a:r>
            <a:r>
              <a:rPr lang="en-US" sz="2400" dirty="0">
                <a:effectLst/>
                <a:latin typeface="Verdana Pro" panose="020B0604030504040204" pitchFamily="34" charset="0"/>
                <a:ea typeface="Arial" panose="020B0604020202020204" pitchFamily="34" charset="0"/>
              </a:rPr>
              <a:t> AND CLICK 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Verdana Pro" panose="020B0604030504040204" pitchFamily="34" charset="0"/>
                <a:ea typeface="Arial" panose="020B0604020202020204" pitchFamily="34" charset="0"/>
              </a:rPr>
              <a:t>COURSE MATERIALS &amp; TEXTBOOKS,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Verdana Pro" panose="020B0604030504040204" pitchFamily="34" charset="0"/>
                <a:ea typeface="Arial" panose="020B0604020202020204" pitchFamily="34" charset="0"/>
              </a:rPr>
              <a:t>AND THEN CLICK FIND COURSE materials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3B69756-B438-0006-0C72-902925EBC4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0551" y="325716"/>
            <a:ext cx="5353050" cy="5048250"/>
          </a:xfrm>
          <a:prstGeom prst="rect">
            <a:avLst/>
          </a:prstGeom>
        </p:spPr>
      </p:pic>
      <p:sp>
        <p:nvSpPr>
          <p:cNvPr id="8" name="Arrow: Left 7">
            <a:extLst>
              <a:ext uri="{FF2B5EF4-FFF2-40B4-BE49-F238E27FC236}">
                <a16:creationId xmlns:a16="http://schemas.microsoft.com/office/drawing/2014/main" id="{CB52FE6E-2C0F-4204-82AD-CC49729C4E6E}"/>
              </a:ext>
            </a:extLst>
          </p:cNvPr>
          <p:cNvSpPr/>
          <p:nvPr/>
        </p:nvSpPr>
        <p:spPr>
          <a:xfrm>
            <a:off x="8158352" y="3425823"/>
            <a:ext cx="983225" cy="47932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511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EE5AA-81B0-9487-73B3-04A211056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514192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Verdana Pro" panose="020B0604030504040204" pitchFamily="34" charset="0"/>
              </a:rPr>
              <a:t>Step</a:t>
            </a:r>
            <a:r>
              <a:rPr lang="en-US" dirty="0"/>
              <a:t> </a:t>
            </a:r>
            <a:r>
              <a:rPr lang="en-US" sz="4400" dirty="0">
                <a:latin typeface="Verdana Pro" panose="020B0604030504040204" pitchFamily="34" charset="0"/>
              </a:rPr>
              <a:t>2</a:t>
            </a:r>
            <a:br>
              <a:rPr lang="en-US" sz="4400" dirty="0">
                <a:latin typeface="Verdana Pro" panose="020B0604030504040204" pitchFamily="34" charset="0"/>
              </a:rPr>
            </a:br>
            <a:r>
              <a:rPr lang="en-US" sz="2400" dirty="0">
                <a:latin typeface="Verdana Pro" panose="020B0604030504040204" pitchFamily="34" charset="0"/>
              </a:rPr>
              <a:t>Select the UCF-Valencia college downtown campus</a:t>
            </a:r>
            <a:endParaRPr lang="en-US" sz="4400" dirty="0">
              <a:latin typeface="Verdana Pro" panose="020B0604030504040204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02ED891-58BB-B047-A9C1-21F9D1169D4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521189" y="2480210"/>
            <a:ext cx="6726105" cy="3311525"/>
          </a:xfr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84B66145-54DA-A24D-138D-2D17CAA1BCB8}"/>
              </a:ext>
            </a:extLst>
          </p:cNvPr>
          <p:cNvSpPr/>
          <p:nvPr/>
        </p:nvSpPr>
        <p:spPr>
          <a:xfrm>
            <a:off x="5025853" y="4602773"/>
            <a:ext cx="983225" cy="47932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251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E8909-4926-42D8-B786-98FCF9BB1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354" y="571500"/>
            <a:ext cx="4526328" cy="1266265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Verdana Pro"/>
              </a:rPr>
              <a:t>STEP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0A1730-2EC1-476D-B518-616DD5BC9F1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51610" y="2071048"/>
            <a:ext cx="4531072" cy="3072290"/>
          </a:xfrm>
        </p:spPr>
        <p:txBody>
          <a:bodyPr anchor="t">
            <a:norm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Verdana Pro" panose="020B0604030504040204" pitchFamily="34" charset="0"/>
                <a:ea typeface="Arial" panose="020B0604020202020204" pitchFamily="34" charset="0"/>
              </a:rPr>
              <a:t>ENTER COURSE INFORMATION FOR INDIVIDUAL FOR THE CURRENT TERM.</a:t>
            </a:r>
            <a:endParaRPr lang="en-US" sz="2400" i="1" dirty="0">
              <a:latin typeface="Verdana Pro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F709F9-566A-2139-D071-8AC89335E1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499" y="1500729"/>
            <a:ext cx="6190902" cy="2953576"/>
          </a:xfrm>
          <a:prstGeom prst="rect">
            <a:avLst/>
          </a:prstGeo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72E18C79-9DEF-40C0-A439-19209D0FEA22}"/>
              </a:ext>
            </a:extLst>
          </p:cNvPr>
          <p:cNvSpPr/>
          <p:nvPr/>
        </p:nvSpPr>
        <p:spPr>
          <a:xfrm>
            <a:off x="5869562" y="3974983"/>
            <a:ext cx="983225" cy="47932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027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3C5C8-C7AF-4D15-8E51-46D3D59D2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478" y="304800"/>
            <a:ext cx="10396882" cy="1151965"/>
          </a:xfrm>
        </p:spPr>
        <p:txBody>
          <a:bodyPr/>
          <a:lstStyle/>
          <a:p>
            <a:r>
              <a:rPr lang="en-US" dirty="0">
                <a:latin typeface="Verdana Pro"/>
              </a:rPr>
              <a:t>STEP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509055-8AF9-45E6-A963-FB3F0D12AFC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8317" y="1657815"/>
            <a:ext cx="3942286" cy="3667608"/>
          </a:xfrm>
        </p:spPr>
        <p:txBody>
          <a:bodyPr>
            <a:normAutofit/>
          </a:bodyPr>
          <a:lstStyle/>
          <a:p>
            <a:r>
              <a:rPr lang="en-US" dirty="0">
                <a:latin typeface="Verdana Pro"/>
              </a:rPr>
              <a:t>All course materials will generate</a:t>
            </a:r>
          </a:p>
          <a:p>
            <a:r>
              <a:rPr lang="en-US" dirty="0">
                <a:latin typeface="Verdana Pro"/>
              </a:rPr>
              <a:t>Select the preferred format of new, used, or digital</a:t>
            </a:r>
          </a:p>
          <a:p>
            <a:r>
              <a:rPr lang="en-US" dirty="0">
                <a:latin typeface="Verdana Pro"/>
              </a:rPr>
              <a:t>Do not select rent</a:t>
            </a:r>
          </a:p>
          <a:p>
            <a:r>
              <a:rPr lang="en" b="1" dirty="0">
                <a:latin typeface="Impact"/>
              </a:rPr>
              <a:t> </a:t>
            </a:r>
            <a:r>
              <a:rPr lang="en" dirty="0">
                <a:latin typeface="Verdana Pro"/>
              </a:rPr>
              <a:t>ADD ALL REQUIRED ITEMS TO CART TO CONTINUE</a:t>
            </a:r>
            <a:endParaRPr lang="en-US" dirty="0">
              <a:latin typeface="Verdana Pro"/>
              <a:ea typeface="+mn-lt"/>
              <a:cs typeface="+mn-lt"/>
            </a:endParaRPr>
          </a:p>
          <a:p>
            <a:endParaRPr lang="en-US" dirty="0">
              <a:latin typeface="Verdana Pro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AEE63B-6967-474C-BBB8-4FAEA6EDF79A}"/>
              </a:ext>
            </a:extLst>
          </p:cNvPr>
          <p:cNvSpPr txBox="1"/>
          <p:nvPr/>
        </p:nvSpPr>
        <p:spPr>
          <a:xfrm>
            <a:off x="680885" y="5019367"/>
            <a:ext cx="10768779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" sz="1600" i="1" dirty="0">
                <a:latin typeface="Verdana Pro"/>
                <a:ea typeface="+mn-lt"/>
                <a:cs typeface="+mn-lt"/>
              </a:rPr>
              <a:t>NOTE: WE WILL FULFILL WHATEVER CONDITION IS ACTUALLY IN STOCK (EXAMPLE, IF YOU ORDER NEW AND WE ONLY HAVE USED, WE WILL FULFILL USED). </a:t>
            </a:r>
            <a:endParaRPr lang="en-US" sz="1600" i="1" dirty="0">
              <a:latin typeface="Verdana Pro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2A9727-54BF-1E83-BC47-9FCCE29EDF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8271" y="1521956"/>
            <a:ext cx="6841393" cy="248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106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1190C-33E1-FFCC-F2C2-2728B746E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818" y="291332"/>
            <a:ext cx="11054281" cy="1151965"/>
          </a:xfrm>
        </p:spPr>
        <p:txBody>
          <a:bodyPr>
            <a:noAutofit/>
          </a:bodyPr>
          <a:lstStyle/>
          <a:p>
            <a:r>
              <a:rPr lang="en-US" sz="4400" dirty="0">
                <a:latin typeface="Verdana Pro" panose="020B0604030504040204" pitchFamily="34" charset="0"/>
              </a:rPr>
              <a:t>Step 5</a:t>
            </a:r>
            <a:br>
              <a:rPr lang="en-US" sz="4400" dirty="0">
                <a:latin typeface="Verdana Pro" panose="020B0604030504040204" pitchFamily="34" charset="0"/>
              </a:rPr>
            </a:br>
            <a:r>
              <a:rPr lang="en-US" sz="4400" dirty="0">
                <a:latin typeface="Verdana Pro" panose="020B0604030504040204" pitchFamily="34" charset="0"/>
              </a:rPr>
              <a:t>Create an account or sign in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B2863-DAF8-B427-7A15-FB7A6EFEC1D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07818" y="931918"/>
            <a:ext cx="5621344" cy="4994163"/>
          </a:xfrm>
        </p:spPr>
        <p:txBody>
          <a:bodyPr>
            <a:normAutofit/>
          </a:bodyPr>
          <a:lstStyle/>
          <a:p>
            <a:r>
              <a:rPr lang="en-US" dirty="0">
                <a:latin typeface="Verdana Pro" panose="020B0604030504040204" pitchFamily="34" charset="0"/>
              </a:rPr>
              <a:t>Will automatically direct to this page once you click checkout and approve book condition notice</a:t>
            </a:r>
          </a:p>
          <a:p>
            <a:r>
              <a:rPr lang="en-US" dirty="0">
                <a:latin typeface="Verdana Pro" panose="020B0604030504040204" pitchFamily="34" charset="0"/>
              </a:rPr>
              <a:t>Create an account if you do not already have one- </a:t>
            </a:r>
            <a:r>
              <a:rPr lang="en-US" b="1" dirty="0">
                <a:solidFill>
                  <a:srgbClr val="FF0000"/>
                </a:solidFill>
                <a:latin typeface="Verdana Pro" panose="020B0604030504040204" pitchFamily="34" charset="0"/>
              </a:rPr>
              <a:t>USE YOUR VALENCIA Student EMAIL ONLY</a:t>
            </a:r>
          </a:p>
          <a:p>
            <a:r>
              <a:rPr lang="en-US" b="1" dirty="0">
                <a:solidFill>
                  <a:srgbClr val="FF0000"/>
                </a:solidFill>
                <a:latin typeface="Verdana Pro" panose="020B0604030504040204" pitchFamily="34" charset="0"/>
              </a:rPr>
              <a:t>DO NOT </a:t>
            </a:r>
            <a:r>
              <a:rPr lang="en-US" dirty="0">
                <a:latin typeface="Verdana Pro" panose="020B0604030504040204" pitchFamily="34" charset="0"/>
              </a:rPr>
              <a:t>click log in with school account it does not auto connect to your school</a:t>
            </a:r>
            <a:endParaRPr lang="en-US" dirty="0">
              <a:solidFill>
                <a:srgbClr val="FF0000"/>
              </a:solidFill>
              <a:latin typeface="Verdana Pro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C552B1-5051-E06D-A5B1-6E15CBDE5F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162" y="1443297"/>
            <a:ext cx="5684708" cy="404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207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97DEC-4FB3-44E4-914D-5105E0AC0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Verdana Pro"/>
              </a:rPr>
              <a:t>Step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1E863-2F8B-4FF1-9AAC-F4062627E5E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769297"/>
            <a:ext cx="2233933" cy="3311189"/>
          </a:xfrm>
        </p:spPr>
        <p:txBody>
          <a:bodyPr/>
          <a:lstStyle/>
          <a:p>
            <a:r>
              <a:rPr lang="en-US" dirty="0">
                <a:latin typeface="Verdana Pro"/>
              </a:rPr>
              <a:t>Checkout</a:t>
            </a:r>
            <a:endParaRPr lang="en-US" dirty="0"/>
          </a:p>
          <a:p>
            <a:endParaRPr lang="en-US" dirty="0">
              <a:latin typeface="Verdana Pro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9C8CE0-F90D-8977-13A5-2383F4707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424" y="819526"/>
            <a:ext cx="6692772" cy="403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705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2746E-EF3C-4DDA-A5D4-4C9119F54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-2458"/>
            <a:ext cx="10396882" cy="1151965"/>
          </a:xfrm>
        </p:spPr>
        <p:txBody>
          <a:bodyPr/>
          <a:lstStyle/>
          <a:p>
            <a:r>
              <a:rPr lang="en-US" dirty="0">
                <a:latin typeface="Verdana Pro"/>
              </a:rPr>
              <a:t>Step 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42519-13FC-4086-A2D3-412BB003151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83842" y="1399720"/>
            <a:ext cx="6041332" cy="3974865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Verdana Pro"/>
                <a:ea typeface="+mn-lt"/>
                <a:cs typeface="+mn-lt"/>
              </a:rPr>
              <a:t>Please select in-store pick up/Locker Pickup:</a:t>
            </a:r>
          </a:p>
          <a:p>
            <a:pPr lvl="1"/>
            <a:r>
              <a:rPr lang="en" sz="1500" dirty="0">
                <a:latin typeface="Verdana Pro" panose="020B0604030504040204" pitchFamily="34" charset="0"/>
              </a:rPr>
              <a:t>UCF-Valencia Campus DPAC 151 (Available first 3 weeks of the semester only)</a:t>
            </a:r>
          </a:p>
          <a:p>
            <a:pPr lvl="1"/>
            <a:r>
              <a:rPr lang="en" sz="1500" dirty="0">
                <a:latin typeface="Verdana Pro" panose="020B0604030504040204" pitchFamily="34" charset="0"/>
                <a:ea typeface="+mn-lt"/>
                <a:cs typeface="+mn-lt"/>
              </a:rPr>
              <a:t>UCF-VALENCIA COLLEGE DOWNTOWN CAMPUS EAST </a:t>
            </a:r>
            <a:r>
              <a:rPr lang="en-US" sz="1500" dirty="0">
                <a:latin typeface="Verdana Pro" panose="020B0604030504040204" pitchFamily="34" charset="0"/>
                <a:ea typeface="+mn-lt"/>
                <a:cs typeface="+mn-lt"/>
              </a:rPr>
              <a:t>Lobby</a:t>
            </a:r>
            <a:r>
              <a:rPr lang="en" sz="1500" dirty="0">
                <a:latin typeface="Verdana Pro" panose="020B0604030504040204" pitchFamily="34" charset="0"/>
                <a:ea typeface="+mn-lt"/>
                <a:cs typeface="+mn-lt"/>
              </a:rPr>
              <a:t> lockers (must use your valencia student email or you will not receive locker pickup email with code to retrieve your order) </a:t>
            </a:r>
            <a:endParaRPr lang="en-US" sz="1500" dirty="0">
              <a:latin typeface="Verdana Pro" panose="020B0604030504040204" pitchFamily="34" charset="0"/>
              <a:ea typeface="+mn-lt"/>
              <a:cs typeface="+mn-lt"/>
            </a:endParaRPr>
          </a:p>
          <a:p>
            <a:r>
              <a:rPr lang="en" dirty="0">
                <a:latin typeface="Verdana Pro"/>
                <a:ea typeface="+mn-lt"/>
                <a:cs typeface="+mn-lt"/>
              </a:rPr>
              <a:t>SHIPPING is not FREE we recommend all de students select in-store pick up.</a:t>
            </a:r>
            <a:endParaRPr lang="en-US" dirty="0">
              <a:latin typeface="Verdana Pro"/>
            </a:endParaRPr>
          </a:p>
          <a:p>
            <a:pPr marL="0" indent="0">
              <a:buNone/>
            </a:pPr>
            <a:endParaRPr lang="en" i="1" dirty="0">
              <a:latin typeface="Verdana Pro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5B6838-F51F-4D8E-BEF4-C6F42F4C58B6}"/>
              </a:ext>
            </a:extLst>
          </p:cNvPr>
          <p:cNvSpPr txBox="1"/>
          <p:nvPr/>
        </p:nvSpPr>
        <p:spPr>
          <a:xfrm>
            <a:off x="152402" y="5105399"/>
            <a:ext cx="10867101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" sz="1400" i="1" cap="all" dirty="0">
                <a:latin typeface="Verdana Pro"/>
              </a:rPr>
              <a:t>NOTE: FREE UPS GROUND WILL ARRIVE IN 1-2 BUSINESS DAYS</a:t>
            </a:r>
            <a:endParaRPr lang="en-US" sz="1400" dirty="0">
              <a:latin typeface="Impact" panose="020B0806030902050204"/>
            </a:endParaRPr>
          </a:p>
          <a:p>
            <a:r>
              <a:rPr lang="en" sz="1400" i="1" cap="all" dirty="0">
                <a:latin typeface="Verdana Pro"/>
              </a:rPr>
              <a:t>ANYWHERE IN FLORIDA, do not SELECT 2ND DAY OR NEXT DAY AIR</a:t>
            </a:r>
            <a:endParaRPr lang="en-US" sz="1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5223A27-3117-8EF8-171E-01D4BE4E961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4656"/>
          <a:stretch/>
        </p:blipFill>
        <p:spPr>
          <a:xfrm>
            <a:off x="6261993" y="562690"/>
            <a:ext cx="4757510" cy="12334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F029C45-DA51-898D-3A9C-4E47ABF77F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5174" y="2811805"/>
            <a:ext cx="4562889" cy="23504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2AEEBAA-BAA9-D2EC-1DED-0DD6F693ED9E}"/>
              </a:ext>
            </a:extLst>
          </p:cNvPr>
          <p:cNvSpPr txBox="1"/>
          <p:nvPr/>
        </p:nvSpPr>
        <p:spPr>
          <a:xfrm>
            <a:off x="8057361" y="1916603"/>
            <a:ext cx="16651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Verdana Pro" panose="020B0604030504040204" pitchFamily="34" charset="0"/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406223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85F45-9342-4592-9F93-BB0BD0073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898" y="206477"/>
            <a:ext cx="10396882" cy="1151965"/>
          </a:xfrm>
        </p:spPr>
        <p:txBody>
          <a:bodyPr/>
          <a:lstStyle/>
          <a:p>
            <a:r>
              <a:rPr lang="en-US" dirty="0">
                <a:latin typeface="Verdana Pro"/>
              </a:rPr>
              <a:t>Step 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9F43A5-CC8D-4ED3-8B77-6FF701703D1E}"/>
              </a:ext>
            </a:extLst>
          </p:cNvPr>
          <p:cNvSpPr txBox="1"/>
          <p:nvPr/>
        </p:nvSpPr>
        <p:spPr>
          <a:xfrm>
            <a:off x="6457949" y="1640970"/>
            <a:ext cx="492442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Verdana Pro" panose="020B0604030504040204" pitchFamily="34" charset="0"/>
                <a:ea typeface="Arial" panose="020B0604020202020204" pitchFamily="34" charset="0"/>
              </a:rPr>
              <a:t>PAYMENT SCREEN - CLICK FINANCIAL AID, THEN CHECK THE INTERNAL PROVIDER BOX</a:t>
            </a:r>
          </a:p>
          <a:p>
            <a:endParaRPr lang="en-US" sz="1800" dirty="0">
              <a:effectLst/>
              <a:latin typeface="Verdana Pro" panose="020B0604030504040204" pitchFamily="34" charset="0"/>
              <a:ea typeface="Arial" panose="020B0604020202020204" pitchFamily="34" charset="0"/>
            </a:endParaRP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Verdana Pro" panose="020B0604030504040204" pitchFamily="34" charset="0"/>
                <a:ea typeface="Arial" panose="020B0604020202020204" pitchFamily="34" charset="0"/>
              </a:rPr>
              <a:t>ENTER STUDENT NAME, AND VALENCIA ID </a:t>
            </a:r>
            <a:r>
              <a:rPr lang="en-US" sz="1800" i="1" dirty="0">
                <a:effectLst/>
                <a:latin typeface="Verdana Pro" panose="020B0604030504040204" pitchFamily="34" charset="0"/>
                <a:ea typeface="Arial" panose="020B0604020202020204" pitchFamily="34" charset="0"/>
              </a:rPr>
              <a:t>V######## (including the V)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endParaRPr lang="en-US" sz="1800" i="1" dirty="0">
              <a:effectLst/>
              <a:latin typeface="Verdana Pro" panose="020B0604030504040204" pitchFamily="34" charset="0"/>
              <a:ea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5FCC85-BC98-6BAF-BCD2-ABE0EA6BA6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401" y="1198348"/>
            <a:ext cx="5028651" cy="396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143348"/>
      </p:ext>
    </p:extLst>
  </p:cSld>
  <p:clrMapOvr>
    <a:masterClrMapping/>
  </p:clrMapOvr>
</p:sld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</TotalTime>
  <Words>400</Words>
  <Application>Microsoft Office PowerPoint</Application>
  <PresentationFormat>Widescreen</PresentationFormat>
  <Paragraphs>41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Impact</vt:lpstr>
      <vt:lpstr>Verdana Pro</vt:lpstr>
      <vt:lpstr>Main Event</vt:lpstr>
      <vt:lpstr>Ucf-VC campus bookstore</vt:lpstr>
      <vt:lpstr>Step 1</vt:lpstr>
      <vt:lpstr>Step 2 Select the UCF-Valencia college downtown campus</vt:lpstr>
      <vt:lpstr>STEP 3</vt:lpstr>
      <vt:lpstr>STEP 4</vt:lpstr>
      <vt:lpstr>Step 5 Create an account or sign in </vt:lpstr>
      <vt:lpstr>Step 6</vt:lpstr>
      <vt:lpstr>Step 7</vt:lpstr>
      <vt:lpstr>Step 8</vt:lpstr>
      <vt:lpstr>STEP 9</vt:lpstr>
      <vt:lpstr>CONTACT 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Ucf-VC campus bookstore</dc:title>
  <dc:creator>Alania Castillo</dc:creator>
  <cp:lastModifiedBy>Alania Castillo</cp:lastModifiedBy>
  <cp:revision>4</cp:revision>
  <dcterms:modified xsi:type="dcterms:W3CDTF">2025-02-13T19:42:29Z</dcterms:modified>
</cp:coreProperties>
</file>