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7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70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1" r:id="rId24"/>
    <p:sldId id="280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2" r:id="rId34"/>
    <p:sldId id="290" r:id="rId35"/>
    <p:sldId id="291" r:id="rId36"/>
    <p:sldId id="297" r:id="rId37"/>
    <p:sldId id="294" r:id="rId38"/>
    <p:sldId id="295" r:id="rId39"/>
    <p:sldId id="296" r:id="rId40"/>
    <p:sldId id="298" r:id="rId41"/>
    <p:sldId id="299" r:id="rId42"/>
    <p:sldId id="300" r:id="rId43"/>
    <p:sldId id="293" r:id="rId44"/>
    <p:sldId id="307" r:id="rId45"/>
    <p:sldId id="305" r:id="rId46"/>
    <p:sldId id="306" r:id="rId47"/>
    <p:sldId id="308" r:id="rId48"/>
    <p:sldId id="309" r:id="rId49"/>
    <p:sldId id="310" r:id="rId50"/>
    <p:sldId id="311" r:id="rId51"/>
    <p:sldId id="312" r:id="rId52"/>
    <p:sldId id="301" r:id="rId53"/>
    <p:sldId id="302" r:id="rId54"/>
    <p:sldId id="304" r:id="rId55"/>
    <p:sldId id="303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40" r:id="rId64"/>
    <p:sldId id="341" r:id="rId65"/>
    <p:sldId id="320" r:id="rId66"/>
    <p:sldId id="325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  <p:sldId id="335" r:id="rId77"/>
    <p:sldId id="336" r:id="rId78"/>
    <p:sldId id="337" r:id="rId79"/>
    <p:sldId id="338" r:id="rId80"/>
    <p:sldId id="339" r:id="rId81"/>
    <p:sldId id="321" r:id="rId82"/>
    <p:sldId id="322" r:id="rId83"/>
    <p:sldId id="323" r:id="rId84"/>
    <p:sldId id="324" r:id="rId8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414"/>
    <p:restoredTop sz="94630"/>
  </p:normalViewPr>
  <p:slideViewPr>
    <p:cSldViewPr snapToGrid="0" snapToObjects="1">
      <p:cViewPr varScale="1">
        <p:scale>
          <a:sx n="43" d="100"/>
          <a:sy n="43" d="100"/>
        </p:scale>
        <p:origin x="216" y="1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presProps" Target="presProps.xml"/><Relationship Id="rId87" Type="http://schemas.openxmlformats.org/officeDocument/2006/relationships/viewProps" Target="viewProps.xml"/><Relationship Id="rId88" Type="http://schemas.openxmlformats.org/officeDocument/2006/relationships/theme" Target="theme/theme1.xml"/><Relationship Id="rId8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438757-B473-4545-B393-9820393DC0B2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F83863-E211-714C-8A10-44BA25E5E4DF}">
      <dgm:prSet phldrT="[Text]"/>
      <dgm:spPr/>
      <dgm:t>
        <a:bodyPr/>
        <a:lstStyle/>
        <a:p>
          <a:r>
            <a:rPr lang="en-US" dirty="0" smtClean="0"/>
            <a:t>Nouns</a:t>
          </a:r>
          <a:endParaRPr lang="en-US" dirty="0"/>
        </a:p>
      </dgm:t>
    </dgm:pt>
    <dgm:pt modelId="{C68941A3-98EC-4C45-B2C7-E36277B06F1F}" type="parTrans" cxnId="{8F486BEF-6957-2D49-AEEE-488A85625384}">
      <dgm:prSet/>
      <dgm:spPr/>
      <dgm:t>
        <a:bodyPr/>
        <a:lstStyle/>
        <a:p>
          <a:endParaRPr lang="en-US"/>
        </a:p>
      </dgm:t>
    </dgm:pt>
    <dgm:pt modelId="{325B159D-3389-804D-B7F4-7AD14252E5BB}" type="sibTrans" cxnId="{8F486BEF-6957-2D49-AEEE-488A85625384}">
      <dgm:prSet/>
      <dgm:spPr/>
      <dgm:t>
        <a:bodyPr/>
        <a:lstStyle/>
        <a:p>
          <a:endParaRPr lang="en-US"/>
        </a:p>
      </dgm:t>
    </dgm:pt>
    <dgm:pt modelId="{62F1E7D4-4143-E442-9049-1B866B25238B}">
      <dgm:prSet phldrT="[Text]"/>
      <dgm:spPr>
        <a:solidFill>
          <a:srgbClr val="00B050">
            <a:alpha val="90000"/>
          </a:srgbClr>
        </a:solidFill>
      </dgm:spPr>
      <dgm:t>
        <a:bodyPr/>
        <a:lstStyle/>
        <a:p>
          <a:r>
            <a:rPr lang="en-US" dirty="0" smtClean="0"/>
            <a:t>Concrete Nouns</a:t>
          </a:r>
          <a:endParaRPr lang="en-US" dirty="0"/>
        </a:p>
      </dgm:t>
    </dgm:pt>
    <dgm:pt modelId="{F6E202C3-E269-B046-87AF-915A30B36E77}" type="parTrans" cxnId="{EF7E3EC8-E447-4345-963E-67931687E503}">
      <dgm:prSet/>
      <dgm:spPr/>
      <dgm:t>
        <a:bodyPr/>
        <a:lstStyle/>
        <a:p>
          <a:endParaRPr lang="en-US"/>
        </a:p>
      </dgm:t>
    </dgm:pt>
    <dgm:pt modelId="{E20C479C-62FD-004F-9454-AAC5DFFEFDCD}" type="sibTrans" cxnId="{EF7E3EC8-E447-4345-963E-67931687E503}">
      <dgm:prSet/>
      <dgm:spPr/>
      <dgm:t>
        <a:bodyPr/>
        <a:lstStyle/>
        <a:p>
          <a:endParaRPr lang="en-US"/>
        </a:p>
      </dgm:t>
    </dgm:pt>
    <dgm:pt modelId="{9D6759EE-425C-2941-9896-7F45411B5B82}">
      <dgm:prSet phldrT="[Text]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 smtClean="0"/>
            <a:t>Common Nouns</a:t>
          </a:r>
          <a:endParaRPr lang="en-US" dirty="0"/>
        </a:p>
      </dgm:t>
    </dgm:pt>
    <dgm:pt modelId="{3AB1F977-C340-5147-9987-4566AA77BE6B}" type="parTrans" cxnId="{0920B41E-5770-174B-A9F0-D53680718011}">
      <dgm:prSet/>
      <dgm:spPr/>
      <dgm:t>
        <a:bodyPr/>
        <a:lstStyle/>
        <a:p>
          <a:endParaRPr lang="en-US"/>
        </a:p>
      </dgm:t>
    </dgm:pt>
    <dgm:pt modelId="{2152B7E2-9513-7948-80E7-17306C2CBE89}" type="sibTrans" cxnId="{0920B41E-5770-174B-A9F0-D53680718011}">
      <dgm:prSet/>
      <dgm:spPr/>
      <dgm:t>
        <a:bodyPr/>
        <a:lstStyle/>
        <a:p>
          <a:endParaRPr lang="en-US"/>
        </a:p>
      </dgm:t>
    </dgm:pt>
    <dgm:pt modelId="{F15EC82E-6FAE-5E41-918E-EA8824089044}">
      <dgm:prSet phldrT="[Text]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dirty="0" smtClean="0"/>
            <a:t>Proper Nouns</a:t>
          </a:r>
          <a:endParaRPr lang="en-US" dirty="0"/>
        </a:p>
      </dgm:t>
    </dgm:pt>
    <dgm:pt modelId="{8525892F-1605-174C-AFA6-EEFD1346853E}" type="parTrans" cxnId="{65296C3B-5401-5F48-AA6B-AA058DD40062}">
      <dgm:prSet/>
      <dgm:spPr/>
      <dgm:t>
        <a:bodyPr/>
        <a:lstStyle/>
        <a:p>
          <a:endParaRPr lang="en-US"/>
        </a:p>
      </dgm:t>
    </dgm:pt>
    <dgm:pt modelId="{DE51E33F-A674-BB40-99C3-23CEA757F1D8}" type="sibTrans" cxnId="{65296C3B-5401-5F48-AA6B-AA058DD40062}">
      <dgm:prSet/>
      <dgm:spPr/>
      <dgm:t>
        <a:bodyPr/>
        <a:lstStyle/>
        <a:p>
          <a:endParaRPr lang="en-US"/>
        </a:p>
      </dgm:t>
    </dgm:pt>
    <dgm:pt modelId="{B0D96B13-6D2E-BE47-90E9-70BBAF6A97DE}">
      <dgm:prSet phldrT="[Text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US" dirty="0" smtClean="0"/>
            <a:t>Abstract Nouns</a:t>
          </a:r>
          <a:endParaRPr lang="en-US" dirty="0"/>
        </a:p>
      </dgm:t>
    </dgm:pt>
    <dgm:pt modelId="{46E7F23D-1F54-D543-8F01-D97226E3EEB7}" type="parTrans" cxnId="{97179024-2D1B-B64F-841B-18BC5EFF9AB6}">
      <dgm:prSet/>
      <dgm:spPr/>
      <dgm:t>
        <a:bodyPr/>
        <a:lstStyle/>
        <a:p>
          <a:endParaRPr lang="en-US"/>
        </a:p>
      </dgm:t>
    </dgm:pt>
    <dgm:pt modelId="{A6EA0DBC-DE12-2046-9FA6-19A1E9F986F5}" type="sibTrans" cxnId="{97179024-2D1B-B64F-841B-18BC5EFF9AB6}">
      <dgm:prSet/>
      <dgm:spPr/>
      <dgm:t>
        <a:bodyPr/>
        <a:lstStyle/>
        <a:p>
          <a:endParaRPr lang="en-US"/>
        </a:p>
      </dgm:t>
    </dgm:pt>
    <dgm:pt modelId="{AE0C7AFB-F5F6-9041-9D23-3A4497BDB4A6}" type="pres">
      <dgm:prSet presAssocID="{C6438757-B473-4545-B393-9820393DC0B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F6D4787-9687-8548-A98C-AC932FFF85AD}" type="pres">
      <dgm:prSet presAssocID="{5BF83863-E211-714C-8A10-44BA25E5E4DF}" presName="hierRoot1" presStyleCnt="0"/>
      <dgm:spPr/>
    </dgm:pt>
    <dgm:pt modelId="{0AABCF77-56AA-6B44-8ECE-BD98511ED3B7}" type="pres">
      <dgm:prSet presAssocID="{5BF83863-E211-714C-8A10-44BA25E5E4DF}" presName="composite" presStyleCnt="0"/>
      <dgm:spPr/>
    </dgm:pt>
    <dgm:pt modelId="{590E01F6-BFBE-2E41-A49F-A13891FB7560}" type="pres">
      <dgm:prSet presAssocID="{5BF83863-E211-714C-8A10-44BA25E5E4DF}" presName="background" presStyleLbl="node0" presStyleIdx="0" presStyleCnt="1"/>
      <dgm:spPr>
        <a:noFill/>
      </dgm:spPr>
    </dgm:pt>
    <dgm:pt modelId="{9F8840E8-4CD8-5946-9928-3B33EEF6CA20}" type="pres">
      <dgm:prSet presAssocID="{5BF83863-E211-714C-8A10-44BA25E5E4D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BBE1B1-729D-8D44-9E14-9217234B8CE6}" type="pres">
      <dgm:prSet presAssocID="{5BF83863-E211-714C-8A10-44BA25E5E4DF}" presName="hierChild2" presStyleCnt="0"/>
      <dgm:spPr/>
    </dgm:pt>
    <dgm:pt modelId="{6C841F5A-A72B-2143-BDBB-03ED00E85319}" type="pres">
      <dgm:prSet presAssocID="{F6E202C3-E269-B046-87AF-915A30B36E77}" presName="Name10" presStyleLbl="parChTrans1D2" presStyleIdx="0" presStyleCnt="2"/>
      <dgm:spPr/>
      <dgm:t>
        <a:bodyPr/>
        <a:lstStyle/>
        <a:p>
          <a:endParaRPr lang="en-US"/>
        </a:p>
      </dgm:t>
    </dgm:pt>
    <dgm:pt modelId="{F660178B-F8FC-7D48-B26C-1361F1AC5490}" type="pres">
      <dgm:prSet presAssocID="{62F1E7D4-4143-E442-9049-1B866B25238B}" presName="hierRoot2" presStyleCnt="0"/>
      <dgm:spPr/>
    </dgm:pt>
    <dgm:pt modelId="{E0D6FC54-C933-8A45-B9BC-E5231E05BA75}" type="pres">
      <dgm:prSet presAssocID="{62F1E7D4-4143-E442-9049-1B866B25238B}" presName="composite2" presStyleCnt="0"/>
      <dgm:spPr/>
    </dgm:pt>
    <dgm:pt modelId="{1180CE1C-2ABA-B144-B1C8-C4A7702D9A74}" type="pres">
      <dgm:prSet presAssocID="{62F1E7D4-4143-E442-9049-1B866B25238B}" presName="background2" presStyleLbl="node2" presStyleIdx="0" presStyleCnt="2"/>
      <dgm:spPr>
        <a:noFill/>
      </dgm:spPr>
    </dgm:pt>
    <dgm:pt modelId="{13D6CC9E-F673-3A46-B922-0532E38AAF6D}" type="pres">
      <dgm:prSet presAssocID="{62F1E7D4-4143-E442-9049-1B866B25238B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794EA8-9E4E-9F43-8FA0-5BE0075153E1}" type="pres">
      <dgm:prSet presAssocID="{62F1E7D4-4143-E442-9049-1B866B25238B}" presName="hierChild3" presStyleCnt="0"/>
      <dgm:spPr/>
    </dgm:pt>
    <dgm:pt modelId="{93CF7F7E-1E5A-FD4C-A600-B3E78633BBF9}" type="pres">
      <dgm:prSet presAssocID="{3AB1F977-C340-5147-9987-4566AA77BE6B}" presName="Name17" presStyleLbl="parChTrans1D3" presStyleIdx="0" presStyleCnt="2"/>
      <dgm:spPr/>
      <dgm:t>
        <a:bodyPr/>
        <a:lstStyle/>
        <a:p>
          <a:endParaRPr lang="en-US"/>
        </a:p>
      </dgm:t>
    </dgm:pt>
    <dgm:pt modelId="{5BBE5445-BB14-6F4E-A2CF-4413C14DD85A}" type="pres">
      <dgm:prSet presAssocID="{9D6759EE-425C-2941-9896-7F45411B5B82}" presName="hierRoot3" presStyleCnt="0"/>
      <dgm:spPr/>
    </dgm:pt>
    <dgm:pt modelId="{76E97B6C-758A-FE47-ADBE-44AB9EA79363}" type="pres">
      <dgm:prSet presAssocID="{9D6759EE-425C-2941-9896-7F45411B5B82}" presName="composite3" presStyleCnt="0"/>
      <dgm:spPr/>
    </dgm:pt>
    <dgm:pt modelId="{824D872F-E5AA-2840-92A4-CB7FE33AEB53}" type="pres">
      <dgm:prSet presAssocID="{9D6759EE-425C-2941-9896-7F45411B5B82}" presName="background3" presStyleLbl="node3" presStyleIdx="0" presStyleCnt="2"/>
      <dgm:spPr>
        <a:noFill/>
      </dgm:spPr>
    </dgm:pt>
    <dgm:pt modelId="{B47383EE-5FF7-3341-87B1-6A3AD9E45F31}" type="pres">
      <dgm:prSet presAssocID="{9D6759EE-425C-2941-9896-7F45411B5B82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1B7967-4175-F54F-B39D-D014B438642C}" type="pres">
      <dgm:prSet presAssocID="{9D6759EE-425C-2941-9896-7F45411B5B82}" presName="hierChild4" presStyleCnt="0"/>
      <dgm:spPr/>
    </dgm:pt>
    <dgm:pt modelId="{1A0FB0AD-B97E-C646-BC48-BDD369C7E3FB}" type="pres">
      <dgm:prSet presAssocID="{8525892F-1605-174C-AFA6-EEFD1346853E}" presName="Name17" presStyleLbl="parChTrans1D3" presStyleIdx="1" presStyleCnt="2"/>
      <dgm:spPr/>
      <dgm:t>
        <a:bodyPr/>
        <a:lstStyle/>
        <a:p>
          <a:endParaRPr lang="en-US"/>
        </a:p>
      </dgm:t>
    </dgm:pt>
    <dgm:pt modelId="{D18E247C-A237-5C42-93C8-C1F40B5954AB}" type="pres">
      <dgm:prSet presAssocID="{F15EC82E-6FAE-5E41-918E-EA8824089044}" presName="hierRoot3" presStyleCnt="0"/>
      <dgm:spPr/>
    </dgm:pt>
    <dgm:pt modelId="{1338E1DF-2990-3446-B97E-80B641B29173}" type="pres">
      <dgm:prSet presAssocID="{F15EC82E-6FAE-5E41-918E-EA8824089044}" presName="composite3" presStyleCnt="0"/>
      <dgm:spPr/>
    </dgm:pt>
    <dgm:pt modelId="{9174F6F8-7859-0141-91AD-475ED656E849}" type="pres">
      <dgm:prSet presAssocID="{F15EC82E-6FAE-5E41-918E-EA8824089044}" presName="background3" presStyleLbl="node3" presStyleIdx="1" presStyleCnt="2"/>
      <dgm:spPr>
        <a:noFill/>
      </dgm:spPr>
    </dgm:pt>
    <dgm:pt modelId="{15595AEE-D554-8F4C-BE2C-B2D1F96EA2BF}" type="pres">
      <dgm:prSet presAssocID="{F15EC82E-6FAE-5E41-918E-EA8824089044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615DFB-23D4-C44D-8D76-0E1374EB8595}" type="pres">
      <dgm:prSet presAssocID="{F15EC82E-6FAE-5E41-918E-EA8824089044}" presName="hierChild4" presStyleCnt="0"/>
      <dgm:spPr/>
    </dgm:pt>
    <dgm:pt modelId="{48C9D62C-D92E-8F45-8618-F30655DB41E6}" type="pres">
      <dgm:prSet presAssocID="{46E7F23D-1F54-D543-8F01-D97226E3EEB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73A7ECF9-1CDE-5B41-AFD5-D7B6649542A5}" type="pres">
      <dgm:prSet presAssocID="{B0D96B13-6D2E-BE47-90E9-70BBAF6A97DE}" presName="hierRoot2" presStyleCnt="0"/>
      <dgm:spPr/>
    </dgm:pt>
    <dgm:pt modelId="{65C39A68-54A8-D448-8CBB-25ADCE1C5346}" type="pres">
      <dgm:prSet presAssocID="{B0D96B13-6D2E-BE47-90E9-70BBAF6A97DE}" presName="composite2" presStyleCnt="0"/>
      <dgm:spPr/>
    </dgm:pt>
    <dgm:pt modelId="{B1F8C05B-EDA0-FA43-A91E-1DFFBDFB2844}" type="pres">
      <dgm:prSet presAssocID="{B0D96B13-6D2E-BE47-90E9-70BBAF6A97DE}" presName="background2" presStyleLbl="node2" presStyleIdx="1" presStyleCnt="2"/>
      <dgm:spPr>
        <a:noFill/>
      </dgm:spPr>
    </dgm:pt>
    <dgm:pt modelId="{3E21E638-F292-5C40-ADA5-1B61C0F9C63C}" type="pres">
      <dgm:prSet presAssocID="{B0D96B13-6D2E-BE47-90E9-70BBAF6A97DE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FB30AA-271B-B843-8AAE-76B477441F99}" type="pres">
      <dgm:prSet presAssocID="{B0D96B13-6D2E-BE47-90E9-70BBAF6A97DE}" presName="hierChild3" presStyleCnt="0"/>
      <dgm:spPr/>
    </dgm:pt>
  </dgm:ptLst>
  <dgm:cxnLst>
    <dgm:cxn modelId="{8F486BEF-6957-2D49-AEEE-488A85625384}" srcId="{C6438757-B473-4545-B393-9820393DC0B2}" destId="{5BF83863-E211-714C-8A10-44BA25E5E4DF}" srcOrd="0" destOrd="0" parTransId="{C68941A3-98EC-4C45-B2C7-E36277B06F1F}" sibTransId="{325B159D-3389-804D-B7F4-7AD14252E5BB}"/>
    <dgm:cxn modelId="{2D90B998-AE56-6545-BC99-9319961A1928}" type="presOf" srcId="{F15EC82E-6FAE-5E41-918E-EA8824089044}" destId="{15595AEE-D554-8F4C-BE2C-B2D1F96EA2BF}" srcOrd="0" destOrd="0" presId="urn:microsoft.com/office/officeart/2005/8/layout/hierarchy1"/>
    <dgm:cxn modelId="{97179024-2D1B-B64F-841B-18BC5EFF9AB6}" srcId="{5BF83863-E211-714C-8A10-44BA25E5E4DF}" destId="{B0D96B13-6D2E-BE47-90E9-70BBAF6A97DE}" srcOrd="1" destOrd="0" parTransId="{46E7F23D-1F54-D543-8F01-D97226E3EEB7}" sibTransId="{A6EA0DBC-DE12-2046-9FA6-19A1E9F986F5}"/>
    <dgm:cxn modelId="{753F3842-38D7-D54A-8452-03FBECE8E364}" type="presOf" srcId="{5BF83863-E211-714C-8A10-44BA25E5E4DF}" destId="{9F8840E8-4CD8-5946-9928-3B33EEF6CA20}" srcOrd="0" destOrd="0" presId="urn:microsoft.com/office/officeart/2005/8/layout/hierarchy1"/>
    <dgm:cxn modelId="{BC674ED2-B422-EC48-8FCD-D6C11AF7F24A}" type="presOf" srcId="{C6438757-B473-4545-B393-9820393DC0B2}" destId="{AE0C7AFB-F5F6-9041-9D23-3A4497BDB4A6}" srcOrd="0" destOrd="0" presId="urn:microsoft.com/office/officeart/2005/8/layout/hierarchy1"/>
    <dgm:cxn modelId="{0920B41E-5770-174B-A9F0-D53680718011}" srcId="{62F1E7D4-4143-E442-9049-1B866B25238B}" destId="{9D6759EE-425C-2941-9896-7F45411B5B82}" srcOrd="0" destOrd="0" parTransId="{3AB1F977-C340-5147-9987-4566AA77BE6B}" sibTransId="{2152B7E2-9513-7948-80E7-17306C2CBE89}"/>
    <dgm:cxn modelId="{2BADC332-4032-1F41-98DA-1281BEEEE752}" type="presOf" srcId="{8525892F-1605-174C-AFA6-EEFD1346853E}" destId="{1A0FB0AD-B97E-C646-BC48-BDD369C7E3FB}" srcOrd="0" destOrd="0" presId="urn:microsoft.com/office/officeart/2005/8/layout/hierarchy1"/>
    <dgm:cxn modelId="{524B6B15-8DDB-AE4F-A430-F6F01C07935A}" type="presOf" srcId="{9D6759EE-425C-2941-9896-7F45411B5B82}" destId="{B47383EE-5FF7-3341-87B1-6A3AD9E45F31}" srcOrd="0" destOrd="0" presId="urn:microsoft.com/office/officeart/2005/8/layout/hierarchy1"/>
    <dgm:cxn modelId="{65296C3B-5401-5F48-AA6B-AA058DD40062}" srcId="{62F1E7D4-4143-E442-9049-1B866B25238B}" destId="{F15EC82E-6FAE-5E41-918E-EA8824089044}" srcOrd="1" destOrd="0" parTransId="{8525892F-1605-174C-AFA6-EEFD1346853E}" sibTransId="{DE51E33F-A674-BB40-99C3-23CEA757F1D8}"/>
    <dgm:cxn modelId="{8521B4B0-FD9E-9A4B-B025-EE24B77628F1}" type="presOf" srcId="{62F1E7D4-4143-E442-9049-1B866B25238B}" destId="{13D6CC9E-F673-3A46-B922-0532E38AAF6D}" srcOrd="0" destOrd="0" presId="urn:microsoft.com/office/officeart/2005/8/layout/hierarchy1"/>
    <dgm:cxn modelId="{1E940CFB-CD08-8E44-BCF7-450449A3D030}" type="presOf" srcId="{3AB1F977-C340-5147-9987-4566AA77BE6B}" destId="{93CF7F7E-1E5A-FD4C-A600-B3E78633BBF9}" srcOrd="0" destOrd="0" presId="urn:microsoft.com/office/officeart/2005/8/layout/hierarchy1"/>
    <dgm:cxn modelId="{A2D64AB2-157E-DD46-B083-AC9B9D5E2CD4}" type="presOf" srcId="{46E7F23D-1F54-D543-8F01-D97226E3EEB7}" destId="{48C9D62C-D92E-8F45-8618-F30655DB41E6}" srcOrd="0" destOrd="0" presId="urn:microsoft.com/office/officeart/2005/8/layout/hierarchy1"/>
    <dgm:cxn modelId="{A91C60A9-87C5-C547-885B-880112E36435}" type="presOf" srcId="{F6E202C3-E269-B046-87AF-915A30B36E77}" destId="{6C841F5A-A72B-2143-BDBB-03ED00E85319}" srcOrd="0" destOrd="0" presId="urn:microsoft.com/office/officeart/2005/8/layout/hierarchy1"/>
    <dgm:cxn modelId="{EF7E3EC8-E447-4345-963E-67931687E503}" srcId="{5BF83863-E211-714C-8A10-44BA25E5E4DF}" destId="{62F1E7D4-4143-E442-9049-1B866B25238B}" srcOrd="0" destOrd="0" parTransId="{F6E202C3-E269-B046-87AF-915A30B36E77}" sibTransId="{E20C479C-62FD-004F-9454-AAC5DFFEFDCD}"/>
    <dgm:cxn modelId="{7426CA9F-26F1-A44E-B282-63FE398BEBB8}" type="presOf" srcId="{B0D96B13-6D2E-BE47-90E9-70BBAF6A97DE}" destId="{3E21E638-F292-5C40-ADA5-1B61C0F9C63C}" srcOrd="0" destOrd="0" presId="urn:microsoft.com/office/officeart/2005/8/layout/hierarchy1"/>
    <dgm:cxn modelId="{6F236D1C-5DC8-D841-ADAF-4869635E05C0}" type="presParOf" srcId="{AE0C7AFB-F5F6-9041-9D23-3A4497BDB4A6}" destId="{CF6D4787-9687-8548-A98C-AC932FFF85AD}" srcOrd="0" destOrd="0" presId="urn:microsoft.com/office/officeart/2005/8/layout/hierarchy1"/>
    <dgm:cxn modelId="{C599C8C6-130E-F74F-91B4-F41AD03ED1A0}" type="presParOf" srcId="{CF6D4787-9687-8548-A98C-AC932FFF85AD}" destId="{0AABCF77-56AA-6B44-8ECE-BD98511ED3B7}" srcOrd="0" destOrd="0" presId="urn:microsoft.com/office/officeart/2005/8/layout/hierarchy1"/>
    <dgm:cxn modelId="{F2157017-ECC6-EB43-AC9A-BDE515B7B05A}" type="presParOf" srcId="{0AABCF77-56AA-6B44-8ECE-BD98511ED3B7}" destId="{590E01F6-BFBE-2E41-A49F-A13891FB7560}" srcOrd="0" destOrd="0" presId="urn:microsoft.com/office/officeart/2005/8/layout/hierarchy1"/>
    <dgm:cxn modelId="{BA605103-C2BF-7442-A8F8-9423B4BB1C61}" type="presParOf" srcId="{0AABCF77-56AA-6B44-8ECE-BD98511ED3B7}" destId="{9F8840E8-4CD8-5946-9928-3B33EEF6CA20}" srcOrd="1" destOrd="0" presId="urn:microsoft.com/office/officeart/2005/8/layout/hierarchy1"/>
    <dgm:cxn modelId="{4E86453E-6BB5-644F-B369-E781A02547BA}" type="presParOf" srcId="{CF6D4787-9687-8548-A98C-AC932FFF85AD}" destId="{FDBBE1B1-729D-8D44-9E14-9217234B8CE6}" srcOrd="1" destOrd="0" presId="urn:microsoft.com/office/officeart/2005/8/layout/hierarchy1"/>
    <dgm:cxn modelId="{173ABF5D-964C-A24F-8EDF-B46FEC726774}" type="presParOf" srcId="{FDBBE1B1-729D-8D44-9E14-9217234B8CE6}" destId="{6C841F5A-A72B-2143-BDBB-03ED00E85319}" srcOrd="0" destOrd="0" presId="urn:microsoft.com/office/officeart/2005/8/layout/hierarchy1"/>
    <dgm:cxn modelId="{32760F54-10D8-5143-BFB0-67FE955DC16F}" type="presParOf" srcId="{FDBBE1B1-729D-8D44-9E14-9217234B8CE6}" destId="{F660178B-F8FC-7D48-B26C-1361F1AC5490}" srcOrd="1" destOrd="0" presId="urn:microsoft.com/office/officeart/2005/8/layout/hierarchy1"/>
    <dgm:cxn modelId="{B166BAC3-D580-1E43-927E-8FDF282053A1}" type="presParOf" srcId="{F660178B-F8FC-7D48-B26C-1361F1AC5490}" destId="{E0D6FC54-C933-8A45-B9BC-E5231E05BA75}" srcOrd="0" destOrd="0" presId="urn:microsoft.com/office/officeart/2005/8/layout/hierarchy1"/>
    <dgm:cxn modelId="{B65FD266-D145-F14B-9F8A-00CFC1381166}" type="presParOf" srcId="{E0D6FC54-C933-8A45-B9BC-E5231E05BA75}" destId="{1180CE1C-2ABA-B144-B1C8-C4A7702D9A74}" srcOrd="0" destOrd="0" presId="urn:microsoft.com/office/officeart/2005/8/layout/hierarchy1"/>
    <dgm:cxn modelId="{0E9095BC-9A45-E743-9ABC-D3B6D145868F}" type="presParOf" srcId="{E0D6FC54-C933-8A45-B9BC-E5231E05BA75}" destId="{13D6CC9E-F673-3A46-B922-0532E38AAF6D}" srcOrd="1" destOrd="0" presId="urn:microsoft.com/office/officeart/2005/8/layout/hierarchy1"/>
    <dgm:cxn modelId="{7093339D-58DB-FF41-9C17-B808395D919B}" type="presParOf" srcId="{F660178B-F8FC-7D48-B26C-1361F1AC5490}" destId="{B0794EA8-9E4E-9F43-8FA0-5BE0075153E1}" srcOrd="1" destOrd="0" presId="urn:microsoft.com/office/officeart/2005/8/layout/hierarchy1"/>
    <dgm:cxn modelId="{56664354-36BD-2641-941B-0533696DD6D3}" type="presParOf" srcId="{B0794EA8-9E4E-9F43-8FA0-5BE0075153E1}" destId="{93CF7F7E-1E5A-FD4C-A600-B3E78633BBF9}" srcOrd="0" destOrd="0" presId="urn:microsoft.com/office/officeart/2005/8/layout/hierarchy1"/>
    <dgm:cxn modelId="{906D9965-27EF-304B-98D5-B2C15D584960}" type="presParOf" srcId="{B0794EA8-9E4E-9F43-8FA0-5BE0075153E1}" destId="{5BBE5445-BB14-6F4E-A2CF-4413C14DD85A}" srcOrd="1" destOrd="0" presId="urn:microsoft.com/office/officeart/2005/8/layout/hierarchy1"/>
    <dgm:cxn modelId="{E13971CD-AE21-4645-8857-07B009D8F5BE}" type="presParOf" srcId="{5BBE5445-BB14-6F4E-A2CF-4413C14DD85A}" destId="{76E97B6C-758A-FE47-ADBE-44AB9EA79363}" srcOrd="0" destOrd="0" presId="urn:microsoft.com/office/officeart/2005/8/layout/hierarchy1"/>
    <dgm:cxn modelId="{120B588B-8C5D-7F40-86DF-B0A98D5931CE}" type="presParOf" srcId="{76E97B6C-758A-FE47-ADBE-44AB9EA79363}" destId="{824D872F-E5AA-2840-92A4-CB7FE33AEB53}" srcOrd="0" destOrd="0" presId="urn:microsoft.com/office/officeart/2005/8/layout/hierarchy1"/>
    <dgm:cxn modelId="{65088E14-84B9-8840-B910-C3E38042BDD4}" type="presParOf" srcId="{76E97B6C-758A-FE47-ADBE-44AB9EA79363}" destId="{B47383EE-5FF7-3341-87B1-6A3AD9E45F31}" srcOrd="1" destOrd="0" presId="urn:microsoft.com/office/officeart/2005/8/layout/hierarchy1"/>
    <dgm:cxn modelId="{975E05FA-970D-3D47-86B2-0301B09AE367}" type="presParOf" srcId="{5BBE5445-BB14-6F4E-A2CF-4413C14DD85A}" destId="{591B7967-4175-F54F-B39D-D014B438642C}" srcOrd="1" destOrd="0" presId="urn:microsoft.com/office/officeart/2005/8/layout/hierarchy1"/>
    <dgm:cxn modelId="{434F722C-3D33-F34B-A1B3-CB933342E57F}" type="presParOf" srcId="{B0794EA8-9E4E-9F43-8FA0-5BE0075153E1}" destId="{1A0FB0AD-B97E-C646-BC48-BDD369C7E3FB}" srcOrd="2" destOrd="0" presId="urn:microsoft.com/office/officeart/2005/8/layout/hierarchy1"/>
    <dgm:cxn modelId="{63F0C71F-8FF4-8F45-9405-07ACFF3CD303}" type="presParOf" srcId="{B0794EA8-9E4E-9F43-8FA0-5BE0075153E1}" destId="{D18E247C-A237-5C42-93C8-C1F40B5954AB}" srcOrd="3" destOrd="0" presId="urn:microsoft.com/office/officeart/2005/8/layout/hierarchy1"/>
    <dgm:cxn modelId="{4DA1DF8A-3A7A-974A-AAE0-4DF087FD9884}" type="presParOf" srcId="{D18E247C-A237-5C42-93C8-C1F40B5954AB}" destId="{1338E1DF-2990-3446-B97E-80B641B29173}" srcOrd="0" destOrd="0" presId="urn:microsoft.com/office/officeart/2005/8/layout/hierarchy1"/>
    <dgm:cxn modelId="{B087FA93-5DED-0844-82F8-ECAB1E011E14}" type="presParOf" srcId="{1338E1DF-2990-3446-B97E-80B641B29173}" destId="{9174F6F8-7859-0141-91AD-475ED656E849}" srcOrd="0" destOrd="0" presId="urn:microsoft.com/office/officeart/2005/8/layout/hierarchy1"/>
    <dgm:cxn modelId="{5233E0A7-96D7-3448-9D19-28A23F606EFE}" type="presParOf" srcId="{1338E1DF-2990-3446-B97E-80B641B29173}" destId="{15595AEE-D554-8F4C-BE2C-B2D1F96EA2BF}" srcOrd="1" destOrd="0" presId="urn:microsoft.com/office/officeart/2005/8/layout/hierarchy1"/>
    <dgm:cxn modelId="{29157996-098B-D14E-9DDA-CC3DF60CED20}" type="presParOf" srcId="{D18E247C-A237-5C42-93C8-C1F40B5954AB}" destId="{64615DFB-23D4-C44D-8D76-0E1374EB8595}" srcOrd="1" destOrd="0" presId="urn:microsoft.com/office/officeart/2005/8/layout/hierarchy1"/>
    <dgm:cxn modelId="{E3096925-C181-E443-91AF-5FB1CCFD0256}" type="presParOf" srcId="{FDBBE1B1-729D-8D44-9E14-9217234B8CE6}" destId="{48C9D62C-D92E-8F45-8618-F30655DB41E6}" srcOrd="2" destOrd="0" presId="urn:microsoft.com/office/officeart/2005/8/layout/hierarchy1"/>
    <dgm:cxn modelId="{DFB8A641-E92F-3640-9BA2-FFC83EED1FC4}" type="presParOf" srcId="{FDBBE1B1-729D-8D44-9E14-9217234B8CE6}" destId="{73A7ECF9-1CDE-5B41-AFD5-D7B6649542A5}" srcOrd="3" destOrd="0" presId="urn:microsoft.com/office/officeart/2005/8/layout/hierarchy1"/>
    <dgm:cxn modelId="{26EA35A1-1FFC-1F47-9D96-FF7B0AF1AA8A}" type="presParOf" srcId="{73A7ECF9-1CDE-5B41-AFD5-D7B6649542A5}" destId="{65C39A68-54A8-D448-8CBB-25ADCE1C5346}" srcOrd="0" destOrd="0" presId="urn:microsoft.com/office/officeart/2005/8/layout/hierarchy1"/>
    <dgm:cxn modelId="{3A89BE0C-D458-064A-B5A6-410B9EE7B530}" type="presParOf" srcId="{65C39A68-54A8-D448-8CBB-25ADCE1C5346}" destId="{B1F8C05B-EDA0-FA43-A91E-1DFFBDFB2844}" srcOrd="0" destOrd="0" presId="urn:microsoft.com/office/officeart/2005/8/layout/hierarchy1"/>
    <dgm:cxn modelId="{DA6D2BF7-27E2-6C4A-97BD-D99EB82E2CD5}" type="presParOf" srcId="{65C39A68-54A8-D448-8CBB-25ADCE1C5346}" destId="{3E21E638-F292-5C40-ADA5-1B61C0F9C63C}" srcOrd="1" destOrd="0" presId="urn:microsoft.com/office/officeart/2005/8/layout/hierarchy1"/>
    <dgm:cxn modelId="{91A40A75-16BC-0942-9B50-2B17784FEFAD}" type="presParOf" srcId="{73A7ECF9-1CDE-5B41-AFD5-D7B6649542A5}" destId="{90FB30AA-271B-B843-8AAE-76B477441F9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C9D62C-D92E-8F45-8618-F30655DB41E6}">
      <dsp:nvSpPr>
        <dsp:cNvPr id="0" name=""/>
        <dsp:cNvSpPr/>
      </dsp:nvSpPr>
      <dsp:spPr>
        <a:xfrm>
          <a:off x="4653984" y="1130744"/>
          <a:ext cx="1087426" cy="5175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672"/>
              </a:lnTo>
              <a:lnTo>
                <a:pt x="1087426" y="352672"/>
              </a:lnTo>
              <a:lnTo>
                <a:pt x="1087426" y="51751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0FB0AD-B97E-C646-BC48-BDD369C7E3FB}">
      <dsp:nvSpPr>
        <dsp:cNvPr id="0" name=""/>
        <dsp:cNvSpPr/>
      </dsp:nvSpPr>
      <dsp:spPr>
        <a:xfrm>
          <a:off x="3566558" y="2778195"/>
          <a:ext cx="1087426" cy="5175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672"/>
              </a:lnTo>
              <a:lnTo>
                <a:pt x="1087426" y="352672"/>
              </a:lnTo>
              <a:lnTo>
                <a:pt x="1087426" y="51751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CF7F7E-1E5A-FD4C-A600-B3E78633BBF9}">
      <dsp:nvSpPr>
        <dsp:cNvPr id="0" name=""/>
        <dsp:cNvSpPr/>
      </dsp:nvSpPr>
      <dsp:spPr>
        <a:xfrm>
          <a:off x="2479131" y="2778195"/>
          <a:ext cx="1087426" cy="517516"/>
        </a:xfrm>
        <a:custGeom>
          <a:avLst/>
          <a:gdLst/>
          <a:ahLst/>
          <a:cxnLst/>
          <a:rect l="0" t="0" r="0" b="0"/>
          <a:pathLst>
            <a:path>
              <a:moveTo>
                <a:pt x="1087426" y="0"/>
              </a:moveTo>
              <a:lnTo>
                <a:pt x="1087426" y="352672"/>
              </a:lnTo>
              <a:lnTo>
                <a:pt x="0" y="352672"/>
              </a:lnTo>
              <a:lnTo>
                <a:pt x="0" y="51751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841F5A-A72B-2143-BDBB-03ED00E85319}">
      <dsp:nvSpPr>
        <dsp:cNvPr id="0" name=""/>
        <dsp:cNvSpPr/>
      </dsp:nvSpPr>
      <dsp:spPr>
        <a:xfrm>
          <a:off x="3566558" y="1130744"/>
          <a:ext cx="1087426" cy="517516"/>
        </a:xfrm>
        <a:custGeom>
          <a:avLst/>
          <a:gdLst/>
          <a:ahLst/>
          <a:cxnLst/>
          <a:rect l="0" t="0" r="0" b="0"/>
          <a:pathLst>
            <a:path>
              <a:moveTo>
                <a:pt x="1087426" y="0"/>
              </a:moveTo>
              <a:lnTo>
                <a:pt x="1087426" y="352672"/>
              </a:lnTo>
              <a:lnTo>
                <a:pt x="0" y="352672"/>
              </a:lnTo>
              <a:lnTo>
                <a:pt x="0" y="51751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0E01F6-BFBE-2E41-A49F-A13891FB7560}">
      <dsp:nvSpPr>
        <dsp:cNvPr id="0" name=""/>
        <dsp:cNvSpPr/>
      </dsp:nvSpPr>
      <dsp:spPr>
        <a:xfrm>
          <a:off x="3764272" y="809"/>
          <a:ext cx="1779425" cy="1129935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8840E8-4CD8-5946-9928-3B33EEF6CA20}">
      <dsp:nvSpPr>
        <dsp:cNvPr id="0" name=""/>
        <dsp:cNvSpPr/>
      </dsp:nvSpPr>
      <dsp:spPr>
        <a:xfrm>
          <a:off x="3961986" y="188637"/>
          <a:ext cx="1779425" cy="11299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Nouns</a:t>
          </a:r>
          <a:endParaRPr lang="en-US" sz="3200" kern="1200" dirty="0"/>
        </a:p>
      </dsp:txBody>
      <dsp:txXfrm>
        <a:off x="3995081" y="221732"/>
        <a:ext cx="1713235" cy="1063745"/>
      </dsp:txXfrm>
    </dsp:sp>
    <dsp:sp modelId="{1180CE1C-2ABA-B144-B1C8-C4A7702D9A74}">
      <dsp:nvSpPr>
        <dsp:cNvPr id="0" name=""/>
        <dsp:cNvSpPr/>
      </dsp:nvSpPr>
      <dsp:spPr>
        <a:xfrm>
          <a:off x="2676845" y="1648260"/>
          <a:ext cx="1779425" cy="1129935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D6CC9E-F673-3A46-B922-0532E38AAF6D}">
      <dsp:nvSpPr>
        <dsp:cNvPr id="0" name=""/>
        <dsp:cNvSpPr/>
      </dsp:nvSpPr>
      <dsp:spPr>
        <a:xfrm>
          <a:off x="2874559" y="1836089"/>
          <a:ext cx="1779425" cy="1129935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Concrete Nouns</a:t>
          </a:r>
          <a:endParaRPr lang="en-US" sz="3200" kern="1200" dirty="0"/>
        </a:p>
      </dsp:txBody>
      <dsp:txXfrm>
        <a:off x="2907654" y="1869184"/>
        <a:ext cx="1713235" cy="1063745"/>
      </dsp:txXfrm>
    </dsp:sp>
    <dsp:sp modelId="{824D872F-E5AA-2840-92A4-CB7FE33AEB53}">
      <dsp:nvSpPr>
        <dsp:cNvPr id="0" name=""/>
        <dsp:cNvSpPr/>
      </dsp:nvSpPr>
      <dsp:spPr>
        <a:xfrm>
          <a:off x="1589418" y="3295712"/>
          <a:ext cx="1779425" cy="1129935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7383EE-5FF7-3341-87B1-6A3AD9E45F31}">
      <dsp:nvSpPr>
        <dsp:cNvPr id="0" name=""/>
        <dsp:cNvSpPr/>
      </dsp:nvSpPr>
      <dsp:spPr>
        <a:xfrm>
          <a:off x="1787132" y="3483540"/>
          <a:ext cx="1779425" cy="1129935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  <a:alpha val="9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Common Nouns</a:t>
          </a:r>
          <a:endParaRPr lang="en-US" sz="3200" kern="1200" dirty="0"/>
        </a:p>
      </dsp:txBody>
      <dsp:txXfrm>
        <a:off x="1820227" y="3516635"/>
        <a:ext cx="1713235" cy="1063745"/>
      </dsp:txXfrm>
    </dsp:sp>
    <dsp:sp modelId="{9174F6F8-7859-0141-91AD-475ED656E849}">
      <dsp:nvSpPr>
        <dsp:cNvPr id="0" name=""/>
        <dsp:cNvSpPr/>
      </dsp:nvSpPr>
      <dsp:spPr>
        <a:xfrm>
          <a:off x="3764272" y="3295712"/>
          <a:ext cx="1779425" cy="1129935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595AEE-D554-8F4C-BE2C-B2D1F96EA2BF}">
      <dsp:nvSpPr>
        <dsp:cNvPr id="0" name=""/>
        <dsp:cNvSpPr/>
      </dsp:nvSpPr>
      <dsp:spPr>
        <a:xfrm>
          <a:off x="3961986" y="3483540"/>
          <a:ext cx="1779425" cy="1129935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  <a:alpha val="9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Proper Nouns</a:t>
          </a:r>
          <a:endParaRPr lang="en-US" sz="3200" kern="1200" dirty="0"/>
        </a:p>
      </dsp:txBody>
      <dsp:txXfrm>
        <a:off x="3995081" y="3516635"/>
        <a:ext cx="1713235" cy="1063745"/>
      </dsp:txXfrm>
    </dsp:sp>
    <dsp:sp modelId="{B1F8C05B-EDA0-FA43-A91E-1DFFBDFB2844}">
      <dsp:nvSpPr>
        <dsp:cNvPr id="0" name=""/>
        <dsp:cNvSpPr/>
      </dsp:nvSpPr>
      <dsp:spPr>
        <a:xfrm>
          <a:off x="4851698" y="1648260"/>
          <a:ext cx="1779425" cy="1129935"/>
        </a:xfrm>
        <a:prstGeom prst="roundRect">
          <a:avLst>
            <a:gd name="adj" fmla="val 10000"/>
          </a:avLst>
        </a:prstGeom>
        <a:noFill/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21E638-F292-5C40-ADA5-1B61C0F9C63C}">
      <dsp:nvSpPr>
        <dsp:cNvPr id="0" name=""/>
        <dsp:cNvSpPr/>
      </dsp:nvSpPr>
      <dsp:spPr>
        <a:xfrm>
          <a:off x="5049412" y="1836089"/>
          <a:ext cx="1779425" cy="1129935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Abstract Nouns</a:t>
          </a:r>
          <a:endParaRPr lang="en-US" sz="3200" kern="1200" dirty="0"/>
        </a:p>
      </dsp:txBody>
      <dsp:txXfrm>
        <a:off x="5082507" y="1869184"/>
        <a:ext cx="1713235" cy="10637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445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36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3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9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714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4220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142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458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46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521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5/11/16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640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5/11/16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73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tiff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Grammar Basics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Some Terms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976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Preposition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 lnSpcReduction="10000"/>
          </a:bodyPr>
          <a:lstStyle/>
          <a:p>
            <a:r>
              <a:rPr lang="en-US" sz="4000" b="1" dirty="0" err="1"/>
              <a:t>d</a:t>
            </a:r>
            <a:r>
              <a:rPr lang="en-US" sz="4000" b="1" dirty="0" err="1" smtClean="0"/>
              <a:t>ef</a:t>
            </a:r>
            <a:r>
              <a:rPr lang="en-US" sz="4000" dirty="0" smtClean="0"/>
              <a:t>: a word used to tell direction, location or time; usually contains a noun and gives more information about something else in the sentence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in, at, for, to, with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The man is </a:t>
            </a:r>
            <a:r>
              <a:rPr lang="en-US" sz="4000" b="1" dirty="0" smtClean="0">
                <a:solidFill>
                  <a:srgbClr val="0070C0"/>
                </a:solidFill>
              </a:rPr>
              <a:t>in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the grocery store.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3358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Subject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</a:t>
            </a:r>
            <a:r>
              <a:rPr lang="en-US" sz="4000" b="1" dirty="0" err="1" smtClean="0"/>
              <a:t>ef</a:t>
            </a:r>
            <a:r>
              <a:rPr lang="en-US" sz="4000" dirty="0" smtClean="0"/>
              <a:t>: who or what the sentence is about (will be a noun or noun phrase)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Jessica, the book, returning clothes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</a:t>
            </a:r>
            <a:r>
              <a:rPr lang="en-US" sz="4000" b="1" dirty="0" smtClean="0">
                <a:solidFill>
                  <a:srgbClr val="0070C0"/>
                </a:solidFill>
              </a:rPr>
              <a:t>Tim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plays the guitar.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007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Object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</a:t>
            </a:r>
            <a:r>
              <a:rPr lang="en-US" sz="4000" b="1" dirty="0" err="1" smtClean="0"/>
              <a:t>ef</a:t>
            </a:r>
            <a:r>
              <a:rPr lang="en-US" sz="4000" dirty="0" smtClean="0"/>
              <a:t>: a noun/pronoun that receives an action of a verb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I sent a </a:t>
            </a:r>
            <a:r>
              <a:rPr lang="en-US" sz="4000" b="1" dirty="0" smtClean="0">
                <a:solidFill>
                  <a:srgbClr val="0070C0"/>
                </a:solidFill>
              </a:rPr>
              <a:t>letter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3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Article </a:t>
            </a:r>
            <a:r>
              <a:rPr lang="en-US" sz="3600" b="1" dirty="0" smtClean="0"/>
              <a:t>(definite &amp; indefinite)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3"/>
            <a:ext cx="10058400" cy="4475513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definite </a:t>
            </a:r>
            <a:r>
              <a:rPr lang="en-US" sz="4000" dirty="0" smtClean="0"/>
              <a:t>(specific): the</a:t>
            </a:r>
          </a:p>
          <a:p>
            <a:r>
              <a:rPr lang="en-US" sz="4000" b="1" dirty="0" smtClean="0"/>
              <a:t>indefinite</a:t>
            </a:r>
            <a:r>
              <a:rPr lang="en-US" sz="4000" dirty="0" smtClean="0"/>
              <a:t> (general): a/an</a:t>
            </a:r>
          </a:p>
          <a:p>
            <a:endParaRPr lang="en-US" sz="500" dirty="0" smtClean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I bought </a:t>
            </a:r>
            <a:r>
              <a:rPr lang="en-US" sz="4000" b="1" dirty="0" smtClean="0">
                <a:solidFill>
                  <a:srgbClr val="0070C0"/>
                </a:solidFill>
              </a:rPr>
              <a:t>the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car. (a </a:t>
            </a:r>
            <a:r>
              <a:rPr lang="en-US" sz="4000" b="1" dirty="0" smtClean="0"/>
              <a:t>specific</a:t>
            </a:r>
            <a:r>
              <a:rPr lang="en-US" sz="4000" dirty="0" smtClean="0"/>
              <a:t> car my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reader/listener already knew about)</a:t>
            </a:r>
          </a:p>
          <a:p>
            <a:endParaRPr lang="en-US" sz="1000" dirty="0" smtClean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I played </a:t>
            </a:r>
            <a:r>
              <a:rPr lang="en-US" sz="4000" b="1" dirty="0" smtClean="0">
                <a:solidFill>
                  <a:srgbClr val="00B050"/>
                </a:solidFill>
              </a:rPr>
              <a:t>a</a:t>
            </a:r>
            <a:r>
              <a:rPr lang="en-US" sz="4000" dirty="0" smtClean="0"/>
              <a:t> game. (</a:t>
            </a:r>
            <a:r>
              <a:rPr lang="en-US" sz="4000" b="1" dirty="0" smtClean="0"/>
              <a:t>general</a:t>
            </a:r>
            <a:r>
              <a:rPr lang="en-US" sz="4000" dirty="0" smtClean="0"/>
              <a:t>, not specific)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7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Infinitive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</a:t>
            </a:r>
            <a:r>
              <a:rPr lang="en-US" sz="4000" b="1" dirty="0" err="1" smtClean="0"/>
              <a:t>ef</a:t>
            </a:r>
            <a:r>
              <a:rPr lang="en-US" sz="4000" dirty="0" smtClean="0"/>
              <a:t>: </a:t>
            </a:r>
            <a:r>
              <a:rPr lang="en-US" sz="4000" b="1" dirty="0" smtClean="0">
                <a:solidFill>
                  <a:srgbClr val="0070C0"/>
                </a:solidFill>
              </a:rPr>
              <a:t>to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+ </a:t>
            </a:r>
            <a:r>
              <a:rPr lang="en-US" sz="4000" u="sng" dirty="0" smtClean="0"/>
              <a:t>base</a:t>
            </a:r>
            <a:r>
              <a:rPr lang="en-US" sz="4000" dirty="0" smtClean="0"/>
              <a:t> form of verb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</a:t>
            </a:r>
            <a:r>
              <a:rPr lang="en-US" sz="4000" b="1" dirty="0" smtClean="0">
                <a:solidFill>
                  <a:srgbClr val="0070C0"/>
                </a:solidFill>
              </a:rPr>
              <a:t>to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eat, </a:t>
            </a:r>
            <a:r>
              <a:rPr lang="en-US" sz="4000" b="1" dirty="0" smtClean="0">
                <a:solidFill>
                  <a:srgbClr val="0070C0"/>
                </a:solidFill>
              </a:rPr>
              <a:t>to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sleep, </a:t>
            </a:r>
            <a:r>
              <a:rPr lang="en-US" sz="4000" b="1" dirty="0" smtClean="0">
                <a:solidFill>
                  <a:srgbClr val="0070C0"/>
                </a:solidFill>
              </a:rPr>
              <a:t>to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cry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2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Subject-Verb-Object (SVO)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</a:t>
            </a:r>
            <a:r>
              <a:rPr lang="en-US" sz="4000" b="1" dirty="0" err="1" smtClean="0"/>
              <a:t>ef</a:t>
            </a:r>
            <a:r>
              <a:rPr lang="en-US" sz="4000" dirty="0" smtClean="0"/>
              <a:t>: in English, clauses tend to follow a </a:t>
            </a:r>
          </a:p>
          <a:p>
            <a:r>
              <a:rPr lang="en-US" sz="4000" dirty="0" smtClean="0"/>
              <a:t>      </a:t>
            </a:r>
            <a:r>
              <a:rPr lang="en-US" sz="4000" b="1" dirty="0" smtClean="0">
                <a:solidFill>
                  <a:srgbClr val="FF0000"/>
                </a:solidFill>
              </a:rPr>
              <a:t>subject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/>
              <a:t>–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verb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/>
              <a:t>–</a:t>
            </a:r>
            <a:r>
              <a:rPr lang="en-US" sz="4000" b="1" dirty="0" smtClean="0">
                <a:solidFill>
                  <a:srgbClr val="0070C0"/>
                </a:solidFill>
              </a:rPr>
              <a:t> object </a:t>
            </a:r>
            <a:r>
              <a:rPr lang="en-US" sz="4000" dirty="0" smtClean="0"/>
              <a:t>pattern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</a:t>
            </a:r>
            <a:r>
              <a:rPr lang="en-US" sz="4000" dirty="0" smtClean="0">
                <a:solidFill>
                  <a:srgbClr val="FF0000"/>
                </a:solidFill>
              </a:rPr>
              <a:t>The company </a:t>
            </a:r>
            <a:r>
              <a:rPr lang="en-US" sz="4000" dirty="0" smtClean="0">
                <a:solidFill>
                  <a:srgbClr val="00B050"/>
                </a:solidFill>
              </a:rPr>
              <a:t>fired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the employees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42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Phrase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group of words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falling on the floor, in the moonlight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Clause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group of words with a </a:t>
            </a:r>
            <a:r>
              <a:rPr lang="en-US" sz="4000" b="1" u="sng" dirty="0" smtClean="0">
                <a:solidFill>
                  <a:srgbClr val="00B050"/>
                </a:solidFill>
              </a:rPr>
              <a:t>subject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/>
              <a:t>&amp; a </a:t>
            </a:r>
            <a:r>
              <a:rPr lang="en-US" sz="4000" b="1" u="sng" dirty="0" smtClean="0">
                <a:solidFill>
                  <a:srgbClr val="0070C0"/>
                </a:solidFill>
              </a:rPr>
              <a:t>verb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</a:t>
            </a:r>
            <a:r>
              <a:rPr lang="is-IS" sz="4000" dirty="0" smtClean="0"/>
              <a:t>…</a:t>
            </a:r>
            <a:r>
              <a:rPr lang="en-US" sz="4000" dirty="0" smtClean="0"/>
              <a:t>while </a:t>
            </a:r>
            <a:r>
              <a:rPr lang="en-US" sz="4000" b="1" dirty="0" smtClean="0">
                <a:solidFill>
                  <a:srgbClr val="00B050"/>
                </a:solidFill>
              </a:rPr>
              <a:t>I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was watching </a:t>
            </a:r>
            <a:r>
              <a:rPr lang="en-US" sz="4000" dirty="0" smtClean="0"/>
              <a:t>a movie.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</a:t>
            </a:r>
            <a:r>
              <a:rPr lang="en-US" sz="4000" b="1" dirty="0" smtClean="0">
                <a:solidFill>
                  <a:srgbClr val="00B050"/>
                </a:solidFill>
              </a:rPr>
              <a:t>I</a:t>
            </a:r>
            <a:r>
              <a:rPr lang="en-US" sz="4000" dirty="0" smtClean="0"/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took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a shower.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7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Independent Clause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clause that can be a complete sentence (can have a period)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I opened the door.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1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Dependent Clause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clause that </a:t>
            </a:r>
            <a:r>
              <a:rPr lang="en-US" sz="4000" b="1" dirty="0" smtClean="0">
                <a:solidFill>
                  <a:srgbClr val="0070C0"/>
                </a:solidFill>
              </a:rPr>
              <a:t>cannot be a complete sentence </a:t>
            </a:r>
            <a:r>
              <a:rPr lang="en-US" sz="4000" dirty="0" smtClean="0"/>
              <a:t>by itself; it needs an </a:t>
            </a:r>
            <a:r>
              <a:rPr lang="en-US" sz="4000" u="sng" dirty="0" smtClean="0"/>
              <a:t>independent</a:t>
            </a:r>
            <a:r>
              <a:rPr lang="en-US" sz="4000" dirty="0" smtClean="0"/>
              <a:t> clause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</a:t>
            </a:r>
            <a:r>
              <a:rPr lang="en-US" sz="4000" b="1" dirty="0" smtClean="0">
                <a:solidFill>
                  <a:srgbClr val="0070C0"/>
                </a:solidFill>
              </a:rPr>
              <a:t>When I was playing basketball yesterday</a:t>
            </a:r>
            <a:r>
              <a:rPr lang="en-US" sz="4000" dirty="0" smtClean="0"/>
              <a:t>, I sprained my ankle.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59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Learn Grammar?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Knowing grammar will help you learn how to put sentences together.</a:t>
            </a:r>
          </a:p>
          <a:p>
            <a:r>
              <a:rPr lang="en-US" sz="4000" dirty="0" smtClean="0"/>
              <a:t>Knowing how to put sentences together will help you become a better writer.</a:t>
            </a:r>
          </a:p>
          <a:p>
            <a:r>
              <a:rPr lang="en-US" sz="4000" dirty="0" smtClean="0"/>
              <a:t>Becoming a better writer will help you express yourself better as well as get better grades.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9834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Sentence / “complete sentence”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group of words with at least 1 </a:t>
            </a:r>
            <a:r>
              <a:rPr lang="en-US" sz="4000" u="sng" dirty="0" smtClean="0"/>
              <a:t>independent</a:t>
            </a:r>
            <a:r>
              <a:rPr lang="en-US" sz="4000" dirty="0" smtClean="0"/>
              <a:t> clause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Teachers are crazy.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1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Compound Sentence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</a:t>
            </a:r>
            <a:r>
              <a:rPr lang="en-US" sz="4000" b="1" dirty="0" smtClean="0">
                <a:solidFill>
                  <a:srgbClr val="0070C0"/>
                </a:solidFill>
              </a:rPr>
              <a:t>more than 1</a:t>
            </a:r>
            <a:r>
              <a:rPr lang="en-US" sz="4000" dirty="0" smtClean="0"/>
              <a:t> independent clause, but </a:t>
            </a:r>
            <a:r>
              <a:rPr lang="en-US" sz="4000" u="sng" dirty="0" smtClean="0"/>
              <a:t>no dependent</a:t>
            </a:r>
            <a:r>
              <a:rPr lang="en-US" sz="4000" dirty="0" smtClean="0"/>
              <a:t> clause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I workout at home, and I play video games at home.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63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Complex Sentence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</a:t>
            </a:r>
            <a:r>
              <a:rPr lang="en-US" sz="4000" b="1" dirty="0" smtClean="0">
                <a:solidFill>
                  <a:srgbClr val="0070C0"/>
                </a:solidFill>
              </a:rPr>
              <a:t>one independent clause</a:t>
            </a:r>
            <a:r>
              <a:rPr lang="en-US" sz="4000" dirty="0" smtClean="0"/>
              <a:t>, and </a:t>
            </a:r>
            <a:r>
              <a:rPr lang="en-US" sz="4000" u="sng" dirty="0" smtClean="0"/>
              <a:t>at least 1 </a:t>
            </a:r>
            <a:r>
              <a:rPr lang="en-US" sz="4000" dirty="0" smtClean="0">
                <a:solidFill>
                  <a:srgbClr val="00B050"/>
                </a:solidFill>
              </a:rPr>
              <a:t>dependent clause</a:t>
            </a:r>
            <a:endParaRPr lang="en-US" sz="4000" u="sng" dirty="0" smtClean="0">
              <a:solidFill>
                <a:srgbClr val="00B05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</a:t>
            </a:r>
            <a:r>
              <a:rPr lang="en-US" sz="4000" b="1" dirty="0" smtClean="0">
                <a:solidFill>
                  <a:srgbClr val="0070C0"/>
                </a:solidFill>
              </a:rPr>
              <a:t>My parents washed my car </a:t>
            </a:r>
            <a:r>
              <a:rPr lang="en-US" sz="4000" dirty="0" smtClean="0">
                <a:solidFill>
                  <a:srgbClr val="00B050"/>
                </a:solidFill>
              </a:rPr>
              <a:t>while I was on vacation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7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Compound-complex Sentence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</a:t>
            </a:r>
            <a:r>
              <a:rPr lang="en-US" sz="4000" b="1" dirty="0" smtClean="0">
                <a:solidFill>
                  <a:srgbClr val="0070C0"/>
                </a:solidFill>
              </a:rPr>
              <a:t>more than 1</a:t>
            </a:r>
            <a:r>
              <a:rPr lang="en-US" sz="4000" dirty="0" smtClean="0"/>
              <a:t> independent clause, and at least 1 dependent clause.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After I get home from school, I clean my room, and my mom makes dinner.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8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Fragment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group of words with a period at the end, but is </a:t>
            </a:r>
            <a:r>
              <a:rPr lang="en-US" sz="4000" b="1" dirty="0" smtClean="0">
                <a:solidFill>
                  <a:srgbClr val="0070C0"/>
                </a:solidFill>
              </a:rPr>
              <a:t>not a complete sentence </a:t>
            </a:r>
            <a:r>
              <a:rPr lang="en-US" sz="4000" dirty="0" smtClean="0"/>
              <a:t>(it is missing either a subject or a verb)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</a:t>
            </a:r>
            <a:r>
              <a:rPr lang="en-US" sz="4000" b="1" dirty="0" smtClean="0">
                <a:solidFill>
                  <a:srgbClr val="0070C0"/>
                </a:solidFill>
              </a:rPr>
              <a:t>Waiting at the store</a:t>
            </a:r>
            <a:r>
              <a:rPr lang="en-US" sz="4000" dirty="0" smtClean="0"/>
              <a:t>. (who was waiting? There’s no subject.)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7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Fused Sentence / Run-on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when two complete sentences (independent clauses) are connected </a:t>
            </a:r>
            <a:r>
              <a:rPr lang="en-US" sz="4000" b="1" u="sng" dirty="0" smtClean="0"/>
              <a:t>without</a:t>
            </a:r>
            <a:r>
              <a:rPr lang="en-US" sz="4000" dirty="0" smtClean="0"/>
              <a:t> punctuation or a connecting word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Kelly is on the track team she is very good.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1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Comma Splice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when two complete sentences (independent clauses) are connected </a:t>
            </a:r>
            <a:r>
              <a:rPr lang="en-US" sz="4000" b="1" u="sng" dirty="0" smtClean="0"/>
              <a:t>with a </a:t>
            </a:r>
            <a:r>
              <a:rPr lang="en-US" sz="4000" b="1" u="sng" dirty="0" smtClean="0">
                <a:solidFill>
                  <a:srgbClr val="0070C0"/>
                </a:solidFill>
              </a:rPr>
              <a:t>comma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>
                <a:sym typeface="Wingdings"/>
              </a:rPr>
              <a:t>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Kelly is on the track team, she is very good.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9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Conjunction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word that joins or connects 2 parts of a sentence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Birds can fly </a:t>
            </a:r>
            <a:r>
              <a:rPr lang="en-US" sz="4000" b="1" dirty="0" smtClean="0">
                <a:solidFill>
                  <a:srgbClr val="0070C0"/>
                </a:solidFill>
              </a:rPr>
              <a:t>and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lay eggs.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6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Coordinating Conjunction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word that joins or connects 2 </a:t>
            </a:r>
            <a:r>
              <a:rPr lang="en-US" sz="4000" u="sng" dirty="0" smtClean="0"/>
              <a:t>independent</a:t>
            </a:r>
            <a:r>
              <a:rPr lang="en-US" sz="4000" dirty="0" smtClean="0"/>
              <a:t> clauses; these are often called “</a:t>
            </a:r>
            <a:r>
              <a:rPr lang="en-US" sz="4000" b="1" dirty="0" smtClean="0">
                <a:solidFill>
                  <a:srgbClr val="0070C0"/>
                </a:solidFill>
              </a:rPr>
              <a:t>fanboys</a:t>
            </a:r>
            <a:r>
              <a:rPr lang="en-US" sz="4000" dirty="0" smtClean="0"/>
              <a:t>”</a:t>
            </a:r>
          </a:p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f</a:t>
            </a:r>
            <a:r>
              <a:rPr lang="en-US" sz="4000" dirty="0" smtClean="0"/>
              <a:t>or, </a:t>
            </a:r>
            <a:r>
              <a:rPr lang="en-US" sz="4000" b="1" dirty="0" smtClean="0">
                <a:solidFill>
                  <a:srgbClr val="0070C0"/>
                </a:solidFill>
              </a:rPr>
              <a:t>a</a:t>
            </a:r>
            <a:r>
              <a:rPr lang="en-US" sz="4000" dirty="0" smtClean="0"/>
              <a:t>nd, </a:t>
            </a:r>
            <a:r>
              <a:rPr lang="en-US" sz="4000" b="1" dirty="0" smtClean="0">
                <a:solidFill>
                  <a:srgbClr val="0070C0"/>
                </a:solidFill>
              </a:rPr>
              <a:t>n</a:t>
            </a:r>
            <a:r>
              <a:rPr lang="en-US" sz="4000" dirty="0" smtClean="0"/>
              <a:t>or, </a:t>
            </a:r>
            <a:r>
              <a:rPr lang="en-US" sz="4000" b="1" dirty="0" smtClean="0">
                <a:solidFill>
                  <a:srgbClr val="0070C0"/>
                </a:solidFill>
              </a:rPr>
              <a:t>b</a:t>
            </a:r>
            <a:r>
              <a:rPr lang="en-US" sz="4000" dirty="0" smtClean="0"/>
              <a:t>ut, </a:t>
            </a:r>
            <a:r>
              <a:rPr lang="en-US" sz="4000" b="1" dirty="0" smtClean="0">
                <a:solidFill>
                  <a:srgbClr val="0070C0"/>
                </a:solidFill>
              </a:rPr>
              <a:t>o</a:t>
            </a:r>
            <a:r>
              <a:rPr lang="en-US" sz="4000" dirty="0" smtClean="0"/>
              <a:t>r, </a:t>
            </a:r>
            <a:r>
              <a:rPr lang="en-US" sz="4000" b="1" dirty="0" smtClean="0">
                <a:solidFill>
                  <a:srgbClr val="0070C0"/>
                </a:solidFill>
              </a:rPr>
              <a:t>y</a:t>
            </a:r>
            <a:r>
              <a:rPr lang="en-US" sz="4000" dirty="0" smtClean="0"/>
              <a:t>et, </a:t>
            </a:r>
            <a:r>
              <a:rPr lang="en-US" sz="4000" b="1" dirty="0" smtClean="0">
                <a:solidFill>
                  <a:srgbClr val="0070C0"/>
                </a:solidFill>
              </a:rPr>
              <a:t>s</a:t>
            </a:r>
            <a:r>
              <a:rPr lang="en-US" sz="4000" dirty="0" smtClean="0"/>
              <a:t>o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Birds can fly, </a:t>
            </a:r>
            <a:r>
              <a:rPr lang="en-US" sz="4000" b="1" dirty="0" smtClean="0">
                <a:solidFill>
                  <a:srgbClr val="0070C0"/>
                </a:solidFill>
              </a:rPr>
              <a:t>but </a:t>
            </a:r>
            <a:r>
              <a:rPr lang="en-US" sz="4000" dirty="0" smtClean="0"/>
              <a:t>dogs can only run.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4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Subordinating Conjunction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word that makes one clause in the sentence </a:t>
            </a:r>
            <a:r>
              <a:rPr lang="en-US" sz="4000" b="1" u="sng" dirty="0" smtClean="0">
                <a:solidFill>
                  <a:srgbClr val="0070C0"/>
                </a:solidFill>
              </a:rPr>
              <a:t>dependent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</a:t>
            </a:r>
            <a:r>
              <a:rPr lang="en-US" sz="4000" b="1" dirty="0" smtClean="0">
                <a:solidFill>
                  <a:srgbClr val="0070C0"/>
                </a:solidFill>
              </a:rPr>
              <a:t>If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I go to the store, I will buy milk.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5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FYI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Different </a:t>
            </a:r>
            <a:r>
              <a:rPr lang="en-US" sz="4000" u="sng" dirty="0" smtClean="0"/>
              <a:t>kinds</a:t>
            </a:r>
            <a:r>
              <a:rPr lang="en-US" sz="4000" dirty="0" smtClean="0"/>
              <a:t> of words are called</a:t>
            </a:r>
            <a:r>
              <a:rPr lang="is-IS" sz="4000" dirty="0" smtClean="0"/>
              <a:t>…</a:t>
            </a:r>
            <a:endParaRPr lang="en-US" sz="4000" dirty="0" smtClean="0"/>
          </a:p>
          <a:p>
            <a:endParaRPr lang="en-US" sz="4000" dirty="0"/>
          </a:p>
          <a:p>
            <a:pPr algn="ctr"/>
            <a:r>
              <a:rPr lang="en-US" sz="5400" b="1" dirty="0" smtClean="0"/>
              <a:t>parts of speech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92232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Gerund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”verb” ending in </a:t>
            </a:r>
            <a:r>
              <a:rPr lang="en-US" sz="4000" b="1" dirty="0" smtClean="0">
                <a:solidFill>
                  <a:srgbClr val="0070C0"/>
                </a:solidFill>
              </a:rPr>
              <a:t>–</a:t>
            </a:r>
            <a:r>
              <a:rPr lang="en-US" sz="4000" b="1" dirty="0" err="1" smtClean="0">
                <a:solidFill>
                  <a:srgbClr val="0070C0"/>
                </a:solidFill>
              </a:rPr>
              <a:t>ing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that is used as a noun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/>
              <a:t>.</a:t>
            </a:r>
            <a:r>
              <a:rPr lang="en-US" sz="4000" dirty="0" smtClean="0"/>
              <a:t> eat</a:t>
            </a:r>
            <a:r>
              <a:rPr lang="en-US" sz="4000" u="sng" dirty="0" smtClean="0"/>
              <a:t>ing</a:t>
            </a:r>
            <a:r>
              <a:rPr lang="en-US" sz="4000" dirty="0" smtClean="0"/>
              <a:t>, swimm</a:t>
            </a:r>
            <a:r>
              <a:rPr lang="en-US" sz="4000" u="sng" dirty="0" smtClean="0"/>
              <a:t>ing</a:t>
            </a:r>
            <a:r>
              <a:rPr lang="en-US" sz="4000" dirty="0" smtClean="0"/>
              <a:t>, bik</a:t>
            </a:r>
            <a:r>
              <a:rPr lang="en-US" sz="4000" u="sng" dirty="0" smtClean="0"/>
              <a:t>ing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I love </a:t>
            </a:r>
            <a:r>
              <a:rPr lang="en-US" sz="4000" b="1" dirty="0" smtClean="0">
                <a:solidFill>
                  <a:srgbClr val="0070C0"/>
                </a:solidFill>
              </a:rPr>
              <a:t>swimm</a:t>
            </a:r>
            <a:r>
              <a:rPr lang="en-US" sz="4000" b="1" u="sng" dirty="0" smtClean="0">
                <a:solidFill>
                  <a:srgbClr val="0070C0"/>
                </a:solidFill>
              </a:rPr>
              <a:t>ing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6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Participle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verb ending in </a:t>
            </a:r>
            <a:r>
              <a:rPr lang="en-US" sz="4000" b="1" dirty="0" smtClean="0">
                <a:solidFill>
                  <a:srgbClr val="0070C0"/>
                </a:solidFill>
              </a:rPr>
              <a:t>–</a:t>
            </a:r>
            <a:r>
              <a:rPr lang="en-US" sz="4000" b="1" dirty="0" err="1" smtClean="0">
                <a:solidFill>
                  <a:srgbClr val="0070C0"/>
                </a:solidFill>
              </a:rPr>
              <a:t>ing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that is part of a “complete” verb in a specific verb tense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/>
              <a:t>.</a:t>
            </a:r>
            <a:r>
              <a:rPr lang="en-US" sz="4000" dirty="0" smtClean="0"/>
              <a:t> Joel </a:t>
            </a:r>
            <a:r>
              <a:rPr lang="en-US" sz="4000" b="1" dirty="0" smtClean="0">
                <a:solidFill>
                  <a:srgbClr val="0070C0"/>
                </a:solidFill>
              </a:rPr>
              <a:t>is tak</a:t>
            </a:r>
            <a:r>
              <a:rPr lang="en-US" sz="4000" b="1" u="sng" dirty="0" smtClean="0">
                <a:solidFill>
                  <a:srgbClr val="0070C0"/>
                </a:solidFill>
              </a:rPr>
              <a:t>ing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his test.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8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Parallelism / Parallel Structure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429702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when you use the </a:t>
            </a:r>
            <a:r>
              <a:rPr lang="en-US" sz="4000" b="1" dirty="0" smtClean="0"/>
              <a:t>same</a:t>
            </a:r>
            <a:r>
              <a:rPr lang="en-US" sz="4000" dirty="0" smtClean="0"/>
              <a:t> “kinds” of words or phrases in a sentence or list</a:t>
            </a:r>
            <a:endParaRPr lang="en-US" sz="4000" b="1" u="sng" dirty="0" smtClean="0">
              <a:solidFill>
                <a:srgbClr val="0070C0"/>
              </a:solidFill>
            </a:endParaRP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/>
              <a:t>.</a:t>
            </a:r>
            <a:r>
              <a:rPr lang="en-US" sz="4000" dirty="0" smtClean="0"/>
              <a:t> Tom is </a:t>
            </a:r>
            <a:r>
              <a:rPr lang="en-US" sz="4000" b="1" dirty="0" smtClean="0"/>
              <a:t>happy</a:t>
            </a:r>
            <a:r>
              <a:rPr lang="en-US" sz="4000" dirty="0" smtClean="0"/>
              <a:t>, </a:t>
            </a:r>
            <a:r>
              <a:rPr lang="en-US" sz="4000" b="1" dirty="0" smtClean="0"/>
              <a:t>rich</a:t>
            </a:r>
            <a:r>
              <a:rPr lang="en-US" sz="4000" dirty="0" smtClean="0"/>
              <a:t>, and </a:t>
            </a:r>
            <a:r>
              <a:rPr lang="en-US" sz="4000" b="1" dirty="0" smtClean="0">
                <a:solidFill>
                  <a:srgbClr val="FF0000"/>
                </a:solidFill>
              </a:rPr>
              <a:t>going to college</a:t>
            </a:r>
            <a:r>
              <a:rPr lang="en-US" sz="4000" dirty="0" smtClean="0"/>
              <a:t>. </a:t>
            </a:r>
            <a:r>
              <a:rPr lang="en-US" sz="4000" dirty="0" smtClean="0">
                <a:sym typeface="Wingdings"/>
              </a:rPr>
              <a:t></a:t>
            </a:r>
          </a:p>
          <a:p>
            <a:r>
              <a:rPr lang="en-US" sz="4000" dirty="0">
                <a:sym typeface="Wingdings"/>
              </a:rPr>
              <a:t> </a:t>
            </a:r>
            <a:r>
              <a:rPr lang="en-US" sz="4000" dirty="0" smtClean="0">
                <a:sym typeface="Wingdings"/>
              </a:rPr>
              <a:t>    Tom is </a:t>
            </a:r>
            <a:r>
              <a:rPr lang="en-US" sz="4000" b="1" dirty="0" smtClean="0">
                <a:sym typeface="Wingdings"/>
              </a:rPr>
              <a:t>happy</a:t>
            </a:r>
            <a:r>
              <a:rPr lang="en-US" sz="4000" dirty="0" smtClean="0">
                <a:sym typeface="Wingdings"/>
              </a:rPr>
              <a:t>, </a:t>
            </a:r>
            <a:r>
              <a:rPr lang="en-US" sz="4000" b="1" dirty="0" smtClean="0">
                <a:sym typeface="Wingdings"/>
              </a:rPr>
              <a:t>rich</a:t>
            </a:r>
            <a:r>
              <a:rPr lang="en-US" sz="4000" dirty="0" smtClean="0">
                <a:sym typeface="Wingdings"/>
              </a:rPr>
              <a:t>, and </a:t>
            </a:r>
            <a:r>
              <a:rPr lang="en-US" sz="4000" b="1" dirty="0" smtClean="0">
                <a:sym typeface="Wingdings"/>
              </a:rPr>
              <a:t>smart</a:t>
            </a:r>
            <a:r>
              <a:rPr lang="en-US" sz="4000" dirty="0" smtClean="0">
                <a:sym typeface="Wingdings"/>
              </a:rPr>
              <a:t>. (all adjectives)</a:t>
            </a:r>
          </a:p>
          <a:p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939636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One last thing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734502" cy="38606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There are many more grammar terms. You can find them online or on the grammar boot camp website. </a:t>
            </a:r>
          </a:p>
          <a:p>
            <a:r>
              <a:rPr lang="en-US" sz="4000" dirty="0" smtClean="0"/>
              <a:t>It is possible for a word or phrase to be more than one of the grammar terms at the same time.</a:t>
            </a:r>
          </a:p>
          <a:p>
            <a:pPr lvl="1"/>
            <a:r>
              <a:rPr lang="en-US" sz="3600" b="1" dirty="0" smtClean="0"/>
              <a:t>ex</a:t>
            </a:r>
            <a:r>
              <a:rPr lang="en-US" sz="3600" dirty="0" smtClean="0"/>
              <a:t>. Paul threw a </a:t>
            </a:r>
            <a:r>
              <a:rPr lang="en-US" sz="3600" b="1" dirty="0" smtClean="0">
                <a:solidFill>
                  <a:srgbClr val="0070C0"/>
                </a:solidFill>
              </a:rPr>
              <a:t>ball</a:t>
            </a:r>
            <a:r>
              <a:rPr lang="en-US" sz="3600" dirty="0" smtClean="0"/>
              <a:t>. (ball is a </a:t>
            </a:r>
            <a:r>
              <a:rPr lang="en-US" sz="3600" b="1" dirty="0" smtClean="0"/>
              <a:t>noun</a:t>
            </a:r>
            <a:r>
              <a:rPr lang="en-US" sz="3600" dirty="0" smtClean="0"/>
              <a:t>, and the </a:t>
            </a:r>
            <a:r>
              <a:rPr lang="en-US" sz="3600" b="1" dirty="0" smtClean="0"/>
              <a:t>object</a:t>
            </a:r>
            <a:r>
              <a:rPr lang="en-US" sz="3600" dirty="0" smtClean="0"/>
              <a:t>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524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Nouns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Woohoo!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73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are nouns again?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 smtClean="0"/>
              <a:t>def</a:t>
            </a:r>
            <a:r>
              <a:rPr lang="en-US" sz="4000" dirty="0" smtClean="0"/>
              <a:t>: a person, place or thing</a:t>
            </a:r>
          </a:p>
          <a:p>
            <a:endParaRPr lang="en-US" sz="4000" dirty="0"/>
          </a:p>
          <a:p>
            <a:r>
              <a:rPr lang="en-US" sz="4000" b="1" dirty="0" smtClean="0"/>
              <a:t>What are the nouns in the sentence?</a:t>
            </a:r>
          </a:p>
          <a:p>
            <a:pPr algn="ctr"/>
            <a:r>
              <a:rPr lang="en-US" sz="4000" dirty="0" smtClean="0"/>
              <a:t>John owns a bike, two cats, and 6 shoes.</a:t>
            </a:r>
          </a:p>
          <a:p>
            <a:pPr algn="ctr"/>
            <a:r>
              <a:rPr lang="en-US" sz="4000" dirty="0">
                <a:solidFill>
                  <a:srgbClr val="0070C0"/>
                </a:solidFill>
              </a:rPr>
              <a:t>John</a:t>
            </a:r>
            <a:r>
              <a:rPr lang="en-US" sz="4000" dirty="0"/>
              <a:t> owns a </a:t>
            </a:r>
            <a:r>
              <a:rPr lang="en-US" sz="4000" dirty="0">
                <a:solidFill>
                  <a:srgbClr val="0070C0"/>
                </a:solidFill>
              </a:rPr>
              <a:t>bike</a:t>
            </a:r>
            <a:r>
              <a:rPr lang="en-US" sz="4000" dirty="0"/>
              <a:t>, two </a:t>
            </a:r>
            <a:r>
              <a:rPr lang="en-US" sz="4000" dirty="0">
                <a:solidFill>
                  <a:srgbClr val="0070C0"/>
                </a:solidFill>
              </a:rPr>
              <a:t>cats</a:t>
            </a:r>
            <a:r>
              <a:rPr lang="en-US" sz="4000" dirty="0"/>
              <a:t>, and 6 </a:t>
            </a:r>
            <a:r>
              <a:rPr lang="en-US" sz="4000" dirty="0">
                <a:solidFill>
                  <a:srgbClr val="0070C0"/>
                </a:solidFill>
              </a:rPr>
              <a:t>shoes</a:t>
            </a:r>
            <a:r>
              <a:rPr lang="en-US" sz="4000" dirty="0"/>
              <a:t>.</a:t>
            </a:r>
          </a:p>
          <a:p>
            <a:pPr algn="ctr"/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97923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Nouns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9446874"/>
              </p:ext>
            </p:extLst>
          </p:nvPr>
        </p:nvGraphicFramePr>
        <p:xfrm>
          <a:off x="1675035" y="1968100"/>
          <a:ext cx="8418257" cy="4614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13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Concrete</a:t>
            </a:r>
            <a:r>
              <a:rPr lang="en-US" sz="4000" dirty="0" smtClean="0"/>
              <a:t>: nouns that can interact with out senses (you can </a:t>
            </a:r>
            <a:r>
              <a:rPr lang="en-US" sz="4000" dirty="0" smtClean="0">
                <a:solidFill>
                  <a:srgbClr val="0070C0"/>
                </a:solidFill>
              </a:rPr>
              <a:t>see</a:t>
            </a:r>
            <a:r>
              <a:rPr lang="en-US" sz="4000" dirty="0" smtClean="0"/>
              <a:t>, </a:t>
            </a:r>
            <a:r>
              <a:rPr lang="en-US" sz="4000" dirty="0" smtClean="0">
                <a:solidFill>
                  <a:srgbClr val="0070C0"/>
                </a:solidFill>
              </a:rPr>
              <a:t>taste</a:t>
            </a:r>
            <a:r>
              <a:rPr lang="en-US" sz="4000" dirty="0" smtClean="0"/>
              <a:t>, </a:t>
            </a:r>
            <a:r>
              <a:rPr lang="en-US" sz="4000" dirty="0" smtClean="0">
                <a:solidFill>
                  <a:srgbClr val="0070C0"/>
                </a:solidFill>
              </a:rPr>
              <a:t>touch</a:t>
            </a:r>
            <a:r>
              <a:rPr lang="en-US" sz="4000" dirty="0" smtClean="0"/>
              <a:t>, </a:t>
            </a:r>
            <a:r>
              <a:rPr lang="en-US" sz="4000" dirty="0" smtClean="0">
                <a:solidFill>
                  <a:srgbClr val="0070C0"/>
                </a:solidFill>
              </a:rPr>
              <a:t>hear</a:t>
            </a:r>
            <a:r>
              <a:rPr lang="en-US" sz="4000" dirty="0" smtClean="0"/>
              <a:t>, and </a:t>
            </a:r>
            <a:r>
              <a:rPr lang="en-US" sz="4000" dirty="0" smtClean="0">
                <a:solidFill>
                  <a:srgbClr val="0070C0"/>
                </a:solidFill>
              </a:rPr>
              <a:t>smell</a:t>
            </a:r>
            <a:r>
              <a:rPr lang="en-US" sz="4000" dirty="0" smtClean="0"/>
              <a:t> them)</a:t>
            </a:r>
            <a:endParaRPr lang="en-US" sz="3600" dirty="0"/>
          </a:p>
          <a:p>
            <a:endParaRPr lang="en-US" sz="3600" dirty="0" smtClean="0"/>
          </a:p>
          <a:p>
            <a:r>
              <a:rPr lang="en-US" sz="3600" dirty="0" smtClean="0"/>
              <a:t>ex. airplane, sandwich, key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56198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/>
              <a:t>Proper nouns</a:t>
            </a:r>
            <a:r>
              <a:rPr lang="en-US" sz="4000" dirty="0"/>
              <a:t>: </a:t>
            </a:r>
            <a:r>
              <a:rPr lang="en-US" sz="4000" b="1" dirty="0">
                <a:solidFill>
                  <a:srgbClr val="0070C0"/>
                </a:solidFill>
              </a:rPr>
              <a:t>names</a:t>
            </a:r>
            <a:r>
              <a:rPr lang="en-US" sz="4000" dirty="0"/>
              <a:t> of people, places or </a:t>
            </a:r>
            <a:r>
              <a:rPr lang="en-US" sz="4000" dirty="0" smtClean="0"/>
              <a:t>things; </a:t>
            </a:r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</a:t>
            </a:r>
            <a:r>
              <a:rPr lang="en-US" sz="4000" b="1" dirty="0" smtClean="0">
                <a:solidFill>
                  <a:srgbClr val="0070C0"/>
                </a:solidFill>
              </a:rPr>
              <a:t>G</a:t>
            </a:r>
            <a:r>
              <a:rPr lang="en-US" sz="4000" dirty="0" smtClean="0"/>
              <a:t>eorge </a:t>
            </a:r>
            <a:r>
              <a:rPr lang="en-US" sz="4000" b="1" dirty="0">
                <a:solidFill>
                  <a:srgbClr val="0070C0"/>
                </a:solidFill>
              </a:rPr>
              <a:t>B</a:t>
            </a:r>
            <a:r>
              <a:rPr lang="en-US" sz="4000" dirty="0"/>
              <a:t>ush, </a:t>
            </a:r>
            <a:r>
              <a:rPr lang="en-US" sz="4000" b="1" dirty="0">
                <a:solidFill>
                  <a:srgbClr val="0070C0"/>
                </a:solidFill>
              </a:rPr>
              <a:t>C</a:t>
            </a:r>
            <a:r>
              <a:rPr lang="en-US" sz="4000" dirty="0"/>
              <a:t>anada, </a:t>
            </a:r>
            <a:r>
              <a:rPr lang="en-US" sz="4000" b="1" dirty="0">
                <a:solidFill>
                  <a:srgbClr val="0070C0"/>
                </a:solidFill>
              </a:rPr>
              <a:t>T</a:t>
            </a:r>
            <a:r>
              <a:rPr lang="en-US" sz="4000" dirty="0"/>
              <a:t>he </a:t>
            </a:r>
            <a:r>
              <a:rPr lang="en-US" sz="4000" b="1" dirty="0" smtClean="0">
                <a:solidFill>
                  <a:srgbClr val="0070C0"/>
                </a:solidFill>
              </a:rPr>
              <a:t>M</a:t>
            </a:r>
            <a:r>
              <a:rPr lang="en-US" sz="4000" dirty="0" smtClean="0"/>
              <a:t>atrix</a:t>
            </a:r>
          </a:p>
          <a:p>
            <a:pPr algn="ctr"/>
            <a:r>
              <a:rPr lang="en-US" sz="4000" dirty="0" smtClean="0"/>
              <a:t>What is special about these nouns?</a:t>
            </a:r>
          </a:p>
          <a:p>
            <a:pPr algn="ctr"/>
            <a:r>
              <a:rPr lang="en-US" sz="4000" dirty="0" smtClean="0"/>
              <a:t>They use </a:t>
            </a:r>
            <a:r>
              <a:rPr lang="en-US" sz="4000" b="1" dirty="0" smtClean="0">
                <a:solidFill>
                  <a:srgbClr val="0070C0"/>
                </a:solidFill>
              </a:rPr>
              <a:t>capital letters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997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Abstract nouns</a:t>
            </a:r>
            <a:r>
              <a:rPr lang="en-US" sz="4000" dirty="0"/>
              <a:t>: </a:t>
            </a:r>
            <a:r>
              <a:rPr lang="en-US" sz="4000" dirty="0" smtClean="0"/>
              <a:t>these are nouns we cannot experience with our 5 senses; they are ideas</a:t>
            </a:r>
          </a:p>
          <a:p>
            <a:pPr marL="128016" lvl="1" indent="0">
              <a:buNone/>
            </a:pPr>
            <a:endParaRPr lang="en-US" sz="4000" dirty="0"/>
          </a:p>
          <a:p>
            <a:pPr marL="128016" lvl="1" indent="0">
              <a:buNone/>
            </a:pPr>
            <a:r>
              <a:rPr lang="en-US" sz="4000" b="1" dirty="0" smtClean="0"/>
              <a:t>Ex: </a:t>
            </a:r>
            <a:r>
              <a:rPr lang="en-US" sz="4000" dirty="0" smtClean="0"/>
              <a:t>love, death, religion, success</a:t>
            </a:r>
          </a:p>
          <a:p>
            <a:pPr marL="128016" lvl="1" indent="0">
              <a:buNone/>
            </a:pPr>
            <a:endParaRPr lang="en-US" sz="4000" dirty="0"/>
          </a:p>
          <a:p>
            <a:pPr marL="128016" lvl="1" indent="0">
              <a:buNone/>
            </a:pPr>
            <a:r>
              <a:rPr lang="en-US" sz="4000" dirty="0" smtClean="0"/>
              <a:t>I </a:t>
            </a:r>
            <a:r>
              <a:rPr lang="en-US" sz="4000" u="sng" dirty="0" smtClean="0"/>
              <a:t>cannot</a:t>
            </a:r>
            <a:r>
              <a:rPr lang="en-US" sz="4000" dirty="0" smtClean="0"/>
              <a:t> smell, taste, touch, hear, or see these things, </a:t>
            </a:r>
            <a:r>
              <a:rPr lang="en-US" sz="4000" dirty="0" smtClean="0">
                <a:solidFill>
                  <a:srgbClr val="0070C0"/>
                </a:solidFill>
              </a:rPr>
              <a:t>but I can experience them</a:t>
            </a:r>
            <a:r>
              <a:rPr lang="en-US" sz="4000" dirty="0" smtClean="0"/>
              <a:t>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654299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Noun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</a:t>
            </a:r>
            <a:r>
              <a:rPr lang="en-US" sz="4000" b="1" dirty="0" err="1" smtClean="0"/>
              <a:t>ef</a:t>
            </a:r>
            <a:r>
              <a:rPr lang="en-US" sz="4000" dirty="0" smtClean="0"/>
              <a:t>: nouns can be people, places, and things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dog, homework, Abraham Lincoln, love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0643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Count nouns</a:t>
            </a:r>
            <a:r>
              <a:rPr lang="en-US" sz="4000" dirty="0" smtClean="0"/>
              <a:t>:</a:t>
            </a:r>
            <a:r>
              <a:rPr lang="en-US" sz="4000" b="1" dirty="0" smtClean="0"/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count</a:t>
            </a:r>
            <a:r>
              <a:rPr lang="en-US" sz="4000" dirty="0" smtClean="0"/>
              <a:t> nouns are nouns that I can</a:t>
            </a:r>
            <a:r>
              <a:rPr lang="is-IS" sz="4000" dirty="0" smtClean="0"/>
              <a:t>…count; they can be made </a:t>
            </a:r>
            <a:r>
              <a:rPr lang="is-IS" sz="4000" b="1" dirty="0" smtClean="0">
                <a:solidFill>
                  <a:srgbClr val="00B050"/>
                </a:solidFill>
              </a:rPr>
              <a:t>plural</a:t>
            </a:r>
          </a:p>
          <a:p>
            <a:r>
              <a:rPr lang="is-IS" sz="4000" dirty="0" smtClean="0"/>
              <a:t>ex. 1 paper, 2 paper</a:t>
            </a:r>
            <a:r>
              <a:rPr lang="is-IS" sz="4000" b="1" dirty="0" smtClean="0">
                <a:solidFill>
                  <a:srgbClr val="00B050"/>
                </a:solidFill>
              </a:rPr>
              <a:t>s</a:t>
            </a:r>
            <a:r>
              <a:rPr lang="is-IS" sz="4000" dirty="0" smtClean="0"/>
              <a:t>, 3 paper</a:t>
            </a:r>
            <a:r>
              <a:rPr lang="is-IS" sz="4000" b="1" dirty="0" smtClean="0">
                <a:solidFill>
                  <a:srgbClr val="00B050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77956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err="1"/>
              <a:t>Noncount</a:t>
            </a:r>
            <a:r>
              <a:rPr lang="en-US" sz="4000" b="1" dirty="0"/>
              <a:t> nouns</a:t>
            </a:r>
            <a:r>
              <a:rPr lang="en-US" sz="4000" dirty="0"/>
              <a:t>: nouns that are </a:t>
            </a:r>
            <a:r>
              <a:rPr lang="en-US" sz="4000" u="sng" dirty="0"/>
              <a:t>group</a:t>
            </a:r>
            <a:r>
              <a:rPr lang="en-US" sz="4000" dirty="0"/>
              <a:t> or </a:t>
            </a:r>
            <a:r>
              <a:rPr lang="en-US" sz="4000" u="sng" dirty="0"/>
              <a:t>collective</a:t>
            </a:r>
            <a:r>
              <a:rPr lang="en-US" sz="4000" dirty="0"/>
              <a:t> nouns, and </a:t>
            </a:r>
            <a:r>
              <a:rPr lang="en-US" sz="4000" dirty="0">
                <a:solidFill>
                  <a:srgbClr val="FF0000"/>
                </a:solidFill>
              </a:rPr>
              <a:t>cannot </a:t>
            </a:r>
            <a:r>
              <a:rPr lang="en-US" sz="4000" dirty="0" smtClean="0">
                <a:solidFill>
                  <a:srgbClr val="FF0000"/>
                </a:solidFill>
              </a:rPr>
              <a:t>be counted or pluralized</a:t>
            </a:r>
          </a:p>
          <a:p>
            <a:pPr marL="0" indent="0">
              <a:buNone/>
            </a:pPr>
            <a:r>
              <a:rPr lang="en-US" sz="4000" b="1" dirty="0" smtClean="0"/>
              <a:t>ex</a:t>
            </a:r>
            <a:r>
              <a:rPr lang="en-US" sz="4000" dirty="0" smtClean="0"/>
              <a:t>. homework, research, happiness, popcorn</a:t>
            </a:r>
          </a:p>
          <a:p>
            <a:pPr marL="0" indent="0" algn="ctr">
              <a:buNone/>
            </a:pPr>
            <a:r>
              <a:rPr lang="en-US" sz="4000" dirty="0" smtClean="0"/>
              <a:t>I have 2 </a:t>
            </a:r>
            <a:r>
              <a:rPr lang="en-US" sz="4000" dirty="0" err="1" smtClean="0"/>
              <a:t>homework</a:t>
            </a:r>
            <a:r>
              <a:rPr lang="en-US" sz="4000" b="1" dirty="0" err="1" smtClean="0">
                <a:solidFill>
                  <a:srgbClr val="FF0000"/>
                </a:solidFill>
              </a:rPr>
              <a:t>s</a:t>
            </a:r>
            <a:r>
              <a:rPr lang="en-US" sz="4000" dirty="0"/>
              <a:t>.</a:t>
            </a:r>
            <a:r>
              <a:rPr lang="en-US" sz="4000" dirty="0" smtClean="0"/>
              <a:t> </a:t>
            </a:r>
            <a:r>
              <a:rPr lang="en-US" sz="4000" dirty="0" smtClean="0">
                <a:sym typeface="Wingdings"/>
              </a:rPr>
              <a:t></a:t>
            </a:r>
          </a:p>
          <a:p>
            <a:pPr marL="0" indent="0" algn="ctr">
              <a:buNone/>
            </a:pPr>
            <a:r>
              <a:rPr lang="en-US" sz="4000" dirty="0" smtClean="0">
                <a:sym typeface="Wingdings"/>
              </a:rPr>
              <a:t>I have </a:t>
            </a:r>
            <a:r>
              <a:rPr lang="en-US" sz="4000" b="1" dirty="0" smtClean="0">
                <a:solidFill>
                  <a:srgbClr val="00B050"/>
                </a:solidFill>
                <a:sym typeface="Wingdings"/>
              </a:rPr>
              <a:t>some</a:t>
            </a:r>
            <a:r>
              <a:rPr lang="en-US" sz="4000" dirty="0" smtClean="0">
                <a:solidFill>
                  <a:srgbClr val="00B050"/>
                </a:solidFill>
                <a:sym typeface="Wingdings"/>
              </a:rPr>
              <a:t> </a:t>
            </a:r>
            <a:r>
              <a:rPr lang="en-US" sz="4000" dirty="0" smtClean="0">
                <a:sym typeface="Wingdings"/>
              </a:rPr>
              <a:t>homework. </a:t>
            </a:r>
            <a:endParaRPr lang="en-US" sz="4000" dirty="0" smtClean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2072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Sometimes you will see people ”pluralize” </a:t>
            </a:r>
            <a:r>
              <a:rPr lang="en-US" sz="4000" dirty="0" err="1" smtClean="0"/>
              <a:t>noncount</a:t>
            </a:r>
            <a:r>
              <a:rPr lang="en-US" sz="4000" dirty="0" smtClean="0"/>
              <a:t> nouns, but it’s a trick. See below:</a:t>
            </a:r>
          </a:p>
          <a:p>
            <a:pPr marL="0" indent="0" algn="ctr">
              <a:buNone/>
            </a:pPr>
            <a:r>
              <a:rPr lang="en-US" sz="4000" dirty="0" smtClean="0"/>
              <a:t>I want 2 </a:t>
            </a:r>
            <a:r>
              <a:rPr lang="en-US" sz="4000" b="1" dirty="0" smtClean="0"/>
              <a:t>coffee</a:t>
            </a:r>
            <a:r>
              <a:rPr lang="en-US" sz="4000" b="1" dirty="0" smtClean="0">
                <a:solidFill>
                  <a:srgbClr val="FF0000"/>
                </a:solidFill>
              </a:rPr>
              <a:t>s</a:t>
            </a:r>
            <a:r>
              <a:rPr lang="en-US" sz="4000" dirty="0" smtClean="0"/>
              <a:t>, please.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What are they really saying?</a:t>
            </a:r>
          </a:p>
          <a:p>
            <a:pPr marL="0" indent="0" algn="ctr">
              <a:buNone/>
            </a:pPr>
            <a:r>
              <a:rPr lang="en-US" sz="4000" dirty="0" smtClean="0"/>
              <a:t>I want 2 </a:t>
            </a:r>
            <a:r>
              <a:rPr lang="en-US" sz="4000" b="1" u="sng" dirty="0" smtClean="0"/>
              <a:t>cup</a:t>
            </a:r>
            <a:r>
              <a:rPr lang="en-US" sz="4000" b="1" u="sng" dirty="0" smtClean="0">
                <a:solidFill>
                  <a:srgbClr val="00B050"/>
                </a:solidFill>
              </a:rPr>
              <a:t>s</a:t>
            </a:r>
            <a:r>
              <a:rPr lang="en-US" sz="4000" dirty="0" smtClean="0"/>
              <a:t> of coffee, please.</a:t>
            </a:r>
          </a:p>
          <a:p>
            <a:pPr marL="0" indent="0" algn="ctr">
              <a:buNone/>
            </a:pPr>
            <a:r>
              <a:rPr lang="en-US" sz="4000" b="1" dirty="0" smtClean="0"/>
              <a:t>*Coffee</a:t>
            </a:r>
            <a:r>
              <a:rPr lang="en-US" sz="4000" dirty="0" smtClean="0"/>
              <a:t> is a </a:t>
            </a:r>
            <a:r>
              <a:rPr lang="en-US" sz="4000" u="sng" dirty="0" err="1" smtClean="0"/>
              <a:t>noncount</a:t>
            </a:r>
            <a:r>
              <a:rPr lang="en-US" sz="4000" dirty="0" smtClean="0"/>
              <a:t> noun.*</a:t>
            </a:r>
          </a:p>
          <a:p>
            <a:pPr marL="0" indent="0" algn="ctr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9797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can I find a noun?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First, try to decide if it’s a person place or thing.</a:t>
            </a:r>
          </a:p>
          <a:p>
            <a:r>
              <a:rPr lang="en-US" sz="4000" dirty="0" smtClean="0"/>
              <a:t>After that, you can try adding an article (a/an, the) before it.</a:t>
            </a:r>
          </a:p>
          <a:p>
            <a:pPr lvl="1"/>
            <a:r>
              <a:rPr lang="en-US" sz="3600" dirty="0" smtClean="0"/>
              <a:t>If the article “fits” it is probably a noun.</a:t>
            </a:r>
          </a:p>
          <a:p>
            <a:pPr marL="128016" lvl="1" indent="0">
              <a:buNone/>
            </a:pPr>
            <a:endParaRPr lang="en-US" sz="3600" dirty="0"/>
          </a:p>
          <a:p>
            <a:pPr marL="128016" lvl="1" indent="0">
              <a:buNone/>
            </a:pPr>
            <a:r>
              <a:rPr lang="en-US" sz="3600" dirty="0" smtClean="0"/>
              <a:t>a cat </a:t>
            </a:r>
            <a:r>
              <a:rPr lang="en-US" sz="3600" dirty="0" smtClean="0">
                <a:sym typeface="Wingdings"/>
              </a:rPr>
              <a:t> the pool  a eat  the happy 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23238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can I find a noun?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/>
              <a:t>You can also try to make the noun a subject and put a verb with it- if it make sense, it’s probably a noun.</a:t>
            </a:r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try adding “</a:t>
            </a:r>
            <a:r>
              <a:rPr lang="en-US" sz="4000" dirty="0" smtClean="0">
                <a:solidFill>
                  <a:srgbClr val="0070C0"/>
                </a:solidFill>
              </a:rPr>
              <a:t>is good</a:t>
            </a:r>
            <a:r>
              <a:rPr lang="en-US" sz="4000" dirty="0" smtClean="0"/>
              <a:t>” to a word</a:t>
            </a:r>
          </a:p>
          <a:p>
            <a:r>
              <a:rPr lang="en-US" sz="4000" dirty="0" smtClean="0"/>
              <a:t>     </a:t>
            </a:r>
            <a:r>
              <a:rPr lang="en-US" sz="4000" dirty="0" smtClean="0">
                <a:solidFill>
                  <a:srgbClr val="00B050"/>
                </a:solidFill>
              </a:rPr>
              <a:t>Love</a:t>
            </a:r>
            <a:r>
              <a:rPr lang="en-US" sz="4000" dirty="0" smtClean="0"/>
              <a:t> is good. </a:t>
            </a:r>
            <a:r>
              <a:rPr lang="en-US" sz="4000" dirty="0" smtClean="0">
                <a:sym typeface="Wingdings"/>
              </a:rPr>
              <a:t></a:t>
            </a:r>
          </a:p>
          <a:p>
            <a:r>
              <a:rPr lang="en-US" sz="4000" dirty="0" smtClean="0">
                <a:sym typeface="Wingdings"/>
              </a:rPr>
              <a:t>     </a:t>
            </a:r>
            <a:r>
              <a:rPr lang="en-US" sz="4000" dirty="0" smtClean="0">
                <a:solidFill>
                  <a:srgbClr val="00B050"/>
                </a:solidFill>
                <a:sym typeface="Wingdings"/>
              </a:rPr>
              <a:t>Happily</a:t>
            </a:r>
            <a:r>
              <a:rPr lang="en-US" sz="4000" dirty="0" smtClean="0">
                <a:sym typeface="Wingdings"/>
              </a:rPr>
              <a:t> is good. </a:t>
            </a:r>
            <a:r>
              <a:rPr lang="en-US" sz="4000" dirty="0" smtClean="0">
                <a:solidFill>
                  <a:srgbClr val="FF0000"/>
                </a:solidFill>
                <a:sym typeface="Wingdings"/>
              </a:rPr>
              <a:t></a:t>
            </a:r>
            <a:endParaRPr lang="en-US" sz="4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21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Pronouns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YAY!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606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are Pro</a:t>
            </a:r>
            <a:r>
              <a:rPr lang="en-US" b="1" dirty="0" smtClean="0">
                <a:solidFill>
                  <a:srgbClr val="0070C0"/>
                </a:solidFill>
              </a:rPr>
              <a:t>nouns</a:t>
            </a:r>
            <a:r>
              <a:rPr lang="en-US" b="1" dirty="0" smtClean="0"/>
              <a:t> again?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def</a:t>
            </a:r>
            <a:r>
              <a:rPr lang="en-US" sz="4000" dirty="0"/>
              <a:t>: a word that </a:t>
            </a:r>
            <a:r>
              <a:rPr lang="en-US" sz="4000" dirty="0" smtClean="0"/>
              <a:t>takes the place of a noun</a:t>
            </a:r>
            <a:endParaRPr lang="en-US" sz="4000" dirty="0"/>
          </a:p>
          <a:p>
            <a:endParaRPr lang="en-US" sz="1000" dirty="0"/>
          </a:p>
          <a:p>
            <a:r>
              <a:rPr lang="en-US" sz="4000" b="1" dirty="0" smtClean="0"/>
              <a:t>ex. </a:t>
            </a:r>
            <a:r>
              <a:rPr lang="en-US" sz="4000" dirty="0" smtClean="0"/>
              <a:t>he, she, I, who, this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The </a:t>
            </a:r>
            <a:r>
              <a:rPr lang="en-US" sz="4000" dirty="0" smtClean="0">
                <a:solidFill>
                  <a:srgbClr val="0070C0"/>
                </a:solidFill>
              </a:rPr>
              <a:t>chickens</a:t>
            </a:r>
            <a:r>
              <a:rPr lang="en-US" sz="4000" dirty="0" smtClean="0"/>
              <a:t> are eating.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</a:t>
            </a:r>
            <a:r>
              <a:rPr lang="en-US" sz="4000" dirty="0" smtClean="0">
                <a:solidFill>
                  <a:srgbClr val="0070C0"/>
                </a:solidFill>
              </a:rPr>
              <a:t>They</a:t>
            </a:r>
            <a:r>
              <a:rPr lang="en-US" sz="4000" dirty="0" smtClean="0"/>
              <a:t> like worms a lot.</a:t>
            </a:r>
            <a:endParaRPr lang="en-US" sz="4000" dirty="0"/>
          </a:p>
          <a:p>
            <a:pPr algn="ctr"/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62335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Pronouns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Subject pronouns</a:t>
            </a:r>
            <a:r>
              <a:rPr lang="en-US" sz="4000" dirty="0" smtClean="0"/>
              <a:t>: these pronouns are used as </a:t>
            </a:r>
            <a:r>
              <a:rPr lang="en-US" sz="4000" b="1" dirty="0" smtClean="0">
                <a:solidFill>
                  <a:srgbClr val="0070C0"/>
                </a:solidFill>
              </a:rPr>
              <a:t>subjects</a:t>
            </a:r>
            <a:r>
              <a:rPr lang="en-US" sz="4000" dirty="0" smtClean="0"/>
              <a:t> in a sentence</a:t>
            </a:r>
          </a:p>
          <a:p>
            <a:pPr marL="0" indent="0">
              <a:buNone/>
            </a:pPr>
            <a:r>
              <a:rPr lang="en-US" sz="4000" b="1" dirty="0" smtClean="0"/>
              <a:t>ex</a:t>
            </a:r>
            <a:r>
              <a:rPr lang="en-US" sz="4000" dirty="0" smtClean="0"/>
              <a:t>. </a:t>
            </a:r>
            <a:r>
              <a:rPr lang="en-US" sz="4000" b="1" dirty="0" smtClean="0">
                <a:solidFill>
                  <a:srgbClr val="0070C0"/>
                </a:solidFill>
              </a:rPr>
              <a:t>We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are hungry.</a:t>
            </a:r>
          </a:p>
          <a:p>
            <a:pPr marL="0" indent="0" algn="ctr">
              <a:buNone/>
            </a:pPr>
            <a:r>
              <a:rPr lang="en-US" sz="4000" b="1" u="sng" dirty="0" smtClean="0">
                <a:solidFill>
                  <a:srgbClr val="0070C0"/>
                </a:solidFill>
              </a:rPr>
              <a:t>Subject Pronouns</a:t>
            </a:r>
          </a:p>
          <a:p>
            <a:pPr marL="0" indent="0" algn="ctr">
              <a:buNone/>
            </a:pPr>
            <a:r>
              <a:rPr lang="en-US" sz="4000" dirty="0" smtClean="0"/>
              <a:t>I, you, he, she, it, we, they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54104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Pronouns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Object pronouns</a:t>
            </a:r>
            <a:r>
              <a:rPr lang="en-US" sz="4000" dirty="0" smtClean="0"/>
              <a:t>: these pronouns are used as </a:t>
            </a:r>
            <a:r>
              <a:rPr lang="en-US" sz="4000" b="1" dirty="0" smtClean="0">
                <a:solidFill>
                  <a:srgbClr val="0070C0"/>
                </a:solidFill>
              </a:rPr>
              <a:t>objects </a:t>
            </a:r>
            <a:r>
              <a:rPr lang="en-US" sz="4000" dirty="0" smtClean="0"/>
              <a:t>in a sentence</a:t>
            </a:r>
          </a:p>
          <a:p>
            <a:pPr marL="0" indent="0">
              <a:buNone/>
            </a:pPr>
            <a:r>
              <a:rPr lang="en-US" sz="4000" b="1" dirty="0" smtClean="0"/>
              <a:t>ex</a:t>
            </a:r>
            <a:r>
              <a:rPr lang="en-US" sz="4000" dirty="0" smtClean="0"/>
              <a:t>. They threw </a:t>
            </a:r>
            <a:r>
              <a:rPr lang="en-US" sz="4000" b="1" dirty="0" smtClean="0">
                <a:solidFill>
                  <a:srgbClr val="0070C0"/>
                </a:solidFill>
              </a:rPr>
              <a:t>me</a:t>
            </a:r>
            <a:r>
              <a:rPr lang="en-US" sz="4000" dirty="0" smtClean="0"/>
              <a:t> the ball.</a:t>
            </a:r>
          </a:p>
          <a:p>
            <a:pPr marL="0" indent="0" algn="ctr">
              <a:buNone/>
            </a:pPr>
            <a:r>
              <a:rPr lang="en-US" sz="4000" b="1" u="sng" dirty="0" smtClean="0">
                <a:solidFill>
                  <a:srgbClr val="0070C0"/>
                </a:solidFill>
              </a:rPr>
              <a:t>Object Pronouns</a:t>
            </a:r>
          </a:p>
          <a:p>
            <a:pPr marL="0" indent="0" algn="ctr">
              <a:buNone/>
            </a:pPr>
            <a:r>
              <a:rPr lang="en-US" sz="4000" dirty="0" smtClean="0"/>
              <a:t>me, you, him, her, it, us, them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2603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Pronouns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Relative pronouns</a:t>
            </a:r>
            <a:r>
              <a:rPr lang="en-US" sz="4000" dirty="0" smtClean="0"/>
              <a:t>: these pronouns are used </a:t>
            </a:r>
            <a:r>
              <a:rPr lang="en-US" sz="4000" u="sng" smtClean="0"/>
              <a:t>to connect</a:t>
            </a:r>
            <a:r>
              <a:rPr lang="en-US" sz="4000" smtClean="0"/>
              <a:t> </a:t>
            </a:r>
            <a:r>
              <a:rPr lang="en-US" sz="4000" dirty="0" smtClean="0"/>
              <a:t>a clause or phrase to a noun/pronoun</a:t>
            </a:r>
          </a:p>
          <a:p>
            <a:pPr marL="0" indent="0">
              <a:buNone/>
            </a:pPr>
            <a:r>
              <a:rPr lang="en-US" sz="4000" b="1" dirty="0" smtClean="0"/>
              <a:t>ex</a:t>
            </a:r>
            <a:r>
              <a:rPr lang="en-US" sz="4000" dirty="0" smtClean="0"/>
              <a:t>. Tiffany, </a:t>
            </a:r>
            <a:r>
              <a:rPr lang="en-US" sz="4000" b="1" dirty="0" smtClean="0">
                <a:solidFill>
                  <a:srgbClr val="0070C0"/>
                </a:solidFill>
              </a:rPr>
              <a:t>who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is a teacher, made ice cream.</a:t>
            </a:r>
          </a:p>
          <a:p>
            <a:pPr marL="0" indent="0" algn="ctr">
              <a:buNone/>
            </a:pPr>
            <a:r>
              <a:rPr lang="en-US" sz="4000" b="1" u="sng" dirty="0" smtClean="0">
                <a:solidFill>
                  <a:srgbClr val="0070C0"/>
                </a:solidFill>
              </a:rPr>
              <a:t>Relative Pronouns</a:t>
            </a:r>
          </a:p>
          <a:p>
            <a:pPr marL="0" indent="0" algn="ctr">
              <a:buNone/>
            </a:pPr>
            <a:r>
              <a:rPr lang="en-US" sz="4000" dirty="0" smtClean="0"/>
              <a:t>who, whom, whoever, whomever, which, whichever, that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5677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</a:t>
            </a:r>
            <a:r>
              <a:rPr lang="en-US" sz="4000" b="1" dirty="0" err="1" smtClean="0"/>
              <a:t>ef</a:t>
            </a:r>
            <a:r>
              <a:rPr lang="en-US" sz="4000" dirty="0" smtClean="0"/>
              <a:t>: a word that shows action, state, or occurrence 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walk, will eat, am playing, is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5255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Pronouns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6209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Reflexive pronouns</a:t>
            </a:r>
            <a:r>
              <a:rPr lang="en-US" sz="4000" dirty="0" smtClean="0"/>
              <a:t>: these pronouns refer back to the subject of a sentence within the same sentence</a:t>
            </a:r>
          </a:p>
          <a:p>
            <a:pPr marL="0" indent="0">
              <a:buNone/>
            </a:pPr>
            <a:r>
              <a:rPr lang="en-US" sz="4000" b="1" dirty="0" smtClean="0"/>
              <a:t>ex</a:t>
            </a:r>
            <a:r>
              <a:rPr lang="en-US" sz="4000" dirty="0" smtClean="0"/>
              <a:t>. Terry cut down the tree </a:t>
            </a:r>
            <a:r>
              <a:rPr lang="en-US" sz="4000" b="1" dirty="0" smtClean="0">
                <a:solidFill>
                  <a:srgbClr val="0070C0"/>
                </a:solidFill>
              </a:rPr>
              <a:t>himself</a:t>
            </a:r>
            <a:r>
              <a:rPr lang="en-US" sz="4000" dirty="0" smtClean="0"/>
              <a:t>.</a:t>
            </a:r>
          </a:p>
          <a:p>
            <a:pPr marL="0" indent="0" algn="ctr">
              <a:buNone/>
            </a:pPr>
            <a:r>
              <a:rPr lang="en-US" sz="4000" b="1" u="sng" dirty="0" smtClean="0">
                <a:solidFill>
                  <a:srgbClr val="0070C0"/>
                </a:solidFill>
              </a:rPr>
              <a:t>Reflexive Pronouns</a:t>
            </a:r>
          </a:p>
          <a:p>
            <a:pPr marL="0" indent="0" algn="ctr">
              <a:buNone/>
            </a:pPr>
            <a:r>
              <a:rPr lang="en-US" sz="4000" dirty="0" smtClean="0"/>
              <a:t>myself, yourself, himself, herself, itself, ourselves, yourselves, themselves</a:t>
            </a:r>
            <a:endParaRPr lang="en-US" sz="4000" dirty="0"/>
          </a:p>
        </p:txBody>
      </p:sp>
      <p:sp>
        <p:nvSpPr>
          <p:cNvPr id="5" name="Block Arc 4"/>
          <p:cNvSpPr/>
          <p:nvPr/>
        </p:nvSpPr>
        <p:spPr>
          <a:xfrm>
            <a:off x="2413000" y="3381030"/>
            <a:ext cx="5359400" cy="1244600"/>
          </a:xfrm>
          <a:prstGeom prst="blockArc">
            <a:avLst>
              <a:gd name="adj1" fmla="val 10800000"/>
              <a:gd name="adj2" fmla="val 0"/>
              <a:gd name="adj3" fmla="val 71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99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Different Kinds of Pronouns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6209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See the handouts or the grammar boot camp website for more pronouns.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4414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Verbs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Whoa!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457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are Verbs again?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def</a:t>
            </a:r>
            <a:r>
              <a:rPr lang="en-US" sz="4000" dirty="0"/>
              <a:t>: a word that shows action, state, or occurrence </a:t>
            </a:r>
          </a:p>
          <a:p>
            <a:endParaRPr lang="en-US" sz="1000" dirty="0"/>
          </a:p>
          <a:p>
            <a:r>
              <a:rPr lang="en-US" sz="4000" b="1" dirty="0" smtClean="0"/>
              <a:t>What is the </a:t>
            </a:r>
            <a:r>
              <a:rPr lang="en-US" sz="4000" b="1" dirty="0" smtClean="0">
                <a:solidFill>
                  <a:srgbClr val="00B050"/>
                </a:solidFill>
              </a:rPr>
              <a:t>verb</a:t>
            </a:r>
            <a:r>
              <a:rPr lang="en-US" sz="4000" b="1" dirty="0" smtClean="0"/>
              <a:t> in the sentence?</a:t>
            </a:r>
          </a:p>
          <a:p>
            <a:pPr algn="ctr"/>
            <a:r>
              <a:rPr lang="en-US" sz="4000" dirty="0" smtClean="0"/>
              <a:t>John owns a bike, two cats, and 6 shoes.</a:t>
            </a:r>
          </a:p>
          <a:p>
            <a:pPr algn="ctr"/>
            <a:r>
              <a:rPr lang="en-US" sz="4000" dirty="0"/>
              <a:t>John </a:t>
            </a:r>
            <a:r>
              <a:rPr lang="en-US" sz="4000" b="1" dirty="0">
                <a:solidFill>
                  <a:srgbClr val="00B050"/>
                </a:solidFill>
              </a:rPr>
              <a:t>owns</a:t>
            </a:r>
            <a:r>
              <a:rPr lang="en-US" sz="4000" dirty="0"/>
              <a:t> a bike, two cats, and 6 shoes.</a:t>
            </a:r>
          </a:p>
          <a:p>
            <a:pPr algn="ctr"/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201960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can I find a Verb?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Look for a word that does an action.</a:t>
            </a:r>
          </a:p>
          <a:p>
            <a:r>
              <a:rPr lang="en-US" sz="4000" b="1" dirty="0" smtClean="0"/>
              <a:t>     ex</a:t>
            </a:r>
            <a:r>
              <a:rPr lang="en-US" sz="4000" dirty="0" smtClean="0"/>
              <a:t>. People </a:t>
            </a:r>
            <a:r>
              <a:rPr lang="en-US" sz="4000" b="1" dirty="0" smtClean="0">
                <a:solidFill>
                  <a:srgbClr val="00B050"/>
                </a:solidFill>
              </a:rPr>
              <a:t>help</a:t>
            </a:r>
            <a:r>
              <a:rPr lang="en-US" sz="4000" dirty="0" smtClean="0"/>
              <a:t> other people.</a:t>
            </a:r>
          </a:p>
          <a:p>
            <a:r>
              <a:rPr lang="en-US" sz="4000" dirty="0" smtClean="0"/>
              <a:t>Look for a word that shows a </a:t>
            </a:r>
            <a:r>
              <a:rPr lang="en-US" sz="4000" u="sng" dirty="0" smtClean="0"/>
              <a:t>state</a:t>
            </a:r>
            <a:r>
              <a:rPr lang="en-US" sz="4000" dirty="0" smtClean="0"/>
              <a:t> of being</a:t>
            </a:r>
          </a:p>
          <a:p>
            <a:r>
              <a:rPr lang="en-US" sz="4000" b="1" dirty="0" smtClean="0"/>
              <a:t>     ex</a:t>
            </a:r>
            <a:r>
              <a:rPr lang="en-US" sz="4000" dirty="0" smtClean="0"/>
              <a:t>. Jimmy </a:t>
            </a:r>
            <a:r>
              <a:rPr lang="en-US" sz="4000" b="1" dirty="0" smtClean="0">
                <a:solidFill>
                  <a:srgbClr val="00B050"/>
                </a:solidFill>
              </a:rPr>
              <a:t>is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/>
              <a:t>happy.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91368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Know about 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Verbs show tense (time)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B050"/>
                </a:solidFill>
              </a:rPr>
              <a:t>past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/>
              <a:t>| </a:t>
            </a:r>
            <a:r>
              <a:rPr lang="en-US" sz="4000" b="1" dirty="0" smtClean="0">
                <a:solidFill>
                  <a:srgbClr val="0070C0"/>
                </a:solidFill>
              </a:rPr>
              <a:t>present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| </a:t>
            </a:r>
            <a:r>
              <a:rPr lang="en-US" sz="4000" b="1" dirty="0" smtClean="0">
                <a:solidFill>
                  <a:srgbClr val="7030A0"/>
                </a:solidFill>
              </a:rPr>
              <a:t>future</a:t>
            </a:r>
          </a:p>
          <a:p>
            <a:pPr marL="0" indent="0">
              <a:buNone/>
            </a:pPr>
            <a:r>
              <a:rPr lang="en-US" sz="4000" b="1" dirty="0" smtClean="0"/>
              <a:t>Yesterday</a:t>
            </a:r>
            <a:r>
              <a:rPr lang="en-US" sz="4000" dirty="0" smtClean="0"/>
              <a:t>, I </a:t>
            </a:r>
            <a:r>
              <a:rPr lang="en-US" sz="4000" b="1" dirty="0" smtClean="0">
                <a:solidFill>
                  <a:srgbClr val="00B050"/>
                </a:solidFill>
              </a:rPr>
              <a:t>walked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/>
              <a:t>to school.</a:t>
            </a:r>
          </a:p>
          <a:p>
            <a:pPr marL="0" indent="0">
              <a:buNone/>
            </a:pPr>
            <a:r>
              <a:rPr lang="en-US" sz="4000" b="1" dirty="0" smtClean="0"/>
              <a:t>Today</a:t>
            </a:r>
            <a:r>
              <a:rPr lang="en-US" sz="4000" dirty="0" smtClean="0"/>
              <a:t>, I </a:t>
            </a:r>
            <a:r>
              <a:rPr lang="en-US" sz="4000" b="1" dirty="0" smtClean="0">
                <a:solidFill>
                  <a:srgbClr val="0070C0"/>
                </a:solidFill>
              </a:rPr>
              <a:t>go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to homeroom.</a:t>
            </a:r>
          </a:p>
          <a:p>
            <a:pPr marL="0" indent="0">
              <a:buNone/>
            </a:pPr>
            <a:r>
              <a:rPr lang="en-US" sz="4000" b="1" dirty="0" smtClean="0"/>
              <a:t>Tomorrow</a:t>
            </a:r>
            <a:r>
              <a:rPr lang="en-US" sz="4000" dirty="0" smtClean="0"/>
              <a:t>, I </a:t>
            </a:r>
            <a:r>
              <a:rPr lang="en-US" sz="4000" b="1" dirty="0" smtClean="0">
                <a:solidFill>
                  <a:srgbClr val="7030A0"/>
                </a:solidFill>
              </a:rPr>
              <a:t>will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smtClean="0"/>
              <a:t>see my friends.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80144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Know about 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Verbs can be more than one word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r>
              <a:rPr lang="en-US" sz="4000" b="1" dirty="0" smtClean="0"/>
              <a:t>ex. </a:t>
            </a:r>
            <a:r>
              <a:rPr lang="en-US" sz="4000" dirty="0" smtClean="0"/>
              <a:t>The students </a:t>
            </a:r>
            <a:r>
              <a:rPr lang="en-US" sz="4000" b="1" dirty="0" smtClean="0"/>
              <a:t>are doing </a:t>
            </a:r>
            <a:r>
              <a:rPr lang="en-US" sz="4000" dirty="0" smtClean="0"/>
              <a:t>their homework.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I </a:t>
            </a:r>
            <a:r>
              <a:rPr lang="en-US" sz="4000" b="1" dirty="0" smtClean="0"/>
              <a:t>turned in </a:t>
            </a:r>
            <a:r>
              <a:rPr lang="en-US" sz="4000" dirty="0" smtClean="0"/>
              <a:t>my homework.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578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Know about 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Verbs can show </a:t>
            </a:r>
            <a:r>
              <a:rPr lang="en-US" sz="4000" b="1" dirty="0" smtClean="0">
                <a:solidFill>
                  <a:srgbClr val="00B050"/>
                </a:solidFill>
              </a:rPr>
              <a:t>action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/>
              <a:t>or a </a:t>
            </a:r>
            <a:r>
              <a:rPr lang="en-US" sz="4000" b="1" dirty="0" smtClean="0">
                <a:solidFill>
                  <a:srgbClr val="0070C0"/>
                </a:solidFill>
              </a:rPr>
              <a:t>state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r>
              <a:rPr lang="en-US" sz="4000" b="1" dirty="0" smtClean="0"/>
              <a:t>Action: </a:t>
            </a:r>
            <a:r>
              <a:rPr lang="en-US" sz="4000" dirty="0" smtClean="0"/>
              <a:t>The horse </a:t>
            </a:r>
            <a:r>
              <a:rPr lang="en-US" sz="4000" b="1" dirty="0" smtClean="0">
                <a:solidFill>
                  <a:srgbClr val="00B050"/>
                </a:solidFill>
              </a:rPr>
              <a:t>ran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/>
              <a:t>through the gate.</a:t>
            </a:r>
          </a:p>
          <a:p>
            <a:pPr marL="0" indent="0">
              <a:buNone/>
            </a:pPr>
            <a:r>
              <a:rPr lang="en-US" sz="4000" b="1" dirty="0" smtClean="0"/>
              <a:t>State of being</a:t>
            </a:r>
            <a:r>
              <a:rPr lang="en-US" sz="4000" dirty="0" smtClean="0"/>
              <a:t>: The spaghetti </a:t>
            </a:r>
            <a:r>
              <a:rPr lang="en-US" sz="4000" b="1" dirty="0" smtClean="0">
                <a:solidFill>
                  <a:srgbClr val="0070C0"/>
                </a:solidFill>
              </a:rPr>
              <a:t>is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hot.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4331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Know about 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An </a:t>
            </a:r>
            <a:r>
              <a:rPr lang="en-US" sz="4000" dirty="0" smtClean="0">
                <a:solidFill>
                  <a:srgbClr val="0070C0"/>
                </a:solidFill>
              </a:rPr>
              <a:t>–</a:t>
            </a:r>
            <a:r>
              <a:rPr lang="en-US" sz="4000" dirty="0" err="1" smtClean="0">
                <a:solidFill>
                  <a:srgbClr val="0070C0"/>
                </a:solidFill>
              </a:rPr>
              <a:t>ing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verb is never by itself (don’t confuse with a gerund)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r>
              <a:rPr lang="en-US" sz="4000" b="1" dirty="0" smtClean="0"/>
              <a:t>ex. </a:t>
            </a:r>
            <a:r>
              <a:rPr lang="en-US" sz="4000" dirty="0" smtClean="0"/>
              <a:t>I </a:t>
            </a:r>
            <a:r>
              <a:rPr lang="en-US" sz="4000" b="1" dirty="0" smtClean="0">
                <a:solidFill>
                  <a:srgbClr val="0070C0"/>
                </a:solidFill>
              </a:rPr>
              <a:t>camping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today. </a:t>
            </a:r>
            <a:r>
              <a:rPr lang="en-US" sz="4000" dirty="0" smtClean="0">
                <a:sym typeface="Wingdings"/>
              </a:rPr>
              <a:t></a:t>
            </a:r>
          </a:p>
          <a:p>
            <a:pPr marL="0" indent="0">
              <a:buNone/>
            </a:pPr>
            <a:r>
              <a:rPr lang="en-US" sz="4000" dirty="0">
                <a:sym typeface="Wingdings"/>
              </a:rPr>
              <a:t> </a:t>
            </a:r>
            <a:r>
              <a:rPr lang="en-US" sz="4000" dirty="0" smtClean="0">
                <a:sym typeface="Wingdings"/>
              </a:rPr>
              <a:t>     I </a:t>
            </a:r>
            <a:r>
              <a:rPr lang="en-US" sz="4000" b="1" dirty="0" smtClean="0">
                <a:solidFill>
                  <a:srgbClr val="0070C0"/>
                </a:solidFill>
                <a:sym typeface="Wingdings"/>
              </a:rPr>
              <a:t>am camping </a:t>
            </a:r>
            <a:r>
              <a:rPr lang="en-US" sz="4000" dirty="0" smtClean="0">
                <a:sym typeface="Wingdings"/>
              </a:rPr>
              <a:t>today. 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1485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Know about 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What are </a:t>
            </a:r>
            <a:r>
              <a:rPr lang="en-US" sz="4000" u="sng" dirty="0" smtClean="0"/>
              <a:t>helping</a:t>
            </a:r>
            <a:r>
              <a:rPr lang="en-US" sz="4000" dirty="0" smtClean="0"/>
              <a:t> verbs?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sz="4000" b="1" dirty="0" smtClean="0"/>
              <a:t>Helping verbs</a:t>
            </a:r>
            <a:r>
              <a:rPr lang="en-US" sz="4000" dirty="0" smtClean="0"/>
              <a:t> are verbs that “</a:t>
            </a:r>
            <a:r>
              <a:rPr lang="en-US" sz="4000" b="1" dirty="0" smtClean="0">
                <a:solidFill>
                  <a:srgbClr val="0070C0"/>
                </a:solidFill>
              </a:rPr>
              <a:t>help</a:t>
            </a:r>
            <a:r>
              <a:rPr lang="en-US" sz="4000" dirty="0" smtClean="0"/>
              <a:t>” the </a:t>
            </a:r>
            <a:r>
              <a:rPr lang="en-US" sz="4000" b="1" dirty="0" smtClean="0">
                <a:solidFill>
                  <a:srgbClr val="00B050"/>
                </a:solidFill>
              </a:rPr>
              <a:t>main verb</a:t>
            </a:r>
            <a:r>
              <a:rPr lang="en-US" sz="4000" dirty="0" smtClean="0"/>
              <a:t>.</a:t>
            </a:r>
          </a:p>
          <a:p>
            <a:pPr marL="0" indent="0">
              <a:buNone/>
            </a:pPr>
            <a:r>
              <a:rPr lang="en-US" sz="4000" b="1" dirty="0" smtClean="0"/>
              <a:t>ex. </a:t>
            </a:r>
            <a:r>
              <a:rPr lang="en-US" sz="4000" dirty="0" smtClean="0"/>
              <a:t>may, might, are, do, did, was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  I </a:t>
            </a:r>
            <a:r>
              <a:rPr lang="en-US" sz="4000" b="1" dirty="0" smtClean="0">
                <a:solidFill>
                  <a:srgbClr val="0070C0"/>
                </a:solidFill>
              </a:rPr>
              <a:t>might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go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/>
              <a:t>to the party.</a:t>
            </a:r>
          </a:p>
          <a:p>
            <a:pPr marL="0" indent="0">
              <a:buNone/>
            </a:pP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80233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Adjective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</a:t>
            </a:r>
            <a:r>
              <a:rPr lang="en-US" sz="4000" b="1" dirty="0" err="1" smtClean="0"/>
              <a:t>ef</a:t>
            </a:r>
            <a:r>
              <a:rPr lang="en-US" sz="4000" dirty="0" smtClean="0"/>
              <a:t>: a word that describes a noun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happy, beautiful, tired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688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Know about 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What are the “be / to be” verbs?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1000" b="1" dirty="0" smtClean="0"/>
          </a:p>
          <a:p>
            <a:pPr marL="0" indent="0" algn="ctr">
              <a:buNone/>
            </a:pPr>
            <a:r>
              <a:rPr lang="en-US" sz="4000" b="1" dirty="0" smtClean="0"/>
              <a:t>am, is, are, was, were, be, being, been</a:t>
            </a:r>
          </a:p>
        </p:txBody>
      </p:sp>
    </p:spTree>
    <p:extLst>
      <p:ext uri="{BB962C8B-B14F-4D97-AF65-F5344CB8AC3E}">
        <p14:creationId xmlns:p14="http://schemas.microsoft.com/office/powerpoint/2010/main" val="122750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Know about 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What are the “do” verbs?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1000" b="1" dirty="0" smtClean="0"/>
          </a:p>
          <a:p>
            <a:pPr marL="0" indent="0" algn="ctr">
              <a:buNone/>
            </a:pPr>
            <a:r>
              <a:rPr lang="en-US" sz="4000" b="1" dirty="0" smtClean="0"/>
              <a:t>do, does, did, doing, done</a:t>
            </a:r>
          </a:p>
        </p:txBody>
      </p:sp>
    </p:spTree>
    <p:extLst>
      <p:ext uri="{BB962C8B-B14F-4D97-AF65-F5344CB8AC3E}">
        <p14:creationId xmlns:p14="http://schemas.microsoft.com/office/powerpoint/2010/main" val="27287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Know about 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What are the “have” verbs?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1000" b="1" dirty="0" smtClean="0"/>
          </a:p>
          <a:p>
            <a:pPr marL="0" indent="0" algn="ctr">
              <a:buNone/>
            </a:pPr>
            <a:r>
              <a:rPr lang="en-US" sz="4000" b="1" dirty="0" smtClean="0"/>
              <a:t>have, has, had, having</a:t>
            </a:r>
          </a:p>
        </p:txBody>
      </p:sp>
    </p:spTree>
    <p:extLst>
      <p:ext uri="{BB962C8B-B14F-4D97-AF65-F5344CB8AC3E}">
        <p14:creationId xmlns:p14="http://schemas.microsoft.com/office/powerpoint/2010/main" val="14778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Know about 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What are modal verbs? 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sz="4000" b="1" dirty="0" smtClean="0"/>
              <a:t>Modal verbs </a:t>
            </a:r>
            <a:r>
              <a:rPr lang="en-US" sz="4000" dirty="0" smtClean="0"/>
              <a:t>(modals) show us </a:t>
            </a:r>
            <a:r>
              <a:rPr lang="en-US" sz="4000" b="1" dirty="0" smtClean="0"/>
              <a:t>degree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0070C0"/>
                </a:solidFill>
              </a:rPr>
              <a:t>can, could, might, have to, must, should, would, ought to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00B050"/>
                </a:solidFill>
              </a:rPr>
              <a:t>These verbs can’t be conjugated. They connect with a main verb.</a:t>
            </a:r>
          </a:p>
        </p:txBody>
      </p:sp>
    </p:spTree>
    <p:extLst>
      <p:ext uri="{BB962C8B-B14F-4D97-AF65-F5344CB8AC3E}">
        <p14:creationId xmlns:p14="http://schemas.microsoft.com/office/powerpoint/2010/main" val="18528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Know about Verbs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What are </a:t>
            </a:r>
            <a:r>
              <a:rPr lang="en-US" sz="4000" dirty="0" smtClean="0"/>
              <a:t>phrasal verbs</a:t>
            </a:r>
            <a:r>
              <a:rPr lang="en-US" sz="4000" dirty="0" smtClean="0"/>
              <a:t>? 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</a:rPr>
              <a:t>Phras</a:t>
            </a:r>
            <a:r>
              <a:rPr lang="en-US" sz="4000" b="1" dirty="0" smtClean="0"/>
              <a:t>al verbs </a:t>
            </a:r>
            <a:r>
              <a:rPr lang="en-US" sz="4000" dirty="0" smtClean="0"/>
              <a:t>are verbs that include a </a:t>
            </a:r>
            <a:r>
              <a:rPr lang="en-US" sz="4000" u="sng" dirty="0" smtClean="0">
                <a:solidFill>
                  <a:srgbClr val="7030A0"/>
                </a:solidFill>
              </a:rPr>
              <a:t>verb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smtClean="0"/>
              <a:t>and another word like an </a:t>
            </a:r>
            <a:r>
              <a:rPr lang="en-US" sz="4000" dirty="0" smtClean="0">
                <a:solidFill>
                  <a:srgbClr val="00B050"/>
                </a:solidFill>
              </a:rPr>
              <a:t>adverb</a:t>
            </a:r>
            <a:r>
              <a:rPr lang="en-US" sz="4000" dirty="0" smtClean="0"/>
              <a:t> or </a:t>
            </a:r>
            <a:r>
              <a:rPr lang="en-US" sz="4000" dirty="0" smtClean="0">
                <a:solidFill>
                  <a:srgbClr val="0070C0"/>
                </a:solidFill>
              </a:rPr>
              <a:t>preposition</a:t>
            </a:r>
          </a:p>
          <a:p>
            <a:pPr marL="0" indent="0">
              <a:buNone/>
            </a:pPr>
            <a:r>
              <a:rPr lang="en-US" sz="4000" b="1" dirty="0" smtClean="0"/>
              <a:t>	ex. </a:t>
            </a:r>
            <a:r>
              <a:rPr lang="en-US" sz="4000" b="1" dirty="0" smtClean="0">
                <a:solidFill>
                  <a:srgbClr val="7030A0"/>
                </a:solidFill>
              </a:rPr>
              <a:t>break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down</a:t>
            </a:r>
            <a:r>
              <a:rPr lang="en-US" sz="4000" b="1" dirty="0" smtClean="0"/>
              <a:t>,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7030A0"/>
                </a:solidFill>
              </a:rPr>
              <a:t>fit</a:t>
            </a:r>
            <a:r>
              <a:rPr lang="en-US" sz="4000" b="1" dirty="0" smtClean="0">
                <a:solidFill>
                  <a:srgbClr val="0070C0"/>
                </a:solidFill>
              </a:rPr>
              <a:t> in</a:t>
            </a:r>
            <a:r>
              <a:rPr lang="en-US" sz="4000" b="1" dirty="0" smtClean="0"/>
              <a:t>,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7030A0"/>
                </a:solidFill>
              </a:rPr>
              <a:t>break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out</a:t>
            </a:r>
          </a:p>
        </p:txBody>
      </p:sp>
    </p:spTree>
    <p:extLst>
      <p:ext uri="{BB962C8B-B14F-4D97-AF65-F5344CB8AC3E}">
        <p14:creationId xmlns:p14="http://schemas.microsoft.com/office/powerpoint/2010/main" val="46505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There are 12 different verb tenses in English.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 smtClean="0"/>
              <a:t>Keep in mind that some verbs are “irregular.”</a:t>
            </a:r>
          </a:p>
          <a:p>
            <a:pPr marL="0" indent="0">
              <a:buNone/>
            </a:pPr>
            <a:r>
              <a:rPr lang="en-US" sz="4000" dirty="0" smtClean="0"/>
              <a:t>That means that they don’t follow normal rules of conjugation.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0349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Simple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Simple Present: </a:t>
            </a:r>
            <a:r>
              <a:rPr lang="en-US" sz="4000" dirty="0" smtClean="0">
                <a:solidFill>
                  <a:srgbClr val="0070C0"/>
                </a:solidFill>
              </a:rPr>
              <a:t>base form </a:t>
            </a:r>
            <a:r>
              <a:rPr lang="en-US" sz="4000" dirty="0" smtClean="0"/>
              <a:t>of verb | </a:t>
            </a:r>
            <a:r>
              <a:rPr lang="en-US" sz="4000" b="1" dirty="0" smtClean="0"/>
              <a:t>-</a:t>
            </a:r>
            <a:r>
              <a:rPr lang="en-US" sz="4000" b="1" dirty="0" smtClean="0">
                <a:solidFill>
                  <a:srgbClr val="00B050"/>
                </a:solidFill>
              </a:rPr>
              <a:t>s</a:t>
            </a:r>
            <a:r>
              <a:rPr lang="en-US" sz="4000" b="1" dirty="0" smtClean="0"/>
              <a:t>/-</a:t>
            </a:r>
            <a:r>
              <a:rPr lang="en-US" sz="4000" b="1" dirty="0" err="1" smtClean="0">
                <a:solidFill>
                  <a:srgbClr val="00B050"/>
                </a:solidFill>
              </a:rPr>
              <a:t>es</a:t>
            </a:r>
            <a:endParaRPr lang="en-US" sz="4000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sz="4000" dirty="0" smtClean="0"/>
              <a:t>We </a:t>
            </a:r>
            <a:r>
              <a:rPr lang="en-US" sz="4000" b="1" dirty="0" smtClean="0">
                <a:solidFill>
                  <a:srgbClr val="0070C0"/>
                </a:solidFill>
              </a:rPr>
              <a:t>play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soccer. He/she/it </a:t>
            </a:r>
            <a:r>
              <a:rPr lang="en-US" sz="4000" b="1" dirty="0" smtClean="0">
                <a:solidFill>
                  <a:srgbClr val="0070C0"/>
                </a:solidFill>
              </a:rPr>
              <a:t>play</a:t>
            </a:r>
            <a:r>
              <a:rPr lang="en-US" sz="4000" b="1" dirty="0" smtClean="0">
                <a:solidFill>
                  <a:srgbClr val="00B050"/>
                </a:solidFill>
              </a:rPr>
              <a:t>s</a:t>
            </a:r>
            <a:r>
              <a:rPr lang="en-US" sz="4000" dirty="0" smtClean="0"/>
              <a:t> soccer.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when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is-IS" sz="4000" dirty="0"/>
              <a:t>             talking about an action </a:t>
            </a:r>
            <a:r>
              <a:rPr lang="en-US" sz="4000" dirty="0" smtClean="0"/>
              <a:t>that is a fact, 		habit,</a:t>
            </a:r>
            <a:r>
              <a:rPr lang="en-US" sz="4000" dirty="0"/>
              <a:t> </a:t>
            </a:r>
            <a:r>
              <a:rPr lang="en-US" sz="4000" dirty="0" smtClean="0"/>
              <a:t>or a regular action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b="1" dirty="0" smtClean="0"/>
              <a:t>ex. </a:t>
            </a:r>
            <a:r>
              <a:rPr lang="en-US" sz="4000" b="1" dirty="0" smtClean="0">
                <a:solidFill>
                  <a:srgbClr val="0070C0"/>
                </a:solidFill>
              </a:rPr>
              <a:t>Everyday</a:t>
            </a:r>
            <a:r>
              <a:rPr lang="en-US" sz="4000" dirty="0" smtClean="0"/>
              <a:t>, I eat dinner at 5PM.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8291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Simple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Simple Past: </a:t>
            </a:r>
            <a:r>
              <a:rPr lang="en-US" sz="4000" dirty="0" smtClean="0"/>
              <a:t>base form of verb + </a:t>
            </a:r>
            <a:r>
              <a:rPr lang="en-US" sz="4000" b="1" dirty="0" smtClean="0"/>
              <a:t>-</a:t>
            </a:r>
            <a:r>
              <a:rPr lang="en-US" sz="4000" b="1" dirty="0" err="1" smtClean="0">
                <a:solidFill>
                  <a:srgbClr val="0070C0"/>
                </a:solidFill>
              </a:rPr>
              <a:t>ed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4000" dirty="0" smtClean="0"/>
              <a:t>I walk</a:t>
            </a:r>
            <a:r>
              <a:rPr lang="en-US" sz="4000" b="1" dirty="0" smtClean="0">
                <a:solidFill>
                  <a:srgbClr val="0070C0"/>
                </a:solidFill>
              </a:rPr>
              <a:t>ed</a:t>
            </a:r>
            <a:r>
              <a:rPr lang="en-US" sz="4000" dirty="0" smtClean="0"/>
              <a:t>. They ran (irregular). You cut (irregular).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when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is-IS" sz="4000" dirty="0"/>
              <a:t>             talking about an action that </a:t>
            </a:r>
            <a:r>
              <a:rPr lang="is-IS" sz="4000" dirty="0" smtClean="0"/>
              <a:t>happened 		in the past and is done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89185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Simple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Simple Future: </a:t>
            </a:r>
            <a:r>
              <a:rPr lang="en-US" sz="4000" b="1" dirty="0" smtClean="0">
                <a:solidFill>
                  <a:srgbClr val="00B050"/>
                </a:solidFill>
              </a:rPr>
              <a:t>will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/>
              <a:t>+ </a:t>
            </a:r>
            <a:r>
              <a:rPr lang="en-US" sz="4000" dirty="0" smtClean="0">
                <a:solidFill>
                  <a:srgbClr val="0070C0"/>
                </a:solidFill>
              </a:rPr>
              <a:t>base form </a:t>
            </a:r>
            <a:r>
              <a:rPr lang="en-US" sz="4000" dirty="0" smtClean="0"/>
              <a:t>of verb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I </a:t>
            </a:r>
            <a:r>
              <a:rPr lang="en-US" sz="4000" dirty="0" smtClean="0">
                <a:solidFill>
                  <a:srgbClr val="00B050"/>
                </a:solidFill>
              </a:rPr>
              <a:t>will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go</a:t>
            </a:r>
            <a:r>
              <a:rPr lang="en-US" sz="4000" dirty="0" smtClean="0"/>
              <a:t> to school.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when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is-IS" sz="4000" dirty="0"/>
              <a:t>             </a:t>
            </a:r>
            <a:r>
              <a:rPr lang="en-US" sz="4000" dirty="0" smtClean="0"/>
              <a:t>doing a future voluntary action, or when 		giving a promise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787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4000" b="1" dirty="0" smtClean="0"/>
              <a:t>Continuous / Progressive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Present continuous: </a:t>
            </a:r>
            <a:r>
              <a:rPr lang="en-US" sz="4000" dirty="0" smtClean="0"/>
              <a:t>”</a:t>
            </a:r>
            <a:r>
              <a:rPr lang="en-US" sz="4000" b="1" dirty="0" smtClean="0">
                <a:solidFill>
                  <a:srgbClr val="00B050"/>
                </a:solidFill>
              </a:rPr>
              <a:t>to be</a:t>
            </a:r>
            <a:r>
              <a:rPr lang="en-US" sz="4000" dirty="0" smtClean="0"/>
              <a:t>” + </a:t>
            </a:r>
            <a:r>
              <a:rPr lang="en-US" sz="4000" dirty="0" smtClean="0">
                <a:solidFill>
                  <a:srgbClr val="0070C0"/>
                </a:solidFill>
              </a:rPr>
              <a:t>verb</a:t>
            </a:r>
            <a:r>
              <a:rPr lang="en-US" sz="4000" dirty="0" smtClean="0"/>
              <a:t> + -</a:t>
            </a:r>
            <a:r>
              <a:rPr lang="en-US" sz="4000" b="1" dirty="0" err="1" smtClean="0"/>
              <a:t>ing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We </a:t>
            </a:r>
            <a:r>
              <a:rPr lang="en-US" sz="4000" b="1" dirty="0" smtClean="0">
                <a:solidFill>
                  <a:srgbClr val="00B050"/>
                </a:solidFill>
              </a:rPr>
              <a:t>are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play</a:t>
            </a:r>
            <a:r>
              <a:rPr lang="en-US" sz="4000" b="1" dirty="0" smtClean="0"/>
              <a:t>ing</a:t>
            </a:r>
            <a:r>
              <a:rPr lang="en-US" sz="4000" dirty="0" smtClean="0"/>
              <a:t> soccer.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C00000"/>
                </a:solidFill>
              </a:rPr>
              <a:t>Used when</a:t>
            </a:r>
            <a:r>
              <a:rPr lang="is-IS" sz="4000" dirty="0" smtClean="0"/>
              <a:t>…</a:t>
            </a:r>
          </a:p>
          <a:p>
            <a:pPr marL="0" indent="0">
              <a:buNone/>
            </a:pPr>
            <a:r>
              <a:rPr lang="is-IS" sz="4000" dirty="0"/>
              <a:t> </a:t>
            </a:r>
            <a:r>
              <a:rPr lang="is-IS" sz="4000" dirty="0" smtClean="0"/>
              <a:t>            talking about an action that is 				happening </a:t>
            </a:r>
            <a:r>
              <a:rPr lang="is-IS" sz="4000" b="1" dirty="0" smtClean="0"/>
              <a:t>right now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12982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Quick Quiz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What part of speech is the underlined word?</a:t>
            </a:r>
            <a:endParaRPr lang="en-US" sz="4000" dirty="0" smtClean="0"/>
          </a:p>
          <a:p>
            <a:endParaRPr lang="en-US" sz="4000" dirty="0"/>
          </a:p>
          <a:p>
            <a:pPr algn="ctr"/>
            <a:r>
              <a:rPr lang="en-US" sz="4000" dirty="0" smtClean="0"/>
              <a:t>The </a:t>
            </a:r>
            <a:r>
              <a:rPr lang="en-US" sz="4000" u="sng" dirty="0" smtClean="0"/>
              <a:t>dog</a:t>
            </a:r>
            <a:r>
              <a:rPr lang="en-US" sz="4000" dirty="0" smtClean="0"/>
              <a:t> ran after the cat.</a:t>
            </a:r>
          </a:p>
          <a:p>
            <a:pPr algn="ctr"/>
            <a:endParaRPr lang="en-US" sz="4000" dirty="0"/>
          </a:p>
          <a:p>
            <a:pPr algn="ctr"/>
            <a:r>
              <a:rPr lang="en-US" sz="5400" b="1" dirty="0" smtClean="0">
                <a:solidFill>
                  <a:srgbClr val="0070C0"/>
                </a:solidFill>
              </a:rPr>
              <a:t>noun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58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4000" b="1" dirty="0" smtClean="0"/>
              <a:t>Continuous / Progressive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Past continuous: </a:t>
            </a:r>
            <a:r>
              <a:rPr lang="en-US" sz="4000" dirty="0" smtClean="0"/>
              <a:t>past “</a:t>
            </a:r>
            <a:r>
              <a:rPr lang="en-US" sz="4000" b="1" dirty="0" smtClean="0">
                <a:solidFill>
                  <a:srgbClr val="00B050"/>
                </a:solidFill>
              </a:rPr>
              <a:t>to be</a:t>
            </a:r>
            <a:r>
              <a:rPr lang="en-US" sz="4000" dirty="0" smtClean="0"/>
              <a:t>” + </a:t>
            </a:r>
            <a:r>
              <a:rPr lang="en-US" sz="4000" dirty="0" smtClean="0">
                <a:solidFill>
                  <a:srgbClr val="0070C0"/>
                </a:solidFill>
              </a:rPr>
              <a:t>verb</a:t>
            </a:r>
            <a:r>
              <a:rPr lang="en-US" sz="4000" dirty="0" smtClean="0"/>
              <a:t> + -</a:t>
            </a:r>
            <a:r>
              <a:rPr lang="en-US" sz="4000" b="1" dirty="0" err="1" smtClean="0"/>
              <a:t>ing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We </a:t>
            </a:r>
            <a:r>
              <a:rPr lang="en-US" sz="4000" b="1" dirty="0" smtClean="0">
                <a:solidFill>
                  <a:srgbClr val="00B050"/>
                </a:solidFill>
              </a:rPr>
              <a:t>were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play</a:t>
            </a:r>
            <a:r>
              <a:rPr lang="en-US" sz="4000" b="1" dirty="0" smtClean="0"/>
              <a:t>ing</a:t>
            </a:r>
            <a:r>
              <a:rPr lang="en-US" sz="4000" dirty="0" smtClean="0"/>
              <a:t> soccer.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when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is-IS" sz="4000" dirty="0"/>
              <a:t>             talking about an action that </a:t>
            </a:r>
            <a:r>
              <a:rPr lang="is-IS" sz="4000" dirty="0" smtClean="0"/>
              <a:t>was done </a:t>
            </a:r>
            <a:r>
              <a:rPr lang="is-IS" sz="4000" dirty="0"/>
              <a:t>		</a:t>
            </a:r>
            <a:r>
              <a:rPr lang="is-IS" sz="4000" dirty="0" smtClean="0"/>
              <a:t>for a period of time in the past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0606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4000" b="1" dirty="0" smtClean="0"/>
              <a:t>Continuous / Progressive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Future continuous: </a:t>
            </a:r>
            <a:r>
              <a:rPr lang="en-US" sz="4000" b="1" dirty="0" smtClean="0">
                <a:solidFill>
                  <a:srgbClr val="7030A0"/>
                </a:solidFill>
              </a:rPr>
              <a:t>will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smtClean="0"/>
              <a:t>+ </a:t>
            </a:r>
            <a:r>
              <a:rPr lang="en-US" sz="4000" b="1" dirty="0" smtClean="0">
                <a:solidFill>
                  <a:srgbClr val="00B050"/>
                </a:solidFill>
              </a:rPr>
              <a:t>be</a:t>
            </a:r>
            <a:r>
              <a:rPr lang="en-US" sz="4000" dirty="0" smtClean="0"/>
              <a:t> + </a:t>
            </a:r>
            <a:r>
              <a:rPr lang="en-US" sz="4000" dirty="0">
                <a:solidFill>
                  <a:srgbClr val="0070C0"/>
                </a:solidFill>
              </a:rPr>
              <a:t>verb</a:t>
            </a:r>
            <a:r>
              <a:rPr lang="en-US" sz="4000" dirty="0"/>
              <a:t> + -</a:t>
            </a:r>
            <a:r>
              <a:rPr lang="en-US" sz="4000" b="1" dirty="0" err="1"/>
              <a:t>ing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I </a:t>
            </a:r>
            <a:r>
              <a:rPr lang="en-US" sz="4000" b="1" dirty="0" smtClean="0">
                <a:solidFill>
                  <a:srgbClr val="7030A0"/>
                </a:solidFill>
              </a:rPr>
              <a:t>will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be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play</a:t>
            </a:r>
            <a:r>
              <a:rPr lang="en-US" sz="4000" b="1" dirty="0" smtClean="0"/>
              <a:t>ing</a:t>
            </a:r>
            <a:r>
              <a:rPr lang="en-US" sz="4000" dirty="0" smtClean="0"/>
              <a:t> soccer.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when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is-IS" sz="4000" dirty="0"/>
              <a:t>             talking about an action that </a:t>
            </a:r>
            <a:r>
              <a:rPr lang="is-IS" sz="4000" dirty="0" smtClean="0"/>
              <a:t>will be 	</a:t>
            </a:r>
            <a:r>
              <a:rPr lang="is-IS" sz="4000" dirty="0"/>
              <a:t>	</a:t>
            </a:r>
            <a:r>
              <a:rPr lang="is-IS" sz="4000" dirty="0" smtClean="0"/>
              <a:t>	happening </a:t>
            </a:r>
            <a:r>
              <a:rPr lang="en-US" sz="4000" dirty="0" smtClean="0"/>
              <a:t>during a certain time in the 		future.</a:t>
            </a:r>
            <a:endParaRPr lang="en-US" sz="4000" b="1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0685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4000" b="1" dirty="0" smtClean="0"/>
              <a:t>Perfect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916920" cy="46463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b="1" dirty="0" smtClean="0"/>
              <a:t>Present perfect: </a:t>
            </a:r>
            <a:r>
              <a:rPr lang="en-US" sz="4000" b="1" dirty="0" smtClean="0">
                <a:solidFill>
                  <a:srgbClr val="00B050"/>
                </a:solidFill>
              </a:rPr>
              <a:t>have/has</a:t>
            </a:r>
            <a:r>
              <a:rPr lang="en-US" sz="4000" dirty="0" smtClean="0"/>
              <a:t> + </a:t>
            </a:r>
            <a:r>
              <a:rPr lang="en-US" sz="4000" b="1" dirty="0" smtClean="0">
                <a:solidFill>
                  <a:srgbClr val="0070C0"/>
                </a:solidFill>
              </a:rPr>
              <a:t>past participle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She </a:t>
            </a:r>
            <a:r>
              <a:rPr lang="en-US" sz="4000" b="1" dirty="0" smtClean="0">
                <a:solidFill>
                  <a:srgbClr val="00B050"/>
                </a:solidFill>
              </a:rPr>
              <a:t>has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received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a degree.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</a:t>
            </a:r>
            <a:r>
              <a:rPr lang="en-US" sz="4000" dirty="0" smtClean="0">
                <a:solidFill>
                  <a:srgbClr val="C00000"/>
                </a:solidFill>
              </a:rPr>
              <a:t>for</a:t>
            </a:r>
            <a:r>
              <a:rPr lang="is-IS" sz="4000" dirty="0" smtClean="0"/>
              <a:t>…</a:t>
            </a:r>
            <a:endParaRPr lang="is-IS" sz="4000" dirty="0"/>
          </a:p>
          <a:p>
            <a:pPr marL="0" indent="0">
              <a:buNone/>
            </a:pPr>
            <a:r>
              <a:rPr lang="en-US" sz="4000" dirty="0" smtClean="0">
                <a:solidFill>
                  <a:srgbClr val="0070C0"/>
                </a:solidFill>
              </a:rPr>
              <a:t>an unspecified time before now</a:t>
            </a:r>
          </a:p>
          <a:p>
            <a:pPr marL="0" indent="0">
              <a:buNone/>
            </a:pPr>
            <a:r>
              <a:rPr lang="en-US" sz="4000" b="1" dirty="0" smtClean="0"/>
              <a:t>	ex. </a:t>
            </a:r>
            <a:r>
              <a:rPr lang="en-US" sz="4000" dirty="0" smtClean="0"/>
              <a:t>I have been to Mexico. (when?)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0070C0"/>
                </a:solidFill>
              </a:rPr>
              <a:t>an action that started in the past but continues until now</a:t>
            </a:r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b="1" dirty="0" smtClean="0"/>
              <a:t>ex</a:t>
            </a:r>
            <a:r>
              <a:rPr lang="en-US" sz="4000" dirty="0" smtClean="0"/>
              <a:t>. She has been a teacher for 5 years. (and still is)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031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4000" b="1" dirty="0" smtClean="0"/>
              <a:t>Perfect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08414"/>
            <a:ext cx="10761472" cy="42653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 smtClean="0"/>
              <a:t>Past perfect: </a:t>
            </a:r>
            <a:r>
              <a:rPr lang="en-US" sz="4000" dirty="0" smtClean="0"/>
              <a:t>past </a:t>
            </a:r>
            <a:r>
              <a:rPr lang="en-US" sz="4000" b="1" dirty="0" smtClean="0">
                <a:solidFill>
                  <a:srgbClr val="00B050"/>
                </a:solidFill>
              </a:rPr>
              <a:t>had</a:t>
            </a:r>
            <a:r>
              <a:rPr lang="en-US" sz="4000" dirty="0" smtClean="0"/>
              <a:t> + </a:t>
            </a:r>
            <a:r>
              <a:rPr lang="en-US" sz="4000" b="1" dirty="0">
                <a:solidFill>
                  <a:srgbClr val="0070C0"/>
                </a:solidFill>
              </a:rPr>
              <a:t>past participle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/>
              <a:t>She </a:t>
            </a:r>
            <a:r>
              <a:rPr lang="en-US" sz="4000" b="1" dirty="0" smtClean="0">
                <a:solidFill>
                  <a:srgbClr val="00B050"/>
                </a:solidFill>
              </a:rPr>
              <a:t>had </a:t>
            </a:r>
            <a:r>
              <a:rPr lang="en-US" sz="4000" b="1" dirty="0" smtClean="0">
                <a:solidFill>
                  <a:srgbClr val="0070C0"/>
                </a:solidFill>
              </a:rPr>
              <a:t>received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/>
              <a:t>a degree.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for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0070C0"/>
                </a:solidFill>
              </a:rPr>
              <a:t>a completed action that came </a:t>
            </a:r>
            <a:r>
              <a:rPr lang="en-US" sz="4000" b="1" u="sng" dirty="0" smtClean="0">
                <a:solidFill>
                  <a:srgbClr val="0070C0"/>
                </a:solidFill>
              </a:rPr>
              <a:t>before</a:t>
            </a:r>
            <a:r>
              <a:rPr lang="en-US" sz="4000" dirty="0" smtClean="0">
                <a:solidFill>
                  <a:srgbClr val="0070C0"/>
                </a:solidFill>
              </a:rPr>
              <a:t> another past action</a:t>
            </a:r>
          </a:p>
          <a:p>
            <a:pPr marL="0" indent="0">
              <a:buNone/>
            </a:pPr>
            <a:r>
              <a:rPr lang="en-US" sz="4000" b="1" dirty="0" smtClean="0"/>
              <a:t>	ex. </a:t>
            </a:r>
            <a:r>
              <a:rPr lang="en-US" sz="4000" dirty="0" smtClean="0"/>
              <a:t>She </a:t>
            </a:r>
            <a:r>
              <a:rPr lang="en-US" sz="4000" b="1" dirty="0" smtClean="0"/>
              <a:t>understood</a:t>
            </a:r>
            <a:r>
              <a:rPr lang="en-US" sz="4000" dirty="0" smtClean="0"/>
              <a:t> the movie because she </a:t>
            </a:r>
            <a:r>
              <a:rPr lang="en-US" sz="4000" b="1" u="sng" dirty="0" smtClean="0"/>
              <a:t>had</a:t>
            </a:r>
            <a:r>
              <a:rPr lang="en-US" sz="4000" b="1" dirty="0" smtClean="0"/>
              <a:t> 	</a:t>
            </a:r>
            <a:r>
              <a:rPr lang="en-US" sz="4000" b="1" u="sng" dirty="0" smtClean="0"/>
              <a:t>read</a:t>
            </a:r>
            <a:r>
              <a:rPr lang="en-US" sz="4000" dirty="0" smtClean="0"/>
              <a:t> the book.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4607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4000" b="1" dirty="0" smtClean="0"/>
              <a:t>Perfect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Future perfect: </a:t>
            </a:r>
            <a:r>
              <a:rPr lang="en-US" sz="4000" b="1" dirty="0" smtClean="0">
                <a:solidFill>
                  <a:srgbClr val="7030A0"/>
                </a:solidFill>
              </a:rPr>
              <a:t>will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smtClean="0"/>
              <a:t>+ </a:t>
            </a:r>
            <a:r>
              <a:rPr lang="en-US" sz="4000" b="1" dirty="0" smtClean="0">
                <a:solidFill>
                  <a:srgbClr val="00B050"/>
                </a:solidFill>
              </a:rPr>
              <a:t>have </a:t>
            </a:r>
            <a:r>
              <a:rPr lang="en-US" sz="4000" dirty="0" smtClean="0"/>
              <a:t>+ </a:t>
            </a:r>
            <a:r>
              <a:rPr lang="en-US" sz="4000" b="1" dirty="0">
                <a:solidFill>
                  <a:srgbClr val="0070C0"/>
                </a:solidFill>
              </a:rPr>
              <a:t>past participle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/>
              <a:t>She </a:t>
            </a:r>
            <a:r>
              <a:rPr lang="en-US" sz="4000" b="1" dirty="0" smtClean="0">
                <a:solidFill>
                  <a:srgbClr val="7030A0"/>
                </a:solidFill>
              </a:rPr>
              <a:t>will </a:t>
            </a:r>
            <a:r>
              <a:rPr lang="en-US" sz="4000" b="1" dirty="0" smtClean="0">
                <a:solidFill>
                  <a:srgbClr val="00B050"/>
                </a:solidFill>
              </a:rPr>
              <a:t>have </a:t>
            </a:r>
            <a:r>
              <a:rPr lang="en-US" sz="4000" b="1" dirty="0" smtClean="0">
                <a:solidFill>
                  <a:srgbClr val="0070C0"/>
                </a:solidFill>
              </a:rPr>
              <a:t>received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/>
              <a:t>a degree.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for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0070C0"/>
                </a:solidFill>
              </a:rPr>
              <a:t>a completed action that </a:t>
            </a:r>
            <a:r>
              <a:rPr lang="en-US" sz="4000" dirty="0" smtClean="0">
                <a:solidFill>
                  <a:srgbClr val="0070C0"/>
                </a:solidFill>
              </a:rPr>
              <a:t>will come </a:t>
            </a:r>
            <a:r>
              <a:rPr lang="en-US" sz="4000" b="1" u="sng" dirty="0" smtClean="0">
                <a:solidFill>
                  <a:srgbClr val="0070C0"/>
                </a:solidFill>
              </a:rPr>
              <a:t>before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>
                <a:solidFill>
                  <a:srgbClr val="0070C0"/>
                </a:solidFill>
              </a:rPr>
              <a:t>another </a:t>
            </a:r>
            <a:r>
              <a:rPr lang="en-US" sz="4000" dirty="0" smtClean="0">
                <a:solidFill>
                  <a:srgbClr val="0070C0"/>
                </a:solidFill>
              </a:rPr>
              <a:t>future action</a:t>
            </a:r>
            <a:endParaRPr lang="en-US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4000" b="1" dirty="0" smtClean="0"/>
              <a:t>ex</a:t>
            </a:r>
            <a:r>
              <a:rPr lang="en-US" sz="4000" b="1" dirty="0"/>
              <a:t>. </a:t>
            </a:r>
            <a:r>
              <a:rPr lang="en-US" sz="4000" dirty="0" smtClean="0"/>
              <a:t>By tomorrow, I </a:t>
            </a:r>
            <a:r>
              <a:rPr lang="en-US" sz="4000" b="1" u="sng" dirty="0" smtClean="0"/>
              <a:t>will have gained </a:t>
            </a:r>
            <a:r>
              <a:rPr lang="en-US" sz="4000" dirty="0" smtClean="0"/>
              <a:t>3 pounds.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445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7984"/>
          </a:xfrm>
        </p:spPr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3200" b="1" dirty="0" smtClean="0"/>
              <a:t>Perfect Continuous (progressive)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73200"/>
            <a:ext cx="10058400" cy="5054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b="1" dirty="0" smtClean="0"/>
              <a:t>Present perfect continuous: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B050"/>
                </a:solidFill>
              </a:rPr>
              <a:t>have/has</a:t>
            </a:r>
            <a:r>
              <a:rPr lang="en-US" sz="4000" dirty="0" smtClean="0"/>
              <a:t> + </a:t>
            </a:r>
            <a:r>
              <a:rPr lang="en-US" sz="4000" b="1" dirty="0" smtClean="0">
                <a:solidFill>
                  <a:srgbClr val="0070C0"/>
                </a:solidFill>
              </a:rPr>
              <a:t>been </a:t>
            </a:r>
            <a:r>
              <a:rPr lang="en-US" sz="4000" dirty="0" smtClean="0"/>
              <a:t>+ </a:t>
            </a:r>
            <a:r>
              <a:rPr lang="en-US" sz="4000" dirty="0" smtClean="0">
                <a:solidFill>
                  <a:srgbClr val="7030A0"/>
                </a:solidFill>
              </a:rPr>
              <a:t>verb</a:t>
            </a:r>
            <a:r>
              <a:rPr lang="en-US" sz="4000" dirty="0" smtClean="0"/>
              <a:t> + -</a:t>
            </a:r>
            <a:r>
              <a:rPr lang="en-US" sz="4000" dirty="0" err="1" smtClean="0"/>
              <a:t>ing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The dog </a:t>
            </a:r>
            <a:r>
              <a:rPr lang="en-US" sz="4000" b="1" dirty="0" smtClean="0">
                <a:solidFill>
                  <a:srgbClr val="00B050"/>
                </a:solidFill>
              </a:rPr>
              <a:t>has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been</a:t>
            </a:r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7030A0"/>
                </a:solidFill>
              </a:rPr>
              <a:t>chas</a:t>
            </a:r>
            <a:r>
              <a:rPr lang="en-US" sz="4000" b="1" dirty="0" smtClean="0"/>
              <a:t>ing </a:t>
            </a:r>
            <a:r>
              <a:rPr lang="en-US" sz="4000" dirty="0" smtClean="0"/>
              <a:t>the cat.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for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0070C0"/>
                </a:solidFill>
              </a:rPr>
              <a:t>duration from past until now</a:t>
            </a:r>
            <a:endParaRPr lang="en-US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4000" b="1" dirty="0"/>
              <a:t>ex. </a:t>
            </a:r>
            <a:r>
              <a:rPr lang="en-US" sz="4000" dirty="0" smtClean="0"/>
              <a:t>He </a:t>
            </a:r>
            <a:r>
              <a:rPr lang="en-US" sz="4000" b="1" dirty="0" smtClean="0"/>
              <a:t>has been talking </a:t>
            </a:r>
            <a:r>
              <a:rPr lang="en-US" sz="4000" dirty="0" smtClean="0"/>
              <a:t>for the past hour.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0070C0"/>
                </a:solidFill>
              </a:rPr>
              <a:t>recently, lately</a:t>
            </a:r>
          </a:p>
          <a:p>
            <a:pPr marL="0" indent="0">
              <a:buNone/>
            </a:pPr>
            <a:r>
              <a:rPr lang="en-US" sz="4000" b="1" dirty="0" smtClean="0"/>
              <a:t>ex</a:t>
            </a:r>
            <a:r>
              <a:rPr lang="en-US" sz="4000" dirty="0" smtClean="0"/>
              <a:t>. Recently, I have been feeling a little tired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75612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7984"/>
          </a:xfrm>
        </p:spPr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3200" b="1" dirty="0" smtClean="0"/>
              <a:t>Perfect Continuous (progressive)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73200"/>
            <a:ext cx="10739120" cy="5054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b="1" dirty="0" smtClean="0"/>
              <a:t>Past perfect continuous: 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B050"/>
                </a:solidFill>
              </a:rPr>
              <a:t>had </a:t>
            </a:r>
            <a:r>
              <a:rPr lang="en-US" sz="4000" dirty="0" smtClean="0"/>
              <a:t>+ </a:t>
            </a:r>
            <a:r>
              <a:rPr lang="en-US" sz="4000" b="1" dirty="0">
                <a:solidFill>
                  <a:srgbClr val="0070C0"/>
                </a:solidFill>
              </a:rPr>
              <a:t>been </a:t>
            </a:r>
            <a:r>
              <a:rPr lang="en-US" sz="4000" dirty="0"/>
              <a:t>+ </a:t>
            </a:r>
            <a:r>
              <a:rPr lang="en-US" sz="4000" dirty="0">
                <a:solidFill>
                  <a:srgbClr val="7030A0"/>
                </a:solidFill>
              </a:rPr>
              <a:t>verb</a:t>
            </a:r>
            <a:r>
              <a:rPr lang="en-US" sz="4000" dirty="0"/>
              <a:t> + -</a:t>
            </a:r>
            <a:r>
              <a:rPr lang="en-US" sz="4000" dirty="0" err="1" smtClean="0"/>
              <a:t>ing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The dog </a:t>
            </a:r>
            <a:r>
              <a:rPr lang="en-US" sz="4000" b="1" dirty="0" smtClean="0">
                <a:solidFill>
                  <a:srgbClr val="00B050"/>
                </a:solidFill>
              </a:rPr>
              <a:t>had </a:t>
            </a:r>
            <a:r>
              <a:rPr lang="en-US" sz="4000" b="1" dirty="0" smtClean="0">
                <a:solidFill>
                  <a:srgbClr val="0070C0"/>
                </a:solidFill>
              </a:rPr>
              <a:t>been</a:t>
            </a:r>
            <a:r>
              <a:rPr lang="en-US" sz="4000" b="1" dirty="0" smtClean="0"/>
              <a:t> </a:t>
            </a:r>
            <a:r>
              <a:rPr lang="en-US" sz="4000" b="1" dirty="0">
                <a:solidFill>
                  <a:srgbClr val="7030A0"/>
                </a:solidFill>
              </a:rPr>
              <a:t>chas</a:t>
            </a:r>
            <a:r>
              <a:rPr lang="en-US" sz="4000" b="1" dirty="0"/>
              <a:t>ing </a:t>
            </a:r>
            <a:r>
              <a:rPr lang="en-US" sz="4000" dirty="0"/>
              <a:t>the cat</a:t>
            </a:r>
            <a:r>
              <a:rPr lang="en-US" sz="4000" dirty="0" smtClean="0"/>
              <a:t>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for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0070C0"/>
                </a:solidFill>
              </a:rPr>
              <a:t>duration </a:t>
            </a:r>
            <a:r>
              <a:rPr lang="en-US" sz="4000" dirty="0" smtClean="0">
                <a:solidFill>
                  <a:srgbClr val="0070C0"/>
                </a:solidFill>
              </a:rPr>
              <a:t>before something in the past</a:t>
            </a:r>
            <a:endParaRPr lang="en-US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4000" b="1" dirty="0"/>
              <a:t>ex. </a:t>
            </a:r>
            <a:r>
              <a:rPr lang="en-US" sz="4000" dirty="0" smtClean="0"/>
              <a:t>They </a:t>
            </a:r>
            <a:r>
              <a:rPr lang="en-US" sz="4000" b="1" dirty="0" smtClean="0"/>
              <a:t>had been talking</a:t>
            </a:r>
            <a:r>
              <a:rPr lang="en-US" sz="4000" dirty="0" smtClean="0"/>
              <a:t> 3 hours before the sun rose.</a:t>
            </a:r>
            <a:endParaRPr lang="en-US" sz="4000" dirty="0"/>
          </a:p>
          <a:p>
            <a:pPr marL="0" indent="0">
              <a:buNone/>
            </a:pPr>
            <a:r>
              <a:rPr lang="en-US" sz="4000" dirty="0" smtClean="0">
                <a:solidFill>
                  <a:srgbClr val="0070C0"/>
                </a:solidFill>
              </a:rPr>
              <a:t>cause of something in the past</a:t>
            </a:r>
            <a:endParaRPr lang="en-US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4000" b="1" dirty="0"/>
              <a:t>ex</a:t>
            </a:r>
            <a:r>
              <a:rPr lang="en-US" sz="4000" dirty="0"/>
              <a:t>. </a:t>
            </a:r>
            <a:r>
              <a:rPr lang="en-US" sz="4000" dirty="0" smtClean="0"/>
              <a:t>He gained weight because he </a:t>
            </a:r>
            <a:r>
              <a:rPr lang="en-US" sz="4000" b="1" dirty="0" smtClean="0"/>
              <a:t>had been overeating</a:t>
            </a:r>
            <a:r>
              <a:rPr lang="en-US" sz="4000" dirty="0" smtClean="0"/>
              <a:t>.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5515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7984"/>
          </a:xfrm>
        </p:spPr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3200" b="1" dirty="0" smtClean="0"/>
              <a:t>Perfect Continuous (progressive)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73200"/>
            <a:ext cx="10058400" cy="505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Future perfect continuous: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B0F0"/>
                </a:solidFill>
              </a:rPr>
              <a:t>will</a:t>
            </a:r>
            <a:r>
              <a:rPr lang="en-US" sz="4000" dirty="0" smtClean="0">
                <a:solidFill>
                  <a:srgbClr val="00B0F0"/>
                </a:solidFill>
              </a:rPr>
              <a:t> </a:t>
            </a:r>
            <a:r>
              <a:rPr lang="en-US" sz="4000" dirty="0" smtClean="0"/>
              <a:t>+ </a:t>
            </a:r>
            <a:r>
              <a:rPr lang="en-US" sz="4000" b="1" dirty="0" smtClean="0">
                <a:solidFill>
                  <a:srgbClr val="00B050"/>
                </a:solidFill>
              </a:rPr>
              <a:t>have </a:t>
            </a:r>
            <a:r>
              <a:rPr lang="en-US" sz="4000" dirty="0" smtClean="0"/>
              <a:t>+ </a:t>
            </a:r>
            <a:r>
              <a:rPr lang="en-US" sz="4000" b="1" dirty="0" smtClean="0">
                <a:solidFill>
                  <a:srgbClr val="0070C0"/>
                </a:solidFill>
              </a:rPr>
              <a:t>been </a:t>
            </a:r>
            <a:r>
              <a:rPr lang="en-US" sz="4000" dirty="0"/>
              <a:t>+ </a:t>
            </a:r>
            <a:r>
              <a:rPr lang="en-US" sz="4000" dirty="0">
                <a:solidFill>
                  <a:srgbClr val="7030A0"/>
                </a:solidFill>
              </a:rPr>
              <a:t>verb</a:t>
            </a:r>
            <a:r>
              <a:rPr lang="en-US" sz="4000" dirty="0"/>
              <a:t> + -</a:t>
            </a:r>
            <a:r>
              <a:rPr lang="en-US" sz="4000" dirty="0" err="1"/>
              <a:t>ing</a:t>
            </a:r>
            <a:r>
              <a:rPr lang="en-US" sz="4000" dirty="0"/>
              <a:t> 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/>
              <a:t>The </a:t>
            </a:r>
            <a:r>
              <a:rPr lang="en-US" sz="4000" dirty="0" smtClean="0"/>
              <a:t>dog</a:t>
            </a:r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00B0F0"/>
                </a:solidFill>
              </a:rPr>
              <a:t>will</a:t>
            </a:r>
            <a:r>
              <a:rPr lang="en-US" sz="4000" dirty="0" smtClean="0">
                <a:solidFill>
                  <a:srgbClr val="00B0F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have </a:t>
            </a:r>
            <a:r>
              <a:rPr lang="en-US" sz="4000" b="1" dirty="0" smtClean="0">
                <a:solidFill>
                  <a:srgbClr val="0070C0"/>
                </a:solidFill>
              </a:rPr>
              <a:t>been</a:t>
            </a:r>
            <a:r>
              <a:rPr lang="en-US" sz="4000" b="1" dirty="0" smtClean="0"/>
              <a:t> </a:t>
            </a:r>
            <a:r>
              <a:rPr lang="en-US" sz="4000" b="1" dirty="0">
                <a:solidFill>
                  <a:srgbClr val="7030A0"/>
                </a:solidFill>
              </a:rPr>
              <a:t>chas</a:t>
            </a:r>
            <a:r>
              <a:rPr lang="en-US" sz="4000" b="1" dirty="0"/>
              <a:t>ing </a:t>
            </a:r>
            <a:r>
              <a:rPr lang="en-US" sz="4000" dirty="0"/>
              <a:t>the cat.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C00000"/>
                </a:solidFill>
              </a:rPr>
              <a:t>Used for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en-US" sz="4000" dirty="0">
                <a:solidFill>
                  <a:srgbClr val="0070C0"/>
                </a:solidFill>
              </a:rPr>
              <a:t>duration before something in the </a:t>
            </a:r>
            <a:r>
              <a:rPr lang="en-US" sz="4000" dirty="0" smtClean="0">
                <a:solidFill>
                  <a:srgbClr val="0070C0"/>
                </a:solidFill>
              </a:rPr>
              <a:t>future</a:t>
            </a:r>
            <a:endParaRPr lang="en-US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4000" b="1" dirty="0"/>
              <a:t>ex. </a:t>
            </a:r>
            <a:r>
              <a:rPr lang="en-US" sz="4000" dirty="0" smtClean="0"/>
              <a:t>They </a:t>
            </a:r>
            <a:r>
              <a:rPr lang="en-US" sz="4000" b="1" dirty="0" smtClean="0"/>
              <a:t>will have been talking </a:t>
            </a:r>
            <a:r>
              <a:rPr lang="en-US" sz="4000" dirty="0" smtClean="0"/>
              <a:t>for over an hour by the time Jenny arrives.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4606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7984"/>
          </a:xfrm>
        </p:spPr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3200" b="1" dirty="0" smtClean="0"/>
              <a:t>Perfect Continuous (progressive)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73200"/>
            <a:ext cx="10058400" cy="505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Future perfect continuous (continued) 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C00000"/>
                </a:solidFill>
              </a:rPr>
              <a:t>Used </a:t>
            </a:r>
            <a:r>
              <a:rPr lang="en-US" sz="4000" dirty="0">
                <a:solidFill>
                  <a:srgbClr val="C00000"/>
                </a:solidFill>
              </a:rPr>
              <a:t>for</a:t>
            </a:r>
            <a:r>
              <a:rPr lang="is-IS" sz="4000" dirty="0"/>
              <a:t>…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rgbClr val="0070C0"/>
                </a:solidFill>
              </a:rPr>
              <a:t>cause </a:t>
            </a:r>
            <a:r>
              <a:rPr lang="en-US" sz="4000" dirty="0">
                <a:solidFill>
                  <a:srgbClr val="0070C0"/>
                </a:solidFill>
              </a:rPr>
              <a:t>of something in the </a:t>
            </a:r>
            <a:r>
              <a:rPr lang="en-US" sz="4000" dirty="0" smtClean="0">
                <a:solidFill>
                  <a:srgbClr val="0070C0"/>
                </a:solidFill>
              </a:rPr>
              <a:t>future</a:t>
            </a:r>
            <a:endParaRPr lang="en-US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4000" b="1" dirty="0"/>
              <a:t>ex</a:t>
            </a:r>
            <a:r>
              <a:rPr lang="en-US" sz="4000" dirty="0"/>
              <a:t>. </a:t>
            </a:r>
            <a:r>
              <a:rPr lang="en-US" sz="4000" dirty="0" smtClean="0"/>
              <a:t>James will be tired when he gets home because he </a:t>
            </a:r>
            <a:r>
              <a:rPr lang="en-US" sz="4000" b="1" dirty="0" smtClean="0"/>
              <a:t>will have been swimming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6240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7984"/>
          </a:xfrm>
        </p:spPr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3200" b="1" dirty="0" smtClean="0"/>
              <a:t>Perfect Continuous (progressive)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73200"/>
            <a:ext cx="10058400" cy="505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Future perfect continuous (using </a:t>
            </a:r>
            <a:r>
              <a:rPr lang="en-US" sz="4000" b="1" dirty="0" smtClean="0">
                <a:solidFill>
                  <a:srgbClr val="FFC000"/>
                </a:solidFill>
              </a:rPr>
              <a:t>going to</a:t>
            </a:r>
            <a:r>
              <a:rPr lang="en-US" sz="4000" b="1" dirty="0" smtClean="0"/>
              <a:t>)</a:t>
            </a:r>
          </a:p>
          <a:p>
            <a:pPr marL="0" indent="0" algn="ctr">
              <a:buNone/>
            </a:pPr>
            <a:endParaRPr lang="en-US" sz="40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B0F0"/>
                </a:solidFill>
              </a:rPr>
              <a:t>is/are</a:t>
            </a:r>
            <a:r>
              <a:rPr lang="en-US" sz="4000" dirty="0" smtClean="0">
                <a:solidFill>
                  <a:srgbClr val="00B0F0"/>
                </a:solidFill>
              </a:rPr>
              <a:t> </a:t>
            </a:r>
            <a:r>
              <a:rPr lang="en-US" sz="4000" dirty="0" smtClean="0"/>
              <a:t>+ </a:t>
            </a:r>
            <a:r>
              <a:rPr lang="en-US" sz="4000" dirty="0" smtClean="0">
                <a:solidFill>
                  <a:srgbClr val="FFC000"/>
                </a:solidFill>
              </a:rPr>
              <a:t>going to </a:t>
            </a:r>
            <a:r>
              <a:rPr lang="en-US" sz="4000" dirty="0" smtClean="0"/>
              <a:t>+ </a:t>
            </a:r>
            <a:r>
              <a:rPr lang="en-US" sz="4000" b="1" dirty="0" smtClean="0">
                <a:solidFill>
                  <a:srgbClr val="00B050"/>
                </a:solidFill>
              </a:rPr>
              <a:t>have </a:t>
            </a:r>
            <a:r>
              <a:rPr lang="en-US" sz="4000" dirty="0" smtClean="0"/>
              <a:t>+ </a:t>
            </a:r>
            <a:r>
              <a:rPr lang="en-US" sz="4000" b="1" dirty="0" smtClean="0">
                <a:solidFill>
                  <a:srgbClr val="0070C0"/>
                </a:solidFill>
              </a:rPr>
              <a:t>been </a:t>
            </a:r>
            <a:r>
              <a:rPr lang="en-US" sz="4000" dirty="0"/>
              <a:t>+ </a:t>
            </a:r>
            <a:r>
              <a:rPr lang="en-US" sz="4000" dirty="0">
                <a:solidFill>
                  <a:srgbClr val="7030A0"/>
                </a:solidFill>
              </a:rPr>
              <a:t>verb</a:t>
            </a:r>
            <a:r>
              <a:rPr lang="en-US" sz="4000" dirty="0"/>
              <a:t> + -</a:t>
            </a:r>
            <a:r>
              <a:rPr lang="en-US" sz="4000" dirty="0" err="1"/>
              <a:t>ing</a:t>
            </a:r>
            <a:r>
              <a:rPr lang="en-US" sz="4000" dirty="0"/>
              <a:t> </a:t>
            </a:r>
            <a:endParaRPr lang="en-US" sz="4000" dirty="0" smtClean="0"/>
          </a:p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The dog</a:t>
            </a:r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00B0F0"/>
                </a:solidFill>
              </a:rPr>
              <a:t>is </a:t>
            </a:r>
            <a:r>
              <a:rPr lang="en-US" sz="4000" b="1" dirty="0" smtClean="0">
                <a:solidFill>
                  <a:srgbClr val="FFC000"/>
                </a:solidFill>
              </a:rPr>
              <a:t>going to </a:t>
            </a:r>
            <a:r>
              <a:rPr lang="en-US" sz="4000" b="1" dirty="0" smtClean="0">
                <a:solidFill>
                  <a:srgbClr val="00B050"/>
                </a:solidFill>
              </a:rPr>
              <a:t>have </a:t>
            </a:r>
            <a:r>
              <a:rPr lang="en-US" sz="4000" b="1" dirty="0" smtClean="0">
                <a:solidFill>
                  <a:srgbClr val="0070C0"/>
                </a:solidFill>
              </a:rPr>
              <a:t>been</a:t>
            </a:r>
            <a:r>
              <a:rPr lang="en-US" sz="4000" b="1" dirty="0" smtClean="0"/>
              <a:t> </a:t>
            </a:r>
            <a:r>
              <a:rPr lang="en-US" sz="4000" b="1" dirty="0">
                <a:solidFill>
                  <a:srgbClr val="7030A0"/>
                </a:solidFill>
              </a:rPr>
              <a:t>chas</a:t>
            </a:r>
            <a:r>
              <a:rPr lang="en-US" sz="4000" b="1" dirty="0"/>
              <a:t>ing </a:t>
            </a:r>
            <a:r>
              <a:rPr lang="en-US" sz="4000" dirty="0"/>
              <a:t>the </a:t>
            </a:r>
            <a:r>
              <a:rPr lang="en-US" sz="4000" dirty="0" smtClean="0"/>
              <a:t>cat for 3 hours before mom gets home.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9622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</a:t>
            </a:r>
            <a:r>
              <a:rPr lang="en-US" b="1" u="sng" dirty="0" smtClean="0">
                <a:solidFill>
                  <a:srgbClr val="0070C0"/>
                </a:solidFill>
              </a:rPr>
              <a:t>noun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</a:t>
            </a:r>
            <a:r>
              <a:rPr lang="en-US" sz="4000" b="1" dirty="0" err="1" smtClean="0"/>
              <a:t>ef</a:t>
            </a:r>
            <a:r>
              <a:rPr lang="en-US" sz="4000" dirty="0" smtClean="0"/>
              <a:t>: a word that takes the place of a </a:t>
            </a:r>
            <a:r>
              <a:rPr lang="en-US" sz="4000" dirty="0" smtClean="0">
                <a:solidFill>
                  <a:srgbClr val="0070C0"/>
                </a:solidFill>
              </a:rPr>
              <a:t>noun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</a:t>
            </a:r>
            <a:r>
              <a:rPr lang="en-US" sz="4000" b="1" dirty="0" smtClean="0">
                <a:solidFill>
                  <a:srgbClr val="0070C0"/>
                </a:solidFill>
              </a:rPr>
              <a:t>Josh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likes to watch TV. </a:t>
            </a:r>
          </a:p>
          <a:p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     He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prefers sports shows.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6179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6710" b="16710"/>
          <a:stretch>
            <a:fillRect/>
          </a:stretch>
        </p:blipFill>
        <p:spPr>
          <a:xfrm>
            <a:off x="0" y="-1"/>
            <a:ext cx="12172950" cy="4566056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Finally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97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Simple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 smtClean="0"/>
              <a:t>Simple Present: </a:t>
            </a:r>
            <a:r>
              <a:rPr lang="en-US" sz="4000" dirty="0" smtClean="0">
                <a:solidFill>
                  <a:srgbClr val="0070C0"/>
                </a:solidFill>
              </a:rPr>
              <a:t>base form </a:t>
            </a:r>
            <a:r>
              <a:rPr lang="en-US" sz="4000" dirty="0" smtClean="0"/>
              <a:t>of verb | </a:t>
            </a:r>
            <a:r>
              <a:rPr lang="en-US" sz="4000" b="1" dirty="0" smtClean="0"/>
              <a:t>-</a:t>
            </a:r>
            <a:r>
              <a:rPr lang="en-US" sz="4000" b="1" dirty="0" smtClean="0">
                <a:solidFill>
                  <a:srgbClr val="00B050"/>
                </a:solidFill>
              </a:rPr>
              <a:t>s</a:t>
            </a:r>
            <a:r>
              <a:rPr lang="en-US" sz="4000" b="1" dirty="0" smtClean="0"/>
              <a:t>/-</a:t>
            </a:r>
            <a:r>
              <a:rPr lang="en-US" sz="4000" b="1" dirty="0" err="1" smtClean="0">
                <a:solidFill>
                  <a:srgbClr val="00B050"/>
                </a:solidFill>
              </a:rPr>
              <a:t>es</a:t>
            </a:r>
            <a:endParaRPr lang="en-US" sz="4000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sz="4000" dirty="0" smtClean="0"/>
              <a:t>We </a:t>
            </a:r>
            <a:r>
              <a:rPr lang="en-US" sz="4000" b="1" dirty="0" smtClean="0">
                <a:solidFill>
                  <a:srgbClr val="0070C0"/>
                </a:solidFill>
              </a:rPr>
              <a:t>play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soccer. He/she/it </a:t>
            </a:r>
            <a:r>
              <a:rPr lang="en-US" sz="4000" b="1" dirty="0" smtClean="0">
                <a:solidFill>
                  <a:srgbClr val="0070C0"/>
                </a:solidFill>
              </a:rPr>
              <a:t>play</a:t>
            </a:r>
            <a:r>
              <a:rPr lang="en-US" sz="4000" b="1" dirty="0" smtClean="0">
                <a:solidFill>
                  <a:srgbClr val="00B050"/>
                </a:solidFill>
              </a:rPr>
              <a:t>s</a:t>
            </a:r>
            <a:r>
              <a:rPr lang="en-US" sz="4000" dirty="0" smtClean="0"/>
              <a:t> soccer.</a:t>
            </a:r>
          </a:p>
          <a:p>
            <a:pPr marL="0" indent="0">
              <a:buNone/>
            </a:pPr>
            <a:r>
              <a:rPr lang="en-US" sz="4000" b="1" dirty="0" smtClean="0"/>
              <a:t>Simple Past: </a:t>
            </a:r>
            <a:r>
              <a:rPr lang="en-US" sz="4000" dirty="0" smtClean="0"/>
              <a:t>base form of verb + </a:t>
            </a:r>
            <a:r>
              <a:rPr lang="en-US" sz="4000" b="1" dirty="0" smtClean="0"/>
              <a:t>-</a:t>
            </a:r>
            <a:r>
              <a:rPr lang="en-US" sz="4000" b="1" dirty="0" err="1" smtClean="0">
                <a:solidFill>
                  <a:srgbClr val="0070C0"/>
                </a:solidFill>
              </a:rPr>
              <a:t>ed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4000" dirty="0" smtClean="0"/>
              <a:t>I walk</a:t>
            </a:r>
            <a:r>
              <a:rPr lang="en-US" sz="4000" b="1" dirty="0" smtClean="0">
                <a:solidFill>
                  <a:srgbClr val="0070C0"/>
                </a:solidFill>
              </a:rPr>
              <a:t>ed</a:t>
            </a:r>
            <a:r>
              <a:rPr lang="en-US" sz="4000" dirty="0" smtClean="0"/>
              <a:t>. They ran (irregular). You cut (irregular).</a:t>
            </a:r>
          </a:p>
          <a:p>
            <a:pPr marL="0" indent="0">
              <a:buNone/>
            </a:pPr>
            <a:r>
              <a:rPr lang="en-US" sz="4000" b="1" dirty="0" smtClean="0"/>
              <a:t>Simple Future: </a:t>
            </a:r>
            <a:r>
              <a:rPr lang="en-US" sz="4000" b="1" dirty="0" smtClean="0">
                <a:solidFill>
                  <a:srgbClr val="00B050"/>
                </a:solidFill>
              </a:rPr>
              <a:t>will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/>
              <a:t>+ </a:t>
            </a:r>
            <a:r>
              <a:rPr lang="en-US" sz="4000" dirty="0" smtClean="0">
                <a:solidFill>
                  <a:srgbClr val="0070C0"/>
                </a:solidFill>
              </a:rPr>
              <a:t>base form </a:t>
            </a:r>
            <a:r>
              <a:rPr lang="en-US" sz="4000" dirty="0" smtClean="0"/>
              <a:t>of verb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I </a:t>
            </a:r>
            <a:r>
              <a:rPr lang="en-US" sz="4000" dirty="0" smtClean="0">
                <a:solidFill>
                  <a:srgbClr val="00B050"/>
                </a:solidFill>
              </a:rPr>
              <a:t>will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go</a:t>
            </a:r>
            <a:r>
              <a:rPr lang="en-US" sz="4000" dirty="0" smtClean="0"/>
              <a:t> to school.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977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4000" b="1" dirty="0" smtClean="0"/>
              <a:t>Continuous / Progressive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 smtClean="0"/>
              <a:t>Present continuous: </a:t>
            </a:r>
            <a:r>
              <a:rPr lang="en-US" sz="4000" dirty="0" smtClean="0"/>
              <a:t>”</a:t>
            </a:r>
            <a:r>
              <a:rPr lang="en-US" sz="4000" b="1" dirty="0" smtClean="0">
                <a:solidFill>
                  <a:srgbClr val="00B050"/>
                </a:solidFill>
              </a:rPr>
              <a:t>to be</a:t>
            </a:r>
            <a:r>
              <a:rPr lang="en-US" sz="4000" dirty="0" smtClean="0"/>
              <a:t>” + </a:t>
            </a:r>
            <a:r>
              <a:rPr lang="en-US" sz="4000" dirty="0" smtClean="0">
                <a:solidFill>
                  <a:srgbClr val="0070C0"/>
                </a:solidFill>
              </a:rPr>
              <a:t>verb</a:t>
            </a:r>
            <a:r>
              <a:rPr lang="en-US" sz="4000" dirty="0" smtClean="0"/>
              <a:t> + -</a:t>
            </a:r>
            <a:r>
              <a:rPr lang="en-US" sz="4000" b="1" dirty="0" err="1" smtClean="0"/>
              <a:t>ing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We </a:t>
            </a:r>
            <a:r>
              <a:rPr lang="en-US" sz="4000" b="1" dirty="0" smtClean="0">
                <a:solidFill>
                  <a:srgbClr val="00B050"/>
                </a:solidFill>
              </a:rPr>
              <a:t>are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play</a:t>
            </a:r>
            <a:r>
              <a:rPr lang="en-US" sz="4000" b="1" dirty="0" smtClean="0"/>
              <a:t>ing</a:t>
            </a:r>
            <a:r>
              <a:rPr lang="en-US" sz="4000" dirty="0" smtClean="0"/>
              <a:t> soccer.</a:t>
            </a:r>
          </a:p>
          <a:p>
            <a:pPr marL="0" indent="0">
              <a:buNone/>
            </a:pPr>
            <a:r>
              <a:rPr lang="en-US" sz="4000" b="1" dirty="0" smtClean="0"/>
              <a:t>Past continuous: </a:t>
            </a:r>
            <a:r>
              <a:rPr lang="en-US" sz="4000" dirty="0" smtClean="0"/>
              <a:t>past “</a:t>
            </a:r>
            <a:r>
              <a:rPr lang="en-US" sz="4000" b="1" dirty="0" smtClean="0">
                <a:solidFill>
                  <a:srgbClr val="00B050"/>
                </a:solidFill>
              </a:rPr>
              <a:t>to be</a:t>
            </a:r>
            <a:r>
              <a:rPr lang="en-US" sz="4000" dirty="0" smtClean="0"/>
              <a:t>” + </a:t>
            </a:r>
            <a:r>
              <a:rPr lang="en-US" sz="4000" dirty="0" smtClean="0">
                <a:solidFill>
                  <a:srgbClr val="0070C0"/>
                </a:solidFill>
              </a:rPr>
              <a:t>verb</a:t>
            </a:r>
            <a:r>
              <a:rPr lang="en-US" sz="4000" dirty="0" smtClean="0"/>
              <a:t> + -</a:t>
            </a:r>
            <a:r>
              <a:rPr lang="en-US" sz="4000" b="1" dirty="0" err="1" smtClean="0"/>
              <a:t>ing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We </a:t>
            </a:r>
            <a:r>
              <a:rPr lang="en-US" sz="4000" b="1" dirty="0" smtClean="0">
                <a:solidFill>
                  <a:srgbClr val="00B050"/>
                </a:solidFill>
              </a:rPr>
              <a:t>were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play</a:t>
            </a:r>
            <a:r>
              <a:rPr lang="en-US" sz="4000" b="1" dirty="0" smtClean="0"/>
              <a:t>ing</a:t>
            </a:r>
            <a:r>
              <a:rPr lang="en-US" sz="4000" dirty="0" smtClean="0"/>
              <a:t> soccer.</a:t>
            </a:r>
          </a:p>
          <a:p>
            <a:pPr marL="0" indent="0">
              <a:buNone/>
            </a:pPr>
            <a:r>
              <a:rPr lang="en-US" sz="4000" b="1" dirty="0" smtClean="0"/>
              <a:t>Future continuous: </a:t>
            </a:r>
            <a:r>
              <a:rPr lang="en-US" sz="4000" b="1" dirty="0" smtClean="0">
                <a:solidFill>
                  <a:srgbClr val="7030A0"/>
                </a:solidFill>
              </a:rPr>
              <a:t>will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smtClean="0"/>
              <a:t>+ </a:t>
            </a:r>
            <a:r>
              <a:rPr lang="en-US" sz="4000" b="1" dirty="0" smtClean="0">
                <a:solidFill>
                  <a:srgbClr val="00B050"/>
                </a:solidFill>
              </a:rPr>
              <a:t>be</a:t>
            </a:r>
            <a:r>
              <a:rPr lang="en-US" sz="4000" dirty="0" smtClean="0"/>
              <a:t> + </a:t>
            </a:r>
            <a:r>
              <a:rPr lang="en-US" sz="4000" dirty="0">
                <a:solidFill>
                  <a:srgbClr val="0070C0"/>
                </a:solidFill>
              </a:rPr>
              <a:t>verb</a:t>
            </a:r>
            <a:r>
              <a:rPr lang="en-US" sz="4000" dirty="0"/>
              <a:t> + -</a:t>
            </a:r>
            <a:r>
              <a:rPr lang="en-US" sz="4000" b="1" dirty="0" err="1"/>
              <a:t>ing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I </a:t>
            </a:r>
            <a:r>
              <a:rPr lang="en-US" sz="4000" b="1" dirty="0" smtClean="0">
                <a:solidFill>
                  <a:srgbClr val="7030A0"/>
                </a:solidFill>
              </a:rPr>
              <a:t>will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be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>
                <a:solidFill>
                  <a:srgbClr val="0070C0"/>
                </a:solidFill>
              </a:rPr>
              <a:t>play</a:t>
            </a:r>
            <a:r>
              <a:rPr lang="en-US" sz="4000" b="1" dirty="0" smtClean="0"/>
              <a:t>ing</a:t>
            </a:r>
            <a:r>
              <a:rPr lang="en-US" sz="4000" dirty="0" smtClean="0"/>
              <a:t> soccer.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9242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4000" b="1" dirty="0" smtClean="0"/>
              <a:t>Perfect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42653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 smtClean="0"/>
              <a:t>Present perfect: </a:t>
            </a:r>
            <a:r>
              <a:rPr lang="en-US" sz="4000" b="1" dirty="0" smtClean="0">
                <a:solidFill>
                  <a:srgbClr val="00B050"/>
                </a:solidFill>
              </a:rPr>
              <a:t>have/has</a:t>
            </a:r>
            <a:r>
              <a:rPr lang="en-US" sz="4000" dirty="0" smtClean="0"/>
              <a:t> + </a:t>
            </a:r>
            <a:r>
              <a:rPr lang="en-US" sz="4000" b="1" dirty="0" smtClean="0">
                <a:solidFill>
                  <a:srgbClr val="0070C0"/>
                </a:solidFill>
              </a:rPr>
              <a:t>past participle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 smtClean="0"/>
              <a:t>She </a:t>
            </a:r>
            <a:r>
              <a:rPr lang="en-US" sz="4000" b="1" dirty="0" smtClean="0">
                <a:solidFill>
                  <a:srgbClr val="00B050"/>
                </a:solidFill>
              </a:rPr>
              <a:t>has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received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smtClean="0"/>
              <a:t>a degree.</a:t>
            </a:r>
          </a:p>
          <a:p>
            <a:pPr marL="0" indent="0">
              <a:buNone/>
            </a:pPr>
            <a:r>
              <a:rPr lang="en-US" sz="4000" b="1" dirty="0" smtClean="0"/>
              <a:t>Past perfect: </a:t>
            </a:r>
            <a:r>
              <a:rPr lang="en-US" sz="4000" dirty="0" smtClean="0"/>
              <a:t>past </a:t>
            </a:r>
            <a:r>
              <a:rPr lang="en-US" sz="4000" b="1" dirty="0" smtClean="0">
                <a:solidFill>
                  <a:srgbClr val="00B050"/>
                </a:solidFill>
              </a:rPr>
              <a:t>had</a:t>
            </a:r>
            <a:r>
              <a:rPr lang="en-US" sz="4000" dirty="0" smtClean="0"/>
              <a:t> + </a:t>
            </a:r>
            <a:r>
              <a:rPr lang="en-US" sz="4000" b="1" dirty="0">
                <a:solidFill>
                  <a:srgbClr val="0070C0"/>
                </a:solidFill>
              </a:rPr>
              <a:t>past participle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/>
              <a:t>She </a:t>
            </a:r>
            <a:r>
              <a:rPr lang="en-US" sz="4000" b="1" dirty="0" smtClean="0">
                <a:solidFill>
                  <a:srgbClr val="00B050"/>
                </a:solidFill>
              </a:rPr>
              <a:t>had </a:t>
            </a:r>
            <a:r>
              <a:rPr lang="en-US" sz="4000" b="1" dirty="0" smtClean="0">
                <a:solidFill>
                  <a:srgbClr val="0070C0"/>
                </a:solidFill>
              </a:rPr>
              <a:t>received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/>
              <a:t>a degree.</a:t>
            </a:r>
          </a:p>
          <a:p>
            <a:pPr marL="0" indent="0">
              <a:buNone/>
            </a:pPr>
            <a:r>
              <a:rPr lang="en-US" sz="4000" b="1" dirty="0" smtClean="0"/>
              <a:t>Future perfect: </a:t>
            </a:r>
            <a:r>
              <a:rPr lang="en-US" sz="4000" b="1" dirty="0" smtClean="0">
                <a:solidFill>
                  <a:srgbClr val="7030A0"/>
                </a:solidFill>
              </a:rPr>
              <a:t>will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dirty="0" smtClean="0"/>
              <a:t>+ </a:t>
            </a:r>
            <a:r>
              <a:rPr lang="en-US" sz="4000" b="1" dirty="0" smtClean="0">
                <a:solidFill>
                  <a:srgbClr val="00B050"/>
                </a:solidFill>
              </a:rPr>
              <a:t>have </a:t>
            </a:r>
            <a:r>
              <a:rPr lang="en-US" sz="4000" dirty="0" smtClean="0"/>
              <a:t>+ </a:t>
            </a:r>
            <a:r>
              <a:rPr lang="en-US" sz="4000" b="1" dirty="0">
                <a:solidFill>
                  <a:srgbClr val="0070C0"/>
                </a:solidFill>
              </a:rPr>
              <a:t>past participle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/>
              <a:t>She </a:t>
            </a:r>
            <a:r>
              <a:rPr lang="en-US" sz="4000" b="1" dirty="0" smtClean="0">
                <a:solidFill>
                  <a:srgbClr val="7030A0"/>
                </a:solidFill>
              </a:rPr>
              <a:t>will </a:t>
            </a:r>
            <a:r>
              <a:rPr lang="en-US" sz="4000" b="1" dirty="0" smtClean="0">
                <a:solidFill>
                  <a:srgbClr val="00B050"/>
                </a:solidFill>
              </a:rPr>
              <a:t>have </a:t>
            </a:r>
            <a:r>
              <a:rPr lang="en-US" sz="4000" b="1" dirty="0" smtClean="0">
                <a:solidFill>
                  <a:srgbClr val="0070C0"/>
                </a:solidFill>
              </a:rPr>
              <a:t>received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/>
              <a:t>a degree.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5529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7984"/>
          </a:xfrm>
        </p:spPr>
        <p:txBody>
          <a:bodyPr/>
          <a:lstStyle/>
          <a:p>
            <a:r>
              <a:rPr lang="en-US" b="1" dirty="0" smtClean="0"/>
              <a:t>Verb Tenses- </a:t>
            </a:r>
            <a:r>
              <a:rPr lang="en-US" sz="3200" b="1" dirty="0" smtClean="0"/>
              <a:t>Perfect Continuous (progressive)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73200"/>
            <a:ext cx="10058400" cy="5054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000" b="1" dirty="0" smtClean="0"/>
              <a:t>Present perfect continuous: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B050"/>
                </a:solidFill>
              </a:rPr>
              <a:t>have/has</a:t>
            </a:r>
            <a:r>
              <a:rPr lang="en-US" sz="4000" dirty="0" smtClean="0"/>
              <a:t> + </a:t>
            </a:r>
            <a:r>
              <a:rPr lang="en-US" sz="4000" b="1" dirty="0" smtClean="0">
                <a:solidFill>
                  <a:srgbClr val="0070C0"/>
                </a:solidFill>
              </a:rPr>
              <a:t>been </a:t>
            </a:r>
            <a:r>
              <a:rPr lang="en-US" sz="4000" dirty="0" smtClean="0"/>
              <a:t>+ </a:t>
            </a:r>
            <a:r>
              <a:rPr lang="en-US" sz="4000" dirty="0" smtClean="0">
                <a:solidFill>
                  <a:srgbClr val="7030A0"/>
                </a:solidFill>
              </a:rPr>
              <a:t>verb</a:t>
            </a:r>
            <a:r>
              <a:rPr lang="en-US" sz="4000" dirty="0" smtClean="0"/>
              <a:t> + -</a:t>
            </a:r>
            <a:r>
              <a:rPr lang="en-US" sz="4000" dirty="0" err="1" smtClean="0"/>
              <a:t>ing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The dog </a:t>
            </a:r>
            <a:r>
              <a:rPr lang="en-US" sz="4000" b="1" dirty="0" smtClean="0">
                <a:solidFill>
                  <a:srgbClr val="00B050"/>
                </a:solidFill>
              </a:rPr>
              <a:t>has</a:t>
            </a:r>
            <a:r>
              <a:rPr lang="en-US" sz="4000" dirty="0" smtClean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been</a:t>
            </a:r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7030A0"/>
                </a:solidFill>
              </a:rPr>
              <a:t>chas</a:t>
            </a:r>
            <a:r>
              <a:rPr lang="en-US" sz="4000" b="1" dirty="0" smtClean="0"/>
              <a:t>ing </a:t>
            </a:r>
            <a:r>
              <a:rPr lang="en-US" sz="4000" dirty="0" smtClean="0"/>
              <a:t>the cat.</a:t>
            </a:r>
          </a:p>
          <a:p>
            <a:pPr marL="0" indent="0">
              <a:buNone/>
            </a:pPr>
            <a:r>
              <a:rPr lang="en-US" sz="4000" b="1" dirty="0" smtClean="0"/>
              <a:t>Past perfect continuous: 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B050"/>
                </a:solidFill>
              </a:rPr>
              <a:t>had </a:t>
            </a:r>
            <a:r>
              <a:rPr lang="en-US" sz="4000" dirty="0" smtClean="0"/>
              <a:t>+ </a:t>
            </a:r>
            <a:r>
              <a:rPr lang="en-US" sz="4000" b="1" dirty="0">
                <a:solidFill>
                  <a:srgbClr val="0070C0"/>
                </a:solidFill>
              </a:rPr>
              <a:t>been </a:t>
            </a:r>
            <a:r>
              <a:rPr lang="en-US" sz="4000" dirty="0"/>
              <a:t>+ </a:t>
            </a:r>
            <a:r>
              <a:rPr lang="en-US" sz="4000" dirty="0">
                <a:solidFill>
                  <a:srgbClr val="7030A0"/>
                </a:solidFill>
              </a:rPr>
              <a:t>verb</a:t>
            </a:r>
            <a:r>
              <a:rPr lang="en-US" sz="4000" dirty="0"/>
              <a:t> + -</a:t>
            </a:r>
            <a:r>
              <a:rPr lang="en-US" sz="4000" dirty="0" err="1" smtClean="0"/>
              <a:t>ing</a:t>
            </a:r>
            <a:endParaRPr lang="en-US" sz="4000" b="1" dirty="0" smtClean="0"/>
          </a:p>
          <a:p>
            <a:pPr marL="0" indent="0" algn="ctr">
              <a:buNone/>
            </a:pPr>
            <a:r>
              <a:rPr lang="en-US" sz="4000" dirty="0"/>
              <a:t>The dog </a:t>
            </a:r>
            <a:r>
              <a:rPr lang="en-US" sz="4000" b="1" dirty="0" smtClean="0">
                <a:solidFill>
                  <a:srgbClr val="00B050"/>
                </a:solidFill>
              </a:rPr>
              <a:t>had </a:t>
            </a:r>
            <a:r>
              <a:rPr lang="en-US" sz="4000" b="1" dirty="0" smtClean="0">
                <a:solidFill>
                  <a:srgbClr val="0070C0"/>
                </a:solidFill>
              </a:rPr>
              <a:t>been</a:t>
            </a:r>
            <a:r>
              <a:rPr lang="en-US" sz="4000" b="1" dirty="0" smtClean="0"/>
              <a:t> </a:t>
            </a:r>
            <a:r>
              <a:rPr lang="en-US" sz="4000" b="1" dirty="0">
                <a:solidFill>
                  <a:srgbClr val="7030A0"/>
                </a:solidFill>
              </a:rPr>
              <a:t>chas</a:t>
            </a:r>
            <a:r>
              <a:rPr lang="en-US" sz="4000" b="1" dirty="0"/>
              <a:t>ing </a:t>
            </a:r>
            <a:r>
              <a:rPr lang="en-US" sz="4000" dirty="0"/>
              <a:t>the cat.</a:t>
            </a:r>
          </a:p>
          <a:p>
            <a:pPr marL="0" indent="0">
              <a:buNone/>
            </a:pPr>
            <a:r>
              <a:rPr lang="en-US" sz="4000" b="1" dirty="0" smtClean="0"/>
              <a:t>Future perfect continuous: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B0F0"/>
                </a:solidFill>
              </a:rPr>
              <a:t>will</a:t>
            </a:r>
            <a:r>
              <a:rPr lang="en-US" sz="4000" dirty="0" smtClean="0">
                <a:solidFill>
                  <a:srgbClr val="00B0F0"/>
                </a:solidFill>
              </a:rPr>
              <a:t> </a:t>
            </a:r>
            <a:r>
              <a:rPr lang="en-US" sz="4000" dirty="0" smtClean="0"/>
              <a:t>+ </a:t>
            </a:r>
            <a:r>
              <a:rPr lang="en-US" sz="4000" b="1" dirty="0" smtClean="0">
                <a:solidFill>
                  <a:srgbClr val="00B050"/>
                </a:solidFill>
              </a:rPr>
              <a:t>have </a:t>
            </a:r>
            <a:r>
              <a:rPr lang="en-US" sz="4000" dirty="0" smtClean="0"/>
              <a:t>+ </a:t>
            </a:r>
            <a:r>
              <a:rPr lang="en-US" sz="4000" b="1" dirty="0" smtClean="0">
                <a:solidFill>
                  <a:srgbClr val="0070C0"/>
                </a:solidFill>
              </a:rPr>
              <a:t>been </a:t>
            </a:r>
            <a:r>
              <a:rPr lang="en-US" sz="4000" dirty="0"/>
              <a:t>+ </a:t>
            </a:r>
            <a:r>
              <a:rPr lang="en-US" sz="4000" dirty="0">
                <a:solidFill>
                  <a:srgbClr val="7030A0"/>
                </a:solidFill>
              </a:rPr>
              <a:t>verb</a:t>
            </a:r>
            <a:r>
              <a:rPr lang="en-US" sz="4000" dirty="0"/>
              <a:t> + -</a:t>
            </a:r>
            <a:r>
              <a:rPr lang="en-US" sz="4000" dirty="0" err="1"/>
              <a:t>ing</a:t>
            </a:r>
            <a:r>
              <a:rPr lang="en-US" sz="4000" dirty="0"/>
              <a:t> 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/>
              <a:t>The </a:t>
            </a:r>
            <a:r>
              <a:rPr lang="en-US" sz="4000" dirty="0" smtClean="0"/>
              <a:t>dog</a:t>
            </a:r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00B0F0"/>
                </a:solidFill>
              </a:rPr>
              <a:t>will</a:t>
            </a:r>
            <a:r>
              <a:rPr lang="en-US" sz="4000" dirty="0" smtClean="0">
                <a:solidFill>
                  <a:srgbClr val="00B0F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have </a:t>
            </a:r>
            <a:r>
              <a:rPr lang="en-US" sz="4000" b="1" dirty="0" smtClean="0">
                <a:solidFill>
                  <a:srgbClr val="0070C0"/>
                </a:solidFill>
              </a:rPr>
              <a:t>been</a:t>
            </a:r>
            <a:r>
              <a:rPr lang="en-US" sz="4000" b="1" dirty="0" smtClean="0"/>
              <a:t> </a:t>
            </a:r>
            <a:r>
              <a:rPr lang="en-US" sz="4000" b="1" dirty="0">
                <a:solidFill>
                  <a:srgbClr val="7030A0"/>
                </a:solidFill>
              </a:rPr>
              <a:t>chas</a:t>
            </a:r>
            <a:r>
              <a:rPr lang="en-US" sz="4000" b="1" dirty="0"/>
              <a:t>ing </a:t>
            </a:r>
            <a:r>
              <a:rPr lang="en-US" sz="4000" dirty="0"/>
              <a:t>the cat.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4989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Adverb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08414"/>
            <a:ext cx="10058400" cy="3860680"/>
          </a:xfrm>
        </p:spPr>
        <p:txBody>
          <a:bodyPr>
            <a:normAutofit/>
          </a:bodyPr>
          <a:lstStyle/>
          <a:p>
            <a:r>
              <a:rPr lang="en-US" sz="4000" b="1" dirty="0" err="1"/>
              <a:t>d</a:t>
            </a:r>
            <a:r>
              <a:rPr lang="en-US" sz="4000" b="1" dirty="0" err="1" smtClean="0"/>
              <a:t>ef</a:t>
            </a:r>
            <a:r>
              <a:rPr lang="en-US" sz="4000" dirty="0" smtClean="0"/>
              <a:t>: a word or phrase that </a:t>
            </a:r>
            <a:r>
              <a:rPr lang="en-US" sz="4000" dirty="0" smtClean="0">
                <a:solidFill>
                  <a:srgbClr val="0070C0"/>
                </a:solidFill>
              </a:rPr>
              <a:t>modifies</a:t>
            </a:r>
            <a:r>
              <a:rPr lang="en-US" sz="4000" dirty="0" smtClean="0"/>
              <a:t> an adjective, verb, or another adverb</a:t>
            </a:r>
          </a:p>
          <a:p>
            <a:pPr algn="ctr"/>
            <a:r>
              <a:rPr lang="en-US" sz="4000" dirty="0" smtClean="0"/>
              <a:t>(</a:t>
            </a:r>
            <a:r>
              <a:rPr lang="en-US" sz="4000" b="1" dirty="0" smtClean="0">
                <a:solidFill>
                  <a:srgbClr val="0070C0"/>
                </a:solidFill>
              </a:rPr>
              <a:t>modify</a:t>
            </a:r>
            <a:r>
              <a:rPr lang="en-US" sz="4000" dirty="0" smtClean="0"/>
              <a:t>: to describe or limit)</a:t>
            </a:r>
          </a:p>
          <a:p>
            <a:endParaRPr lang="en-US" sz="4000" dirty="0"/>
          </a:p>
          <a:p>
            <a:r>
              <a:rPr lang="en-US" sz="4000" b="1" dirty="0" smtClean="0"/>
              <a:t>ex</a:t>
            </a:r>
            <a:r>
              <a:rPr lang="en-US" sz="4000" dirty="0" smtClean="0"/>
              <a:t>. I am </a:t>
            </a:r>
            <a:r>
              <a:rPr lang="en-US" sz="4000" b="1" dirty="0" smtClean="0"/>
              <a:t>very</a:t>
            </a:r>
            <a:r>
              <a:rPr lang="en-US" sz="4000" dirty="0" smtClean="0"/>
              <a:t> happy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8148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384</TotalTime>
  <Words>2907</Words>
  <Application>Microsoft Macintosh PowerPoint</Application>
  <PresentationFormat>Widescreen</PresentationFormat>
  <Paragraphs>417</Paragraphs>
  <Slides>84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9" baseType="lpstr">
      <vt:lpstr>Tw Cen MT</vt:lpstr>
      <vt:lpstr>Tw Cen MT Condensed</vt:lpstr>
      <vt:lpstr>Wingdings</vt:lpstr>
      <vt:lpstr>Wingdings 3</vt:lpstr>
      <vt:lpstr>Integral</vt:lpstr>
      <vt:lpstr>Grammar Basics</vt:lpstr>
      <vt:lpstr>Why Learn Grammar?</vt:lpstr>
      <vt:lpstr>FYI</vt:lpstr>
      <vt:lpstr>Noun</vt:lpstr>
      <vt:lpstr>Verb</vt:lpstr>
      <vt:lpstr>Adjective</vt:lpstr>
      <vt:lpstr>Quick Quiz</vt:lpstr>
      <vt:lpstr>Pronoun</vt:lpstr>
      <vt:lpstr>Adverb</vt:lpstr>
      <vt:lpstr>Preposition</vt:lpstr>
      <vt:lpstr>Subject</vt:lpstr>
      <vt:lpstr>Object</vt:lpstr>
      <vt:lpstr>Article (definite &amp; indefinite)</vt:lpstr>
      <vt:lpstr>Infinitive</vt:lpstr>
      <vt:lpstr>Subject-Verb-Object (SVO)</vt:lpstr>
      <vt:lpstr>Phrase</vt:lpstr>
      <vt:lpstr>Clause</vt:lpstr>
      <vt:lpstr>Independent Clause</vt:lpstr>
      <vt:lpstr>Dependent Clause</vt:lpstr>
      <vt:lpstr>Sentence / “complete sentence”</vt:lpstr>
      <vt:lpstr>Compound Sentence</vt:lpstr>
      <vt:lpstr>Complex Sentence</vt:lpstr>
      <vt:lpstr>Compound-complex Sentence</vt:lpstr>
      <vt:lpstr>Fragment</vt:lpstr>
      <vt:lpstr>Fused Sentence / Run-on</vt:lpstr>
      <vt:lpstr>Comma Splice</vt:lpstr>
      <vt:lpstr>Conjunction</vt:lpstr>
      <vt:lpstr>Coordinating Conjunction</vt:lpstr>
      <vt:lpstr>Subordinating Conjunction</vt:lpstr>
      <vt:lpstr>Gerund</vt:lpstr>
      <vt:lpstr>Participle</vt:lpstr>
      <vt:lpstr>Parallelism / Parallel Structure</vt:lpstr>
      <vt:lpstr>One last thing…</vt:lpstr>
      <vt:lpstr>Nouns</vt:lpstr>
      <vt:lpstr>What are nouns again?</vt:lpstr>
      <vt:lpstr>Different Kinds of Nouns</vt:lpstr>
      <vt:lpstr>Different Kinds of Nouns</vt:lpstr>
      <vt:lpstr>Different Kinds of Nouns</vt:lpstr>
      <vt:lpstr>Different Kinds of Nouns</vt:lpstr>
      <vt:lpstr>Different Kinds of Nouns</vt:lpstr>
      <vt:lpstr>Different Kinds of Nouns</vt:lpstr>
      <vt:lpstr>Different Kinds of Nouns</vt:lpstr>
      <vt:lpstr>How can I find a noun?</vt:lpstr>
      <vt:lpstr>How can I find a noun?</vt:lpstr>
      <vt:lpstr>Pronouns</vt:lpstr>
      <vt:lpstr>What are Pronouns again?</vt:lpstr>
      <vt:lpstr>Different Kinds of Pronouns</vt:lpstr>
      <vt:lpstr>Different Kinds of Pronouns</vt:lpstr>
      <vt:lpstr>Different Kinds of Pronouns</vt:lpstr>
      <vt:lpstr>Different Kinds of Pronouns</vt:lpstr>
      <vt:lpstr>Different Kinds of Pronouns</vt:lpstr>
      <vt:lpstr>Verbs</vt:lpstr>
      <vt:lpstr>What are Verbs again?</vt:lpstr>
      <vt:lpstr>How can I find a Verb?</vt:lpstr>
      <vt:lpstr>Things to Know about Verbs</vt:lpstr>
      <vt:lpstr>Things to Know about Verbs</vt:lpstr>
      <vt:lpstr>Things to Know about Verbs</vt:lpstr>
      <vt:lpstr>Things to Know about Verbs</vt:lpstr>
      <vt:lpstr>Things to Know about Verbs</vt:lpstr>
      <vt:lpstr>Things to Know about Verbs</vt:lpstr>
      <vt:lpstr>Things to Know about Verbs</vt:lpstr>
      <vt:lpstr>Things to Know about Verbs</vt:lpstr>
      <vt:lpstr>Things to Know about Verbs</vt:lpstr>
      <vt:lpstr>Things to Know about Verbs</vt:lpstr>
      <vt:lpstr>Verb Tenses</vt:lpstr>
      <vt:lpstr>Verb Tenses- Simple</vt:lpstr>
      <vt:lpstr>Verb Tenses- Simple</vt:lpstr>
      <vt:lpstr>Verb Tenses- Simple</vt:lpstr>
      <vt:lpstr>Verb Tenses- Continuous / Progressive</vt:lpstr>
      <vt:lpstr>Verb Tenses- Continuous / Progressive</vt:lpstr>
      <vt:lpstr>Verb Tenses- Continuous / Progressive</vt:lpstr>
      <vt:lpstr>Verb Tenses- Perfect</vt:lpstr>
      <vt:lpstr>Verb Tenses- Perfect</vt:lpstr>
      <vt:lpstr>Verb Tenses- Perfect</vt:lpstr>
      <vt:lpstr>Verb Tenses- Perfect Continuous (progressive)</vt:lpstr>
      <vt:lpstr>Verb Tenses- Perfect Continuous (progressive)</vt:lpstr>
      <vt:lpstr>Verb Tenses- Perfect Continuous (progressive)</vt:lpstr>
      <vt:lpstr>Verb Tenses- Perfect Continuous (progressive)</vt:lpstr>
      <vt:lpstr>Verb Tenses- Perfect Continuous (progressive)</vt:lpstr>
      <vt:lpstr>The End</vt:lpstr>
      <vt:lpstr>Verb Tenses- Simple</vt:lpstr>
      <vt:lpstr>Verb Tenses- Continuous / Progressive</vt:lpstr>
      <vt:lpstr>Verb Tenses- Perfect</vt:lpstr>
      <vt:lpstr>Verb Tenses- Perfect Continuous (progressive)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Basics</dc:title>
  <dc:creator>Shaun Gravley</dc:creator>
  <cp:lastModifiedBy>Shaun Gravley</cp:lastModifiedBy>
  <cp:revision>34</cp:revision>
  <dcterms:created xsi:type="dcterms:W3CDTF">2016-05-10T11:24:25Z</dcterms:created>
  <dcterms:modified xsi:type="dcterms:W3CDTF">2016-05-11T14:11:43Z</dcterms:modified>
</cp:coreProperties>
</file>