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308" r:id="rId3"/>
    <p:sldId id="263" r:id="rId4"/>
    <p:sldId id="264" r:id="rId5"/>
    <p:sldId id="265" r:id="rId6"/>
    <p:sldId id="266" r:id="rId7"/>
    <p:sldId id="305" r:id="rId8"/>
    <p:sldId id="306" r:id="rId9"/>
    <p:sldId id="307" r:id="rId10"/>
    <p:sldId id="357" r:id="rId11"/>
    <p:sldId id="358" r:id="rId12"/>
    <p:sldId id="341" r:id="rId13"/>
    <p:sldId id="359" r:id="rId14"/>
    <p:sldId id="342" r:id="rId15"/>
    <p:sldId id="343" r:id="rId16"/>
    <p:sldId id="360" r:id="rId17"/>
    <p:sldId id="344" r:id="rId18"/>
    <p:sldId id="34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1" r:id="rId32"/>
    <p:sldId id="279" r:id="rId33"/>
    <p:sldId id="282" r:id="rId34"/>
    <p:sldId id="280" r:id="rId35"/>
    <p:sldId id="283" r:id="rId36"/>
    <p:sldId id="284" r:id="rId37"/>
    <p:sldId id="355" r:id="rId38"/>
    <p:sldId id="346" r:id="rId39"/>
    <p:sldId id="356" r:id="rId40"/>
    <p:sldId id="285" r:id="rId41"/>
    <p:sldId id="286" r:id="rId42"/>
    <p:sldId id="287" r:id="rId43"/>
    <p:sldId id="257" r:id="rId44"/>
    <p:sldId id="261" r:id="rId45"/>
    <p:sldId id="288" r:id="rId46"/>
    <p:sldId id="289" r:id="rId47"/>
    <p:sldId id="290" r:id="rId48"/>
    <p:sldId id="291" r:id="rId49"/>
    <p:sldId id="293" r:id="rId50"/>
    <p:sldId id="294" r:id="rId51"/>
    <p:sldId id="292" r:id="rId52"/>
    <p:sldId id="258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259" r:id="rId63"/>
    <p:sldId id="260" r:id="rId64"/>
    <p:sldId id="304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47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69" r:id="rId89"/>
    <p:sldId id="331" r:id="rId90"/>
    <p:sldId id="361" r:id="rId91"/>
    <p:sldId id="362" r:id="rId92"/>
    <p:sldId id="332" r:id="rId93"/>
    <p:sldId id="333" r:id="rId94"/>
    <p:sldId id="363" r:id="rId95"/>
    <p:sldId id="334" r:id="rId96"/>
    <p:sldId id="364" r:id="rId97"/>
    <p:sldId id="335" r:id="rId98"/>
    <p:sldId id="336" r:id="rId99"/>
    <p:sldId id="351" r:id="rId100"/>
    <p:sldId id="337" r:id="rId101"/>
    <p:sldId id="352" r:id="rId102"/>
    <p:sldId id="338" r:id="rId103"/>
    <p:sldId id="349" r:id="rId104"/>
    <p:sldId id="348" r:id="rId105"/>
    <p:sldId id="350" r:id="rId106"/>
    <p:sldId id="339" r:id="rId107"/>
    <p:sldId id="340" r:id="rId108"/>
    <p:sldId id="367" r:id="rId109"/>
    <p:sldId id="368" r:id="rId110"/>
    <p:sldId id="365" r:id="rId111"/>
    <p:sldId id="366" r:id="rId112"/>
    <p:sldId id="262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99E2-66C5-4AF6-BF82-F023415BC56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3299-8196-4417-B1FF-5546524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299-8196-4417-B1FF-5546524F8F2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299-8196-4417-B1FF-5546524F8F2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003-4D29-4325-B1DE-4F3733EDC2D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valenciacollege.edu/learning-support/math/handson.cfm" TargetMode="External"/><Relationship Id="rId7" Type="http://schemas.openxmlformats.org/officeDocument/2006/relationships/hyperlink" Target="http://valenciacollege.edu/learning-support/math/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valenciacollege.edu/learning-support/mat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://valenciacollege.edu/learning-support/math/openlab.cfm" TargetMode="External"/><Relationship Id="rId5" Type="http://schemas.openxmlformats.org/officeDocument/2006/relationships/hyperlink" Target="http://valenciacollege.edu/learning-support/math/mathconnections.cfm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9.jpe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GkgvmmoRjO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1.png"/><Relationship Id="rId5" Type="http://schemas.openxmlformats.org/officeDocument/2006/relationships/image" Target="../media/image241.png"/><Relationship Id="rId4" Type="http://schemas.openxmlformats.org/officeDocument/2006/relationships/image" Target="../media/image168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reencast.com/t/JImHTroyVa" TargetMode="External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jpeg"/><Relationship Id="rId4" Type="http://schemas.openxmlformats.org/officeDocument/2006/relationships/image" Target="../media/image240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9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bGW3SvY5Uve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0.png"/><Relationship Id="rId4" Type="http://schemas.openxmlformats.org/officeDocument/2006/relationships/image" Target="../media/image172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0.png"/><Relationship Id="rId3" Type="http://schemas.openxmlformats.org/officeDocument/2006/relationships/image" Target="../media/image9.jpeg"/><Relationship Id="rId7" Type="http://schemas.openxmlformats.org/officeDocument/2006/relationships/image" Target="../media/image177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0.png"/><Relationship Id="rId11" Type="http://schemas.openxmlformats.org/officeDocument/2006/relationships/image" Target="../media/image1810.png"/><Relationship Id="rId5" Type="http://schemas.openxmlformats.org/officeDocument/2006/relationships/image" Target="../media/image1750.png"/><Relationship Id="rId10" Type="http://schemas.openxmlformats.org/officeDocument/2006/relationships/image" Target="../media/image1800.png"/><Relationship Id="rId4" Type="http://schemas.openxmlformats.org/officeDocument/2006/relationships/image" Target="../media/image1740.png"/><Relationship Id="rId9" Type="http://schemas.openxmlformats.org/officeDocument/2006/relationships/image" Target="../media/image1790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5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12" Type="http://schemas.openxmlformats.org/officeDocument/2006/relationships/image" Target="../media/image247.png"/><Relationship Id="rId2" Type="http://schemas.openxmlformats.org/officeDocument/2006/relationships/image" Target="../media/image243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3.png"/><Relationship Id="rId5" Type="http://schemas.openxmlformats.org/officeDocument/2006/relationships/image" Target="../media/image2460.png"/><Relationship Id="rId15" Type="http://schemas.openxmlformats.org/officeDocument/2006/relationships/slide" Target="slide2.xml"/><Relationship Id="rId10" Type="http://schemas.openxmlformats.org/officeDocument/2006/relationships/image" Target="../media/image252.png"/><Relationship Id="rId4" Type="http://schemas.openxmlformats.org/officeDocument/2006/relationships/image" Target="../media/image2450.png"/><Relationship Id="rId9" Type="http://schemas.openxmlformats.org/officeDocument/2006/relationships/image" Target="../media/image246.png"/><Relationship Id="rId14" Type="http://schemas.openxmlformats.org/officeDocument/2006/relationships/image" Target="../media/image25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screencast.com/t/ATvlJRuDtIZ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ATvlJRuDtIZ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0.xml"/><Relationship Id="rId18" Type="http://schemas.openxmlformats.org/officeDocument/2006/relationships/slide" Target="slide30.xml"/><Relationship Id="rId26" Type="http://schemas.openxmlformats.org/officeDocument/2006/relationships/slide" Target="slide98.xml"/><Relationship Id="rId39" Type="http://schemas.openxmlformats.org/officeDocument/2006/relationships/slide" Target="slide63.xml"/><Relationship Id="rId21" Type="http://schemas.openxmlformats.org/officeDocument/2006/relationships/slide" Target="slide36.xml"/><Relationship Id="rId34" Type="http://schemas.openxmlformats.org/officeDocument/2006/relationships/slide" Target="slide52.xml"/><Relationship Id="rId42" Type="http://schemas.openxmlformats.org/officeDocument/2006/relationships/slide" Target="slide66.xml"/><Relationship Id="rId47" Type="http://schemas.openxmlformats.org/officeDocument/2006/relationships/slide" Target="slide71.xml"/><Relationship Id="rId50" Type="http://schemas.openxmlformats.org/officeDocument/2006/relationships/slide" Target="slide75.xml"/><Relationship Id="rId55" Type="http://schemas.openxmlformats.org/officeDocument/2006/relationships/slide" Target="slide80.xml"/><Relationship Id="rId63" Type="http://schemas.openxmlformats.org/officeDocument/2006/relationships/slide" Target="slide89.xml"/><Relationship Id="rId68" Type="http://schemas.openxmlformats.org/officeDocument/2006/relationships/slide" Target="slide108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6" Type="http://schemas.openxmlformats.org/officeDocument/2006/relationships/slide" Target="slide24.xml"/><Relationship Id="rId29" Type="http://schemas.openxmlformats.org/officeDocument/2006/relationships/slide" Target="slide10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24" Type="http://schemas.openxmlformats.org/officeDocument/2006/relationships/slide" Target="slide41.xml"/><Relationship Id="rId32" Type="http://schemas.openxmlformats.org/officeDocument/2006/relationships/slide" Target="slide45.xml"/><Relationship Id="rId37" Type="http://schemas.openxmlformats.org/officeDocument/2006/relationships/slide" Target="slide60.xml"/><Relationship Id="rId40" Type="http://schemas.openxmlformats.org/officeDocument/2006/relationships/slide" Target="slide64.xml"/><Relationship Id="rId45" Type="http://schemas.openxmlformats.org/officeDocument/2006/relationships/slide" Target="slide69.xml"/><Relationship Id="rId53" Type="http://schemas.openxmlformats.org/officeDocument/2006/relationships/slide" Target="slide78.xml"/><Relationship Id="rId58" Type="http://schemas.openxmlformats.org/officeDocument/2006/relationships/slide" Target="slide83.xml"/><Relationship Id="rId66" Type="http://schemas.openxmlformats.org/officeDocument/2006/relationships/slide" Target="slide95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23" Type="http://schemas.openxmlformats.org/officeDocument/2006/relationships/slide" Target="slide40.xml"/><Relationship Id="rId28" Type="http://schemas.openxmlformats.org/officeDocument/2006/relationships/slide" Target="slide102.xml"/><Relationship Id="rId36" Type="http://schemas.openxmlformats.org/officeDocument/2006/relationships/slide" Target="slide55.xml"/><Relationship Id="rId49" Type="http://schemas.openxmlformats.org/officeDocument/2006/relationships/slide" Target="slide74.xml"/><Relationship Id="rId57" Type="http://schemas.openxmlformats.org/officeDocument/2006/relationships/slide" Target="slide82.xml"/><Relationship Id="rId61" Type="http://schemas.openxmlformats.org/officeDocument/2006/relationships/slide" Target="slide86.xml"/><Relationship Id="rId10" Type="http://schemas.openxmlformats.org/officeDocument/2006/relationships/slide" Target="slide15.xml"/><Relationship Id="rId19" Type="http://schemas.openxmlformats.org/officeDocument/2006/relationships/slide" Target="slide32.xml"/><Relationship Id="rId31" Type="http://schemas.openxmlformats.org/officeDocument/2006/relationships/slide" Target="slide43.xml"/><Relationship Id="rId44" Type="http://schemas.openxmlformats.org/officeDocument/2006/relationships/slide" Target="slide68.xml"/><Relationship Id="rId52" Type="http://schemas.openxmlformats.org/officeDocument/2006/relationships/slide" Target="slide77.xml"/><Relationship Id="rId60" Type="http://schemas.openxmlformats.org/officeDocument/2006/relationships/slide" Target="slide85.xml"/><Relationship Id="rId65" Type="http://schemas.openxmlformats.org/officeDocument/2006/relationships/slide" Target="slide93.xm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slide" Target="slide21.xml"/><Relationship Id="rId22" Type="http://schemas.openxmlformats.org/officeDocument/2006/relationships/slide" Target="slide38.xml"/><Relationship Id="rId27" Type="http://schemas.openxmlformats.org/officeDocument/2006/relationships/slide" Target="slide100.xml"/><Relationship Id="rId30" Type="http://schemas.openxmlformats.org/officeDocument/2006/relationships/slide" Target="slide107.xml"/><Relationship Id="rId35" Type="http://schemas.openxmlformats.org/officeDocument/2006/relationships/slide" Target="slide53.xml"/><Relationship Id="rId43" Type="http://schemas.openxmlformats.org/officeDocument/2006/relationships/slide" Target="slide67.xml"/><Relationship Id="rId48" Type="http://schemas.openxmlformats.org/officeDocument/2006/relationships/slide" Target="slide73.xml"/><Relationship Id="rId56" Type="http://schemas.openxmlformats.org/officeDocument/2006/relationships/slide" Target="slide81.xml"/><Relationship Id="rId64" Type="http://schemas.openxmlformats.org/officeDocument/2006/relationships/slide" Target="slide92.xml"/><Relationship Id="rId69" Type="http://schemas.openxmlformats.org/officeDocument/2006/relationships/slide" Target="slide110.xml"/><Relationship Id="rId8" Type="http://schemas.openxmlformats.org/officeDocument/2006/relationships/slide" Target="slide12.xml"/><Relationship Id="rId51" Type="http://schemas.openxmlformats.org/officeDocument/2006/relationships/slide" Target="slide76.xml"/><Relationship Id="rId3" Type="http://schemas.openxmlformats.org/officeDocument/2006/relationships/slide" Target="slide5.xml"/><Relationship Id="rId12" Type="http://schemas.openxmlformats.org/officeDocument/2006/relationships/slide" Target="slide18.xml"/><Relationship Id="rId17" Type="http://schemas.openxmlformats.org/officeDocument/2006/relationships/slide" Target="slide26.xml"/><Relationship Id="rId25" Type="http://schemas.openxmlformats.org/officeDocument/2006/relationships/slide" Target="slide42.xml"/><Relationship Id="rId33" Type="http://schemas.openxmlformats.org/officeDocument/2006/relationships/slide" Target="slide48.xml"/><Relationship Id="rId38" Type="http://schemas.openxmlformats.org/officeDocument/2006/relationships/slide" Target="slide62.xml"/><Relationship Id="rId46" Type="http://schemas.openxmlformats.org/officeDocument/2006/relationships/slide" Target="slide70.xml"/><Relationship Id="rId59" Type="http://schemas.openxmlformats.org/officeDocument/2006/relationships/slide" Target="slide84.xml"/><Relationship Id="rId67" Type="http://schemas.openxmlformats.org/officeDocument/2006/relationships/slide" Target="slide97.xml"/><Relationship Id="rId20" Type="http://schemas.openxmlformats.org/officeDocument/2006/relationships/slide" Target="slide34.xml"/><Relationship Id="rId41" Type="http://schemas.openxmlformats.org/officeDocument/2006/relationships/slide" Target="slide65.xml"/><Relationship Id="rId54" Type="http://schemas.openxmlformats.org/officeDocument/2006/relationships/slide" Target="slide79.xml"/><Relationship Id="rId62" Type="http://schemas.openxmlformats.org/officeDocument/2006/relationships/slide" Target="slide87.xml"/><Relationship Id="rId70" Type="http://schemas.openxmlformats.org/officeDocument/2006/relationships/slide" Target="slide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30.png"/><Relationship Id="rId9" Type="http://schemas.openxmlformats.org/officeDocument/2006/relationships/hyperlink" Target="https://www.screencast.com/t/2vHseoZ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www.screencast.com/t/nxUL0flo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openxmlformats.org/officeDocument/2006/relationships/image" Target="../media/image2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240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jpeg"/><Relationship Id="rId7" Type="http://schemas.openxmlformats.org/officeDocument/2006/relationships/image" Target="../media/image3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40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jpeg"/><Relationship Id="rId7" Type="http://schemas.openxmlformats.org/officeDocument/2006/relationships/image" Target="../media/image3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2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70.png"/><Relationship Id="rId7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hyperlink" Target="https://www.screencast.com/t/nmnXovgk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jpeg"/><Relationship Id="rId7" Type="http://schemas.openxmlformats.org/officeDocument/2006/relationships/image" Target="../media/image4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0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9.jpeg"/><Relationship Id="rId7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jpeg"/><Relationship Id="rId7" Type="http://schemas.openxmlformats.org/officeDocument/2006/relationships/image" Target="../media/image510.png"/><Relationship Id="rId12" Type="http://schemas.openxmlformats.org/officeDocument/2006/relationships/hyperlink" Target="https://www.screencast.com/t/bliSsdZZ1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1" Type="http://schemas.openxmlformats.org/officeDocument/2006/relationships/image" Target="../media/image18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QT7zIFvfJc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jpeg"/><Relationship Id="rId7" Type="http://schemas.openxmlformats.org/officeDocument/2006/relationships/image" Target="../media/image5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4.png"/><Relationship Id="rId7" Type="http://schemas.openxmlformats.org/officeDocument/2006/relationships/slide" Target="slide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9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90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Z49kV2r9IO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30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09tdYnDTd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Relationship Id="rId9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7.png"/><Relationship Id="rId7" Type="http://schemas.openxmlformats.org/officeDocument/2006/relationships/slide" Target="slide2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9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.jpeg"/><Relationship Id="rId7" Type="http://schemas.openxmlformats.org/officeDocument/2006/relationships/image" Target="../media/image1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9.jpeg"/><Relationship Id="rId7" Type="http://schemas.openxmlformats.org/officeDocument/2006/relationships/image" Target="../media/image1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3.png"/><Relationship Id="rId9" Type="http://schemas.openxmlformats.org/officeDocument/2006/relationships/image" Target="../media/image2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129.png"/><Relationship Id="rId12" Type="http://schemas.openxmlformats.org/officeDocument/2006/relationships/hyperlink" Target="https://www.screencast.com/t/nQm5WgC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8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12" Type="http://schemas.openxmlformats.org/officeDocument/2006/relationships/image" Target="../media/image1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.png"/><Relationship Id="rId10" Type="http://schemas.openxmlformats.org/officeDocument/2006/relationships/image" Target="../media/image136.png"/><Relationship Id="rId4" Type="http://schemas.openxmlformats.org/officeDocument/2006/relationships/image" Target="../media/image126.png"/><Relationship Id="rId9" Type="http://schemas.openxmlformats.org/officeDocument/2006/relationships/image" Target="../media/image135.png"/><Relationship Id="rId14" Type="http://schemas.openxmlformats.org/officeDocument/2006/relationships/image" Target="../media/image14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9.jpeg"/><Relationship Id="rId7" Type="http://schemas.openxmlformats.org/officeDocument/2006/relationships/image" Target="../media/image145.png"/><Relationship Id="rId12" Type="http://schemas.openxmlformats.org/officeDocument/2006/relationships/image" Target="../media/image1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43.png"/><Relationship Id="rId10" Type="http://schemas.openxmlformats.org/officeDocument/2006/relationships/image" Target="../media/image147.png"/><Relationship Id="rId4" Type="http://schemas.openxmlformats.org/officeDocument/2006/relationships/image" Target="../media/image142.png"/><Relationship Id="rId9" Type="http://schemas.openxmlformats.org/officeDocument/2006/relationships/image" Target="../media/image29.jpeg"/><Relationship Id="rId14" Type="http://schemas.openxmlformats.org/officeDocument/2006/relationships/image" Target="../media/image15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9.jpeg"/><Relationship Id="rId21" Type="http://schemas.openxmlformats.org/officeDocument/2006/relationships/image" Target="../media/image18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slide" Target="slide2.xml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4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hyperlink" Target="https://www.screencast.com/t/t5MkvsKopR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71.png"/><Relationship Id="rId7" Type="http://schemas.openxmlformats.org/officeDocument/2006/relationships/image" Target="../media/image173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9.jpeg"/><Relationship Id="rId10" Type="http://schemas.openxmlformats.org/officeDocument/2006/relationships/image" Target="../media/image176.png"/><Relationship Id="rId4" Type="http://schemas.openxmlformats.org/officeDocument/2006/relationships/slide" Target="slide2.xml"/><Relationship Id="rId9" Type="http://schemas.openxmlformats.org/officeDocument/2006/relationships/image" Target="../media/image17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slide" Target="slide2.xml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87.png"/><Relationship Id="rId4" Type="http://schemas.openxmlformats.org/officeDocument/2006/relationships/image" Target="../media/image9.jpe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hyperlink" Target="https://www.screencast.com/t/i1BKcip9aBqh" TargetMode="External"/><Relationship Id="rId3" Type="http://schemas.openxmlformats.org/officeDocument/2006/relationships/image" Target="../media/image192.png"/><Relationship Id="rId7" Type="http://schemas.openxmlformats.org/officeDocument/2006/relationships/image" Target="../media/image194.png"/><Relationship Id="rId12" Type="http://schemas.openxmlformats.org/officeDocument/2006/relationships/image" Target="../media/image18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9.jpeg"/><Relationship Id="rId10" Type="http://schemas.openxmlformats.org/officeDocument/2006/relationships/image" Target="../media/image197.png"/><Relationship Id="rId4" Type="http://schemas.openxmlformats.org/officeDocument/2006/relationships/slide" Target="slide2.xml"/><Relationship Id="rId9" Type="http://schemas.openxmlformats.org/officeDocument/2006/relationships/image" Target="../media/image19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99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9.jpeg"/><Relationship Id="rId10" Type="http://schemas.openxmlformats.org/officeDocument/2006/relationships/image" Target="../media/image204.png"/><Relationship Id="rId4" Type="http://schemas.openxmlformats.org/officeDocument/2006/relationships/slide" Target="slide2.xml"/><Relationship Id="rId9" Type="http://schemas.openxmlformats.org/officeDocument/2006/relationships/image" Target="../media/image20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9.png"/><Relationship Id="rId4" Type="http://schemas.openxmlformats.org/officeDocument/2006/relationships/image" Target="../media/image9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21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3" Type="http://schemas.openxmlformats.org/officeDocument/2006/relationships/image" Target="../media/image208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17.png"/><Relationship Id="rId5" Type="http://schemas.openxmlformats.org/officeDocument/2006/relationships/slide" Target="slide2.xml"/><Relationship Id="rId10" Type="http://schemas.openxmlformats.org/officeDocument/2006/relationships/image" Target="../media/image216.png"/><Relationship Id="rId4" Type="http://schemas.openxmlformats.org/officeDocument/2006/relationships/image" Target="../media/image212.png"/><Relationship Id="rId9" Type="http://schemas.openxmlformats.org/officeDocument/2006/relationships/image" Target="../media/image215.png"/><Relationship Id="rId14" Type="http://schemas.openxmlformats.org/officeDocument/2006/relationships/image" Target="../media/image2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18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screencast.com/t/C5nxcGUUi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26.png"/><Relationship Id="rId7" Type="http://schemas.openxmlformats.org/officeDocument/2006/relationships/image" Target="../media/image162.png"/><Relationship Id="rId12" Type="http://schemas.openxmlformats.org/officeDocument/2006/relationships/image" Target="../media/image2250.png"/><Relationship Id="rId2" Type="http://schemas.openxmlformats.org/officeDocument/2006/relationships/image" Target="../media/image224.gif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24.png"/><Relationship Id="rId15" Type="http://schemas.openxmlformats.org/officeDocument/2006/relationships/image" Target="../media/image228.png"/><Relationship Id="rId10" Type="http://schemas.openxmlformats.org/officeDocument/2006/relationships/image" Target="../media/image9.jpeg"/><Relationship Id="rId9" Type="http://schemas.openxmlformats.org/officeDocument/2006/relationships/slide" Target="slide2.xml"/><Relationship Id="rId14" Type="http://schemas.openxmlformats.org/officeDocument/2006/relationships/image" Target="../media/image22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30.png"/><Relationship Id="rId7" Type="http://schemas.openxmlformats.org/officeDocument/2006/relationships/image" Target="../media/image161.png"/><Relationship Id="rId12" Type="http://schemas.openxmlformats.org/officeDocument/2006/relationships/hyperlink" Target="https://www.screencast.com/t/Xg9nOItPodpM" TargetMode="External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gif"/><Relationship Id="rId11" Type="http://schemas.openxmlformats.org/officeDocument/2006/relationships/image" Target="../media/image18.png"/><Relationship Id="rId5" Type="http://schemas.openxmlformats.org/officeDocument/2006/relationships/image" Target="../media/image9.jpeg"/><Relationship Id="rId10" Type="http://schemas.openxmlformats.org/officeDocument/2006/relationships/image" Target="../media/image232.png"/><Relationship Id="rId4" Type="http://schemas.openxmlformats.org/officeDocument/2006/relationships/slide" Target="slide2.xml"/><Relationship Id="rId9" Type="http://schemas.openxmlformats.org/officeDocument/2006/relationships/image" Target="../media/image23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slide" Target="slide2.xml"/><Relationship Id="rId7" Type="http://schemas.openxmlformats.org/officeDocument/2006/relationships/image" Target="../media/image162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224.gif"/><Relationship Id="rId10" Type="http://schemas.openxmlformats.org/officeDocument/2006/relationships/hyperlink" Target="https://www.screencast.com/t/ALKONsnmOSJD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35.png"/><Relationship Id="rId7" Type="http://schemas.openxmlformats.org/officeDocument/2006/relationships/image" Target="../media/image161.png"/><Relationship Id="rId12" Type="http://schemas.openxmlformats.org/officeDocument/2006/relationships/image" Target="../media/image239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gif"/><Relationship Id="rId11" Type="http://schemas.openxmlformats.org/officeDocument/2006/relationships/image" Target="../media/image238.png"/><Relationship Id="rId5" Type="http://schemas.openxmlformats.org/officeDocument/2006/relationships/image" Target="../media/image9.jpeg"/><Relationship Id="rId10" Type="http://schemas.openxmlformats.org/officeDocument/2006/relationships/image" Target="../media/image237.png"/><Relationship Id="rId4" Type="http://schemas.openxmlformats.org/officeDocument/2006/relationships/slide" Target="slide2.xml"/><Relationship Id="rId9" Type="http://schemas.openxmlformats.org/officeDocument/2006/relationships/image" Target="../media/image23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4"/>
            <a:ext cx="7772400" cy="1470025"/>
          </a:xfrm>
        </p:spPr>
        <p:txBody>
          <a:bodyPr/>
          <a:lstStyle/>
          <a:p>
            <a:r>
              <a:rPr lang="en-US" b="1" dirty="0" smtClean="0"/>
              <a:t>MAT 0022C/0028C Final Exam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West Campus Math Center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ands On Learn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27" y="5094090"/>
            <a:ext cx="2192597" cy="9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th Connecti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3" y="5257597"/>
            <a:ext cx="3197225" cy="4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60" y="86495"/>
            <a:ext cx="4703713" cy="178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alencia College"/>
          <p:cNvSpPr>
            <a:spLocks noChangeAspect="1" noChangeArrowheads="1"/>
          </p:cNvSpPr>
          <p:nvPr/>
        </p:nvSpPr>
        <p:spPr bwMode="auto">
          <a:xfrm>
            <a:off x="155575" y="-190500"/>
            <a:ext cx="2619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Valencia College"/>
          <p:cNvSpPr>
            <a:spLocks noChangeAspect="1" noChangeArrowheads="1"/>
          </p:cNvSpPr>
          <p:nvPr/>
        </p:nvSpPr>
        <p:spPr bwMode="auto">
          <a:xfrm>
            <a:off x="307975" y="-38100"/>
            <a:ext cx="2619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:\Users\rkasha\AppData\Local\Microsoft\Windows\Temporary Internet Files\Content.IE5\JBZ92B4Z\279625345_412cdf3ef2_z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895599"/>
            <a:ext cx="1784350" cy="14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ma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599"/>
            <a:ext cx="2667002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53" y="5518316"/>
            <a:ext cx="1234440" cy="12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 smtClean="0"/>
                  <a:t>Factoring Trinomials </a:t>
                </a:r>
                <a:br>
                  <a:rPr lang="en-US" b="1" dirty="0" smtClean="0"/>
                </a:br>
                <a:r>
                  <a:rPr lang="en-US" dirty="0" smtClean="0"/>
                  <a:t>(Leading Coefficient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1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399" y="1447800"/>
            <a:ext cx="785240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Form: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</a:t>
            </a:r>
            <a:r>
              <a:rPr lang="en-US" sz="4000" dirty="0" err="1" smtClean="0"/>
              <a:t>bx</a:t>
            </a:r>
            <a:r>
              <a:rPr lang="en-US" sz="4000" dirty="0" smtClean="0"/>
              <a:t> + c</a:t>
            </a:r>
          </a:p>
          <a:p>
            <a:pPr algn="ctr"/>
            <a:r>
              <a:rPr lang="en-US" sz="4000" i="1" dirty="0" smtClean="0"/>
              <a:t>Signs could be + or – in the trinomial.</a:t>
            </a:r>
            <a:endParaRPr lang="en-US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4103" y="2771239"/>
                <a:ext cx="6030241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2 methods: </a:t>
                </a:r>
              </a:p>
              <a:p>
                <a:pPr algn="ctr"/>
                <a:r>
                  <a:rPr lang="en-US" sz="3200" b="1" dirty="0" smtClean="0"/>
                  <a:t>1) </a:t>
                </a:r>
                <a:r>
                  <a:rPr lang="en-US" sz="3200" dirty="0" smtClean="0"/>
                  <a:t>A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3200" dirty="0" smtClean="0"/>
                  <a:t>C method  </a:t>
                </a:r>
                <a:r>
                  <a:rPr lang="en-US" sz="3200" b="1" dirty="0" smtClean="0"/>
                  <a:t>2) </a:t>
                </a:r>
                <a:r>
                  <a:rPr lang="en-US" sz="3200" dirty="0" smtClean="0"/>
                  <a:t>Guess-and-check</a:t>
                </a:r>
              </a:p>
              <a:p>
                <a:pPr algn="ctr"/>
                <a:r>
                  <a:rPr lang="en-US" sz="3200" dirty="0" smtClean="0"/>
                  <a:t>We will illustrate </a:t>
                </a:r>
                <a:r>
                  <a:rPr lang="en-US" sz="3200" b="1" dirty="0" smtClean="0"/>
                  <a:t>both methods.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03" y="2771239"/>
                <a:ext cx="6030241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022" t="-5058" r="-212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0245" y="4294257"/>
                <a:ext cx="1034257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4000" b="1" dirty="0" smtClean="0"/>
                  <a:t>a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000" b="1" dirty="0" smtClean="0"/>
                  <a:t>c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45" y="4294257"/>
                <a:ext cx="103425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0000" t="-15385" r="-2058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2537" y="4294257"/>
                <a:ext cx="936475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US" sz="4000" b="1" dirty="0" smtClean="0"/>
                  <a:t>a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000" b="1" dirty="0" smtClean="0"/>
                  <a:t>c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37" y="4294257"/>
                <a:ext cx="93647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3529" t="-15385" r="-22222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736873" y="5002142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486971" y="5551713"/>
            <a:ext cx="949676" cy="534106"/>
            <a:chOff x="1486971" y="5551713"/>
            <a:chExt cx="949676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6971" y="6205561"/>
            <a:ext cx="949676" cy="534106"/>
            <a:chOff x="1486971" y="5551713"/>
            <a:chExt cx="949676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–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76317" y="5411450"/>
            <a:ext cx="572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}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551713"/>
            <a:ext cx="200195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Match Sign of </a:t>
            </a:r>
          </a:p>
          <a:p>
            <a:pPr algn="ctr"/>
            <a:r>
              <a:rPr lang="en-US" sz="2400" b="1" dirty="0" smtClean="0"/>
              <a:t>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29519" y="4969797"/>
            <a:ext cx="381000" cy="560457"/>
            <a:chOff x="685800" y="5002143"/>
            <a:chExt cx="381000" cy="56045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783281" y="5519055"/>
            <a:ext cx="949676" cy="534106"/>
            <a:chOff x="1486971" y="5551713"/>
            <a:chExt cx="949676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32957" y="4443718"/>
            <a:ext cx="184922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Bigger Factor</a:t>
            </a:r>
          </a:p>
          <a:p>
            <a:pPr algn="ctr"/>
            <a:r>
              <a:rPr lang="en-US" sz="2400" b="1" dirty="0" smtClean="0"/>
              <a:t>Matches </a:t>
            </a:r>
          </a:p>
          <a:p>
            <a:pPr algn="ctr"/>
            <a:r>
              <a:rPr lang="en-US" sz="2400" b="1" dirty="0" smtClean="0"/>
              <a:t>Middle </a:t>
            </a:r>
          </a:p>
          <a:p>
            <a:pPr algn="ctr"/>
            <a:r>
              <a:rPr lang="en-US" sz="2400" b="1" dirty="0" smtClean="0"/>
              <a:t>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pic>
        <p:nvPicPr>
          <p:cNvPr id="30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3906106" y="1557900"/>
            <a:ext cx="366385" cy="552095"/>
          </a:xfrm>
          <a:prstGeom prst="ellipse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7439" y="1560424"/>
            <a:ext cx="515762" cy="511933"/>
          </a:xfrm>
          <a:prstGeom prst="ellipse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Down Arrow 2"/>
          <p:cNvSpPr/>
          <p:nvPr/>
        </p:nvSpPr>
        <p:spPr>
          <a:xfrm>
            <a:off x="4272491" y="1417638"/>
            <a:ext cx="1874992" cy="1825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/>
      <p:bldP spid="22" grpId="0" animBg="1"/>
      <p:bldP spid="29" grpId="0" animBg="1"/>
      <p:bldP spid="31" grpId="0" animBg="1"/>
      <p:bldP spid="32" grpId="0" animBg="1"/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#67 (Problem Solving)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47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county assesses annual property taxes at a rate of 4% of the </a:t>
            </a:r>
          </a:p>
          <a:p>
            <a:r>
              <a:rPr lang="en-US" sz="2400" dirty="0" smtClean="0"/>
              <a:t>appraised value of the property.  A property is appraised for $120,000.</a:t>
            </a:r>
          </a:p>
          <a:p>
            <a:r>
              <a:rPr lang="en-US" sz="2400" dirty="0" smtClean="0"/>
              <a:t>What are the property taxes?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2365100"/>
                <a:ext cx="3336363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𝑷𝑨𝑹𝑻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𝑻𝑶𝑻𝑨𝑳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5100"/>
                <a:ext cx="3336363" cy="1509965"/>
              </a:xfrm>
              <a:prstGeom prst="rect">
                <a:avLst/>
              </a:prstGeom>
              <a:blipFill rotWithShape="1">
                <a:blip r:embed="rId4"/>
                <a:stretch>
                  <a:fillRect l="-4753" t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76800" y="1941524"/>
            <a:ext cx="2958374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$120,000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Percent = 4%</a:t>
            </a:r>
          </a:p>
          <a:p>
            <a:r>
              <a:rPr lang="en-US" sz="2400" b="1" dirty="0" smtClean="0"/>
              <a:t>Part is missing (Taxes)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4080489"/>
                <a:ext cx="3506024" cy="1560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𝟏𝟐𝟎</m:t>
                          </m:r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𝟎𝟎𝟎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80489"/>
                <a:ext cx="3506024" cy="1560299"/>
              </a:xfrm>
              <a:prstGeom prst="rect">
                <a:avLst/>
              </a:prstGeom>
              <a:blipFill>
                <a:blip r:embed="rId5"/>
                <a:stretch>
                  <a:fillRect l="-4522" t="-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 rot="17107955">
            <a:off x="2073090" y="3658273"/>
            <a:ext cx="703664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543131">
            <a:off x="1689012" y="3583609"/>
            <a:ext cx="749482" cy="312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571" y="3210080"/>
                <a:ext cx="4120039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 smtClean="0"/>
                  <a:t>100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120000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4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571" y="3210080"/>
                <a:ext cx="4120039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5333" t="-8295" r="-148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81600" y="5267737"/>
            <a:ext cx="32431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480000</a:t>
            </a:r>
            <a:endParaRPr lang="en-US" sz="4000" b="1" dirty="0"/>
          </a:p>
        </p:txBody>
      </p:sp>
      <p:sp>
        <p:nvSpPr>
          <p:cNvPr id="21" name="Down Arrow 20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2212458" y="5810510"/>
            <a:ext cx="2337499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$4,800</a:t>
            </a:r>
          </a:p>
        </p:txBody>
      </p:sp>
      <p:sp>
        <p:nvSpPr>
          <p:cNvPr id="23" name="Down Arrow 22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434741" y="5790844"/>
            <a:ext cx="1227756" cy="919843"/>
            <a:chOff x="6917944" y="5680638"/>
            <a:chExt cx="1227756" cy="919843"/>
          </a:xfrm>
        </p:grpSpPr>
        <p:pic>
          <p:nvPicPr>
            <p:cNvPr id="25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#67 (Alternative Method)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47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county assesses annual property taxes at a rate of 4% of the </a:t>
            </a:r>
          </a:p>
          <a:p>
            <a:r>
              <a:rPr lang="en-US" sz="2400" dirty="0" smtClean="0"/>
              <a:t>appraised value of the property.  A property is appraised for $120,000.</a:t>
            </a:r>
          </a:p>
          <a:p>
            <a:r>
              <a:rPr lang="en-US" sz="2400" dirty="0" smtClean="0"/>
              <a:t>What are the property taxes?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2334" y="2343329"/>
            <a:ext cx="2961195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$120,000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Percent = 4%</a:t>
            </a:r>
          </a:p>
          <a:p>
            <a:r>
              <a:rPr lang="en-US" sz="2400" b="1" dirty="0" smtClean="0"/>
              <a:t>Taxes = 4% of 120,000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080489"/>
            <a:ext cx="47981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Solve: </a:t>
            </a:r>
            <a:r>
              <a:rPr lang="en-US" sz="4000" dirty="0" smtClean="0"/>
              <a:t>(0.04)(120,000)</a:t>
            </a:r>
            <a:endParaRPr lang="en-US" sz="40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4080489"/>
            <a:ext cx="198644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 $4,800</a:t>
            </a:r>
          </a:p>
        </p:txBody>
      </p:sp>
      <p:sp>
        <p:nvSpPr>
          <p:cNvPr id="15" name="Oval 14"/>
          <p:cNvSpPr/>
          <p:nvPr/>
        </p:nvSpPr>
        <p:spPr>
          <a:xfrm flipH="1">
            <a:off x="2192930" y="3087496"/>
            <a:ext cx="370649" cy="51442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38600" y="2434058"/>
            <a:ext cx="39835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of: </a:t>
            </a:r>
            <a:r>
              <a:rPr lang="en-US" sz="2800" b="1" dirty="0" smtClean="0"/>
              <a:t>key word for multiply!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0132" y="5451664"/>
            <a:ext cx="1227756" cy="919843"/>
            <a:chOff x="6917944" y="5680638"/>
            <a:chExt cx="1227756" cy="919843"/>
          </a:xfrm>
        </p:grpSpPr>
        <p:pic>
          <p:nvPicPr>
            <p:cNvPr id="12" name="Picture 2" descr="Image result for vide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5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5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2" grpId="0" animBg="1"/>
      <p:bldP spid="15" grpId="0" animBg="1"/>
      <p:bldP spid="2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#68 (Problem Solving/Square Roots)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4038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Television Sets: </a:t>
            </a:r>
            <a:r>
              <a:rPr lang="en-US" sz="2400" dirty="0" smtClean="0"/>
              <a:t>What does it mean to refer to a 20-in TV set or a </a:t>
            </a:r>
          </a:p>
          <a:p>
            <a:r>
              <a:rPr lang="en-US" sz="2400" dirty="0" smtClean="0"/>
              <a:t>25-in TV set?  Such units refer the diagonal of the screen.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a) </a:t>
            </a:r>
            <a:r>
              <a:rPr lang="en-US" sz="2400" dirty="0" smtClean="0"/>
              <a:t>A 15-in TV set also has a width of 12 inches. What is its height?</a:t>
            </a:r>
          </a:p>
          <a:p>
            <a:endParaRPr lang="en-US" sz="2400" dirty="0"/>
          </a:p>
          <a:p>
            <a:r>
              <a:rPr lang="en-US" sz="2400" b="1" dirty="0" smtClean="0"/>
              <a:t>b) </a:t>
            </a:r>
            <a:r>
              <a:rPr lang="en-US" sz="2400" dirty="0" smtClean="0"/>
              <a:t>A 20-in </a:t>
            </a:r>
            <a:r>
              <a:rPr lang="en-US" sz="2400" dirty="0"/>
              <a:t>TV set also has a width of </a:t>
            </a:r>
            <a:r>
              <a:rPr lang="en-US" sz="2400" dirty="0" smtClean="0"/>
              <a:t>16 </a:t>
            </a:r>
            <a:r>
              <a:rPr lang="en-US" sz="2400" dirty="0"/>
              <a:t>inches. </a:t>
            </a:r>
            <a:r>
              <a:rPr lang="en-US" sz="2400" dirty="0" smtClean="0"/>
              <a:t>What </a:t>
            </a:r>
            <a:r>
              <a:rPr lang="en-US" sz="2400" dirty="0"/>
              <a:t>is its height?</a:t>
            </a:r>
          </a:p>
          <a:p>
            <a:endParaRPr lang="en-US" sz="2400" dirty="0"/>
          </a:p>
        </p:txBody>
      </p:sp>
      <p:pic>
        <p:nvPicPr>
          <p:cNvPr id="2050" name="Picture 2" descr="Image result for tv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1" y="3733800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66461" y="3766457"/>
            <a:ext cx="4710341" cy="2710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 flipH="1">
            <a:off x="166461" y="3826328"/>
            <a:ext cx="4688570" cy="2650672"/>
          </a:xfrm>
          <a:prstGeom prst="rtTriangl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816013">
            <a:off x="1936401" y="4461497"/>
            <a:ext cx="14939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Diagonal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40454" y="3957789"/>
            <a:ext cx="364958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Right Triangle</a:t>
            </a:r>
          </a:p>
          <a:p>
            <a:pPr algn="ctr"/>
            <a:r>
              <a:rPr lang="en-US" sz="2800" b="1" dirty="0" smtClean="0"/>
              <a:t>a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b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= c</a:t>
            </a:r>
            <a:r>
              <a:rPr lang="en-US" sz="2800" b="1" baseline="30000" dirty="0" smtClean="0"/>
              <a:t>2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i="1" dirty="0" smtClean="0"/>
              <a:t>Pythagorean Theorem)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9776381">
            <a:off x="2163001" y="4853821"/>
            <a:ext cx="197566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Hypotenuse</a:t>
            </a:r>
          </a:p>
          <a:p>
            <a:pPr algn="ctr"/>
            <a:r>
              <a:rPr lang="en-US" sz="2800" b="1" dirty="0"/>
              <a:t>c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5608618"/>
            <a:ext cx="510011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Diagonal of TV = </a:t>
            </a:r>
          </a:p>
          <a:p>
            <a:pPr algn="ctr"/>
            <a:r>
              <a:rPr lang="en-US" sz="3200" b="1" dirty="0" smtClean="0"/>
              <a:t>Hypotenuse of Right Triangle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00933" y="4707320"/>
            <a:ext cx="11639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Height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7399" y="5953780"/>
            <a:ext cx="11079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Width</a:t>
            </a:r>
            <a:endParaRPr lang="en-US" sz="2800" b="1" dirty="0"/>
          </a:p>
        </p:txBody>
      </p:sp>
      <p:pic>
        <p:nvPicPr>
          <p:cNvPr id="1026" name="Picture 2" descr="Image result for tv s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37" y="195145"/>
            <a:ext cx="1534502" cy="12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#68 (Problem Solving/Square Roots) </a:t>
            </a:r>
            <a:r>
              <a:rPr lang="en-US" b="1" dirty="0" smtClean="0">
                <a:solidFill>
                  <a:srgbClr val="FF0000"/>
                </a:solidFill>
              </a:rPr>
              <a:t>PART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22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Television Sets: </a:t>
            </a:r>
            <a:r>
              <a:rPr lang="en-US" sz="2400" dirty="0" smtClean="0"/>
              <a:t>What does it mean to refer to a 20-in TV set or a </a:t>
            </a:r>
          </a:p>
          <a:p>
            <a:r>
              <a:rPr lang="en-US" sz="2400" dirty="0" smtClean="0"/>
              <a:t>25-in TV set?  Such units refer the diagonal of the screen.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a) </a:t>
            </a:r>
            <a:r>
              <a:rPr lang="en-US" sz="2400" dirty="0" smtClean="0"/>
              <a:t>A 15-in TV set also has a width of 12 inches. What is its height?</a:t>
            </a:r>
          </a:p>
        </p:txBody>
      </p:sp>
      <p:sp>
        <p:nvSpPr>
          <p:cNvPr id="19" name="Right Triangle 18"/>
          <p:cNvSpPr/>
          <p:nvPr/>
        </p:nvSpPr>
        <p:spPr>
          <a:xfrm flipH="1">
            <a:off x="166461" y="3826328"/>
            <a:ext cx="4688570" cy="2650672"/>
          </a:xfrm>
          <a:prstGeom prst="rtTriangl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816013">
            <a:off x="2383581" y="4752935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15 in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22527" y="6215390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 in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80143" y="4890054"/>
            <a:ext cx="3497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461" y="3334434"/>
            <a:ext cx="392017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</a:t>
            </a:r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+ 12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15</a:t>
            </a:r>
            <a:r>
              <a:rPr lang="en-US" sz="3600" baseline="30000" dirty="0" smtClean="0"/>
              <a:t>2</a:t>
            </a:r>
            <a:endParaRPr lang="en-US" sz="3600" b="1" dirty="0"/>
          </a:p>
        </p:txBody>
      </p:sp>
      <p:sp>
        <p:nvSpPr>
          <p:cNvPr id="24" name="Down Arrow 23"/>
          <p:cNvSpPr/>
          <p:nvPr/>
        </p:nvSpPr>
        <p:spPr>
          <a:xfrm rot="16200000">
            <a:off x="4114368" y="3213117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181600" y="3268691"/>
            <a:ext cx="282000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+ 144 = 225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96171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–144 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2774" y="395785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–144 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278" y="3214261"/>
            <a:ext cx="942686" cy="1212384"/>
            <a:chOff x="5105400" y="2105354"/>
            <a:chExt cx="942686" cy="94264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994979" y="4566888"/>
            <a:ext cx="156164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30000" dirty="0" smtClean="0"/>
              <a:t>2</a:t>
            </a:r>
            <a:r>
              <a:rPr lang="en-US" sz="3600" dirty="0" smtClean="0"/>
              <a:t>  = 81</a:t>
            </a:r>
            <a:endParaRPr lang="en-U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7032775" y="3232623"/>
            <a:ext cx="968828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788" y="5213219"/>
                <a:ext cx="2889189" cy="69858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x</a:t>
                </a:r>
                <a:r>
                  <a:rPr lang="en-US" sz="3600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3600" b="1" dirty="0" smtClean="0"/>
                  <a:t> = 9 in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88" y="5213219"/>
                <a:ext cx="2889189" cy="698589"/>
              </a:xfrm>
              <a:prstGeom prst="rect">
                <a:avLst/>
              </a:prstGeom>
              <a:blipFill rotWithShape="1">
                <a:blip r:embed="rId2"/>
                <a:stretch>
                  <a:fillRect l="-5625" t="-2479" r="-4583" b="-2809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7032774" y="5213219"/>
            <a:ext cx="1349225" cy="71901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7768121" y="5932236"/>
            <a:ext cx="1227756" cy="919843"/>
            <a:chOff x="6917944" y="5680638"/>
            <a:chExt cx="1227756" cy="919843"/>
          </a:xfrm>
        </p:grpSpPr>
        <p:pic>
          <p:nvPicPr>
            <p:cNvPr id="36" name="Picture 2" descr="Image result for vide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8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  <p:bldP spid="24" grpId="0" animBg="1"/>
      <p:bldP spid="25" grpId="0" animBg="1"/>
      <p:bldP spid="6" grpId="0"/>
      <p:bldP spid="26" grpId="0"/>
      <p:bldP spid="30" grpId="0" animBg="1"/>
      <p:bldP spid="31" grpId="0" animBg="1"/>
      <p:bldP spid="32" grpId="0" animBg="1"/>
      <p:bldP spid="3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#68 (Problem Solving/Square Roots) </a:t>
            </a:r>
            <a:r>
              <a:rPr lang="en-US" b="1" dirty="0">
                <a:solidFill>
                  <a:srgbClr val="FF0000"/>
                </a:solidFill>
              </a:rPr>
              <a:t>PART 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22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Television Sets: </a:t>
            </a:r>
            <a:r>
              <a:rPr lang="en-US" sz="2400" dirty="0" smtClean="0"/>
              <a:t>What does it mean to refer to a 20-in TV set or a </a:t>
            </a:r>
          </a:p>
          <a:p>
            <a:r>
              <a:rPr lang="en-US" sz="2400" dirty="0" smtClean="0"/>
              <a:t>25-in TV set?  Such units refer the diagonal of the screen.</a:t>
            </a:r>
          </a:p>
          <a:p>
            <a:endParaRPr lang="en-US" sz="2400" b="1" dirty="0" smtClean="0"/>
          </a:p>
          <a:p>
            <a:r>
              <a:rPr lang="en-US" sz="2400" b="1" dirty="0"/>
              <a:t>b</a:t>
            </a:r>
            <a:r>
              <a:rPr lang="en-US" sz="2400" b="1" dirty="0" smtClean="0"/>
              <a:t>) </a:t>
            </a:r>
            <a:r>
              <a:rPr lang="en-US" sz="2400" dirty="0" smtClean="0"/>
              <a:t>A 20-in TV set also has a width of 16 inches. What is its height?</a:t>
            </a:r>
          </a:p>
        </p:txBody>
      </p:sp>
      <p:sp>
        <p:nvSpPr>
          <p:cNvPr id="19" name="Right Triangle 18"/>
          <p:cNvSpPr/>
          <p:nvPr/>
        </p:nvSpPr>
        <p:spPr>
          <a:xfrm flipH="1">
            <a:off x="166461" y="3826328"/>
            <a:ext cx="4688570" cy="2650672"/>
          </a:xfrm>
          <a:prstGeom prst="rtTriangl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816013">
            <a:off x="2383581" y="4752935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in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22527" y="6215390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16 in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80143" y="4890054"/>
            <a:ext cx="3497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461" y="3334434"/>
            <a:ext cx="392017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</a:t>
            </a:r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+ 16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20</a:t>
            </a:r>
            <a:r>
              <a:rPr lang="en-US" sz="3600" baseline="30000" dirty="0" smtClean="0"/>
              <a:t>2</a:t>
            </a:r>
            <a:endParaRPr lang="en-US" sz="3600" b="1" dirty="0"/>
          </a:p>
        </p:txBody>
      </p:sp>
      <p:sp>
        <p:nvSpPr>
          <p:cNvPr id="24" name="Down Arrow 23"/>
          <p:cNvSpPr/>
          <p:nvPr/>
        </p:nvSpPr>
        <p:spPr>
          <a:xfrm rot="16200000">
            <a:off x="4114368" y="3213117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181600" y="3268691"/>
            <a:ext cx="282000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+ 256 = 400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96171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–256 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2774" y="395785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–256 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278" y="3214261"/>
            <a:ext cx="942686" cy="1212384"/>
            <a:chOff x="5105400" y="2105354"/>
            <a:chExt cx="942686" cy="94264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994979" y="4566888"/>
            <a:ext cx="1795684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30000" dirty="0" smtClean="0"/>
              <a:t>2</a:t>
            </a:r>
            <a:r>
              <a:rPr lang="en-US" sz="3600" dirty="0" smtClean="0"/>
              <a:t>  = 144</a:t>
            </a:r>
            <a:endParaRPr lang="en-U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6998860" y="3268691"/>
            <a:ext cx="968828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788" y="5213219"/>
                <a:ext cx="3378104" cy="7003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x</a:t>
                </a:r>
                <a:r>
                  <a:rPr lang="en-US" sz="3600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144</m:t>
                        </m:r>
                      </m:e>
                    </m:rad>
                  </m:oMath>
                </a14:m>
                <a:r>
                  <a:rPr lang="en-US" sz="3600" b="1" dirty="0" smtClean="0"/>
                  <a:t> = 12 in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88" y="5213219"/>
                <a:ext cx="3378104" cy="700385"/>
              </a:xfrm>
              <a:prstGeom prst="rect">
                <a:avLst/>
              </a:prstGeom>
              <a:blipFill rotWithShape="1">
                <a:blip r:embed="rId2"/>
                <a:stretch>
                  <a:fillRect l="-4821" t="-1653" r="-3750" b="-2892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7483274" y="5249088"/>
            <a:ext cx="1349225" cy="71901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  <p:bldP spid="24" grpId="0" animBg="1"/>
      <p:bldP spid="25" grpId="0" animBg="1"/>
      <p:bldP spid="6" grpId="0"/>
      <p:bldP spid="26" grpId="0"/>
      <p:bldP spid="30" grpId="0" animBg="1"/>
      <p:bldP spid="31" grpId="0" animBg="1"/>
      <p:bldP spid="32" grpId="0" animBg="1"/>
      <p:bldP spid="3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Pythagorean Triples</a:t>
            </a:r>
            <a:endParaRPr lang="en-US" b="1" dirty="0"/>
          </a:p>
        </p:txBody>
      </p:sp>
      <p:pic>
        <p:nvPicPr>
          <p:cNvPr id="4098" name="Picture 2" descr="Image result for pythagorean tr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1143000"/>
            <a:ext cx="65491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4028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Common Pythagorean Values:</a:t>
            </a:r>
          </a:p>
          <a:p>
            <a:r>
              <a:rPr lang="en-US" sz="2400" b="1" dirty="0" smtClean="0"/>
              <a:t>1) </a:t>
            </a:r>
            <a:r>
              <a:rPr lang="en-US" sz="2400" dirty="0" smtClean="0"/>
              <a:t>3, 4, 5</a:t>
            </a:r>
          </a:p>
          <a:p>
            <a:r>
              <a:rPr lang="en-US" sz="2400" b="1" dirty="0" smtClean="0"/>
              <a:t>2) </a:t>
            </a:r>
            <a:r>
              <a:rPr lang="en-US" sz="2400" dirty="0" smtClean="0"/>
              <a:t>5, 12, 13</a:t>
            </a:r>
          </a:p>
          <a:p>
            <a:r>
              <a:rPr lang="en-US" sz="2400" b="1" dirty="0" smtClean="0"/>
              <a:t>3) </a:t>
            </a:r>
            <a:r>
              <a:rPr lang="en-US" sz="2400" dirty="0" smtClean="0"/>
              <a:t>8, 15, 17</a:t>
            </a:r>
          </a:p>
          <a:p>
            <a:r>
              <a:rPr lang="en-US" sz="2400" b="1" dirty="0" smtClean="0"/>
              <a:t>4) </a:t>
            </a:r>
            <a:r>
              <a:rPr lang="en-US" sz="2400" dirty="0" smtClean="0"/>
              <a:t>7, 24, 25</a:t>
            </a:r>
          </a:p>
          <a:p>
            <a:r>
              <a:rPr lang="en-US" sz="2400" b="1" dirty="0" smtClean="0"/>
              <a:t>5) </a:t>
            </a:r>
            <a:r>
              <a:rPr lang="en-US" sz="2400" dirty="0" smtClean="0"/>
              <a:t>9, 40, 41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181600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&amp; Their Multiples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9930" y="4158343"/>
            <a:ext cx="157447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Times 3:</a:t>
            </a:r>
          </a:p>
          <a:p>
            <a:r>
              <a:rPr lang="en-US" sz="2400" b="1" dirty="0" smtClean="0"/>
              <a:t>1) </a:t>
            </a:r>
            <a:r>
              <a:rPr lang="en-US" sz="2400" dirty="0"/>
              <a:t>9</a:t>
            </a:r>
            <a:r>
              <a:rPr lang="en-US" sz="2400" dirty="0" smtClean="0"/>
              <a:t>, 12, 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9930" y="5021997"/>
            <a:ext cx="172996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Times 4:</a:t>
            </a:r>
          </a:p>
          <a:p>
            <a:r>
              <a:rPr lang="en-US" sz="2400" b="1" dirty="0" smtClean="0"/>
              <a:t>1) </a:t>
            </a:r>
            <a:r>
              <a:rPr lang="en-US" sz="2400" dirty="0" smtClean="0"/>
              <a:t>12, 16, 20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9930" y="5867400"/>
            <a:ext cx="204094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Times 10:</a:t>
            </a:r>
          </a:p>
          <a:p>
            <a:r>
              <a:rPr lang="en-US" sz="2400" b="1" dirty="0"/>
              <a:t>2</a:t>
            </a:r>
            <a:r>
              <a:rPr lang="en-US" sz="2400" b="1" dirty="0" smtClean="0"/>
              <a:t>) </a:t>
            </a:r>
            <a:r>
              <a:rPr lang="en-US" sz="2400" dirty="0" smtClean="0"/>
              <a:t>50, 120, 130</a:t>
            </a:r>
          </a:p>
        </p:txBody>
      </p:sp>
      <p:pic>
        <p:nvPicPr>
          <p:cNvPr id="10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3553"/>
            <a:ext cx="7620000" cy="1214085"/>
          </a:xfrm>
        </p:spPr>
        <p:txBody>
          <a:bodyPr/>
          <a:lstStyle/>
          <a:p>
            <a:r>
              <a:rPr lang="en-US" b="1" dirty="0" smtClean="0"/>
              <a:t>Problem #69 (Problem Solving)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4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 drive, on average, 11,400 miles per year.  About how many </a:t>
            </a:r>
          </a:p>
          <a:p>
            <a:r>
              <a:rPr lang="en-US" sz="2400" dirty="0" smtClean="0"/>
              <a:t>miles each week is that?  </a:t>
            </a:r>
            <a:r>
              <a:rPr lang="en-US" sz="2400" b="1" dirty="0" smtClean="0"/>
              <a:t>Round to the nearest tenth.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062976"/>
            <a:ext cx="5386731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NOTE: 1 year = </a:t>
            </a:r>
            <a:r>
              <a:rPr lang="en-US" sz="4000" b="1" dirty="0" smtClean="0">
                <a:solidFill>
                  <a:srgbClr val="FF0000"/>
                </a:solidFill>
              </a:rPr>
              <a:t>52</a:t>
            </a:r>
            <a:r>
              <a:rPr lang="en-US" sz="4000" b="1" dirty="0" smtClean="0"/>
              <a:t> weeks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3352800"/>
                <a:ext cx="2022220" cy="124482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𝟏𝟏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𝟒𝟎𝟎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𝟓𝟐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2022220" cy="12448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3369953"/>
                <a:ext cx="5020926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 219.23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4000" b="1" dirty="0" smtClean="0"/>
                  <a:t> 219.2 miles</a:t>
                </a:r>
              </a:p>
              <a:p>
                <a:pPr algn="ctr"/>
                <a:r>
                  <a:rPr lang="en-US" sz="4000" b="1" dirty="0" smtClean="0"/>
                  <a:t>per week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69953"/>
                <a:ext cx="5020926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4248" t="-8295" r="-2913" b="-188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5343" y="4630285"/>
            <a:ext cx="278313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Long divide!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91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367"/>
            <a:ext cx="7620000" cy="1213271"/>
          </a:xfrm>
        </p:spPr>
        <p:txBody>
          <a:bodyPr/>
          <a:lstStyle/>
          <a:p>
            <a:r>
              <a:rPr lang="en-US" b="1" dirty="0" smtClean="0"/>
              <a:t>Problem #70 (Problem Solving)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48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woman earns $2600 per month and budgets $338 per month for</a:t>
            </a:r>
          </a:p>
          <a:p>
            <a:r>
              <a:rPr lang="en-US" sz="2400" dirty="0" smtClean="0"/>
              <a:t>food. What percent of her monthly income is spent on food?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133600"/>
                <a:ext cx="1946367" cy="124649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𝑷𝑨𝑹𝑻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𝑻𝑶𝑻𝑨𝑳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1946367" cy="1246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32166" y="2054776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𝟑𝟑𝟖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𝟐𝟔𝟎𝟎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166" y="2054776"/>
                <a:ext cx="1898277" cy="1292662"/>
              </a:xfrm>
              <a:prstGeom prst="rect">
                <a:avLst/>
              </a:prstGeom>
              <a:blipFill rotWithShape="1">
                <a:blip r:embed="rId5"/>
                <a:stretch>
                  <a:fillRect l="-17363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85773" y="4286071"/>
            <a:ext cx="246253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= 13%</a:t>
            </a:r>
            <a:endParaRPr lang="en-US" sz="7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4400" y="2110516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𝟏𝟔𝟗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10516"/>
                <a:ext cx="1898277" cy="1292662"/>
              </a:xfrm>
              <a:prstGeom prst="rect">
                <a:avLst/>
              </a:prstGeom>
              <a:blipFill rotWithShape="1">
                <a:blip r:embed="rId6"/>
                <a:stretch>
                  <a:fillRect l="-17042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5087" y="2133600"/>
                <a:ext cx="1595309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87" y="2133600"/>
                <a:ext cx="1595309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20229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8596" y="2185933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96" y="2185933"/>
                <a:ext cx="569387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667" r="-1505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58596" y="2966987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96" y="2966987"/>
                <a:ext cx="56938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667" r="-1505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992" y="2196036"/>
                <a:ext cx="891078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92" y="2196036"/>
                <a:ext cx="89107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5448" y="2966987"/>
                <a:ext cx="891078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448" y="2966987"/>
                <a:ext cx="89107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 flipH="1">
            <a:off x="1517468" y="1558497"/>
            <a:ext cx="1125585" cy="4155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0" grpId="0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MyMathLab Tips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290935"/>
            <a:ext cx="52226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 careful attention to all instructions!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/>
          <a:stretch/>
        </p:blipFill>
        <p:spPr bwMode="auto">
          <a:xfrm>
            <a:off x="1121228" y="1832036"/>
            <a:ext cx="555171" cy="7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1" y="2514600"/>
            <a:ext cx="3402238" cy="48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3476" y="1819056"/>
                <a:ext cx="4379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76" y="1819056"/>
                <a:ext cx="437940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05056" y="1699346"/>
            <a:ext cx="942686" cy="1212384"/>
            <a:chOff x="5105400" y="2105354"/>
            <a:chExt cx="942686" cy="94264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8144" y="1909817"/>
                <a:ext cx="920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44" y="1909817"/>
                <a:ext cx="9204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67000" y="1752600"/>
            <a:ext cx="1164772" cy="831384"/>
            <a:chOff x="1121228" y="4038600"/>
            <a:chExt cx="1164772" cy="83138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1" y="3439886"/>
            <a:ext cx="395427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73476" y="4191000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76" y="4191000"/>
                <a:ext cx="80663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495458" y="3367094"/>
            <a:ext cx="942686" cy="1212384"/>
            <a:chOff x="5105400" y="2105354"/>
            <a:chExt cx="942686" cy="942646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33986" y="4153484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𝟏𝟎𝟗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86" y="4153484"/>
                <a:ext cx="110479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449104" y="3748094"/>
            <a:ext cx="1164772" cy="831384"/>
            <a:chOff x="1121228" y="4038600"/>
            <a:chExt cx="1164772" cy="83138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7" y="4953000"/>
            <a:ext cx="839560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2446" y="498565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46" y="4985657"/>
                <a:ext cx="43794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398813" y="4841130"/>
            <a:ext cx="942686" cy="1212384"/>
            <a:chOff x="5105400" y="2105354"/>
            <a:chExt cx="942686" cy="942646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67465" y="4960124"/>
                <a:ext cx="992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65" y="4960124"/>
                <a:ext cx="99257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840" r="-122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638776" y="4652665"/>
            <a:ext cx="1164772" cy="831384"/>
            <a:chOff x="1121228" y="4038600"/>
            <a:chExt cx="1164772" cy="831384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44" y="1832036"/>
            <a:ext cx="4275995" cy="83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51153" y="2406800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53" y="2406800"/>
                <a:ext cx="806631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4253394" y="1855277"/>
            <a:ext cx="942686" cy="1212384"/>
            <a:chOff x="5105400" y="2105354"/>
            <a:chExt cx="942686" cy="942646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10200" y="2342328"/>
                <a:ext cx="12891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𝟏𝟎𝟗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342328"/>
                <a:ext cx="1289135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699335" y="1955790"/>
            <a:ext cx="1164772" cy="831384"/>
            <a:chOff x="1121228" y="4038600"/>
            <a:chExt cx="1164772" cy="831384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4" descr="Image result for return to menu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4" grpId="0"/>
      <p:bldP spid="29" grpId="0"/>
      <p:bldP spid="34" grpId="0"/>
      <p:bldP spid="38" grpId="0"/>
      <p:bldP spid="43" grpId="0"/>
      <p:bldP spid="4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MyMathLab Tips CONT…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290935"/>
            <a:ext cx="52226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 careful attention to all instructions!</a:t>
            </a:r>
            <a:endParaRPr lang="en-US" sz="24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88" y="1131242"/>
            <a:ext cx="8477250" cy="781050"/>
          </a:xfrm>
          <a:prstGeom prst="rect">
            <a:avLst/>
          </a:prstGeom>
        </p:spPr>
      </p:pic>
      <p:pic>
        <p:nvPicPr>
          <p:cNvPr id="51" name="Picture 2" descr="Image result for graph paper 1 - 5 labe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" y="2075187"/>
            <a:ext cx="4284982" cy="43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1600200" y="49530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97661" y="3886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87325" y="5184270"/>
            <a:ext cx="8162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(-2, -3)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92096" y="4143215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(-6, </a:t>
            </a:r>
            <a:r>
              <a:rPr lang="en-US" b="1" dirty="0"/>
              <a:t>1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0" y="3429000"/>
            <a:ext cx="3020743" cy="2979522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304313" y="999571"/>
            <a:ext cx="1495425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Image result for graph paper 1 - 5 labe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3" y="2075187"/>
            <a:ext cx="4284982" cy="43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167097" y="2362200"/>
            <a:ext cx="4394015" cy="3886200"/>
            <a:chOff x="5105400" y="2105354"/>
            <a:chExt cx="942686" cy="942646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54224" y="1912292"/>
            <a:ext cx="301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WRONG!!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561186" y="548056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02179" y="4162933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283577" y="5671066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-5)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924570" y="4359294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(-5, 0)</a:t>
            </a:r>
            <a:endParaRPr lang="en-US" b="1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516324" y="3467100"/>
            <a:ext cx="3020743" cy="2979522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855172" y="2311395"/>
            <a:ext cx="3412028" cy="3987810"/>
            <a:chOff x="1121228" y="4038600"/>
            <a:chExt cx="1164772" cy="831384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579167" y="1821970"/>
            <a:ext cx="243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RIGHT!!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7" grpId="0" animBg="1"/>
      <p:bldP spid="6" grpId="0"/>
      <p:bldP spid="72" grpId="0" animBg="1"/>
      <p:bldP spid="73" grpId="0" animBg="1"/>
      <p:bldP spid="74" grpId="0" animBg="1"/>
      <p:bldP spid="75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 RULES</a:t>
            </a:r>
            <a:br>
              <a:rPr lang="en-US" b="1" dirty="0" smtClean="0"/>
            </a:br>
            <a:r>
              <a:rPr lang="en-US" dirty="0" smtClean="0"/>
              <a:t>(For all Factoring Methods)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88" y="1516949"/>
            <a:ext cx="64472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+</a:t>
            </a:r>
            <a:endParaRPr lang="en-US" sz="7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42598" y="1554891"/>
            <a:ext cx="64472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–</a:t>
            </a:r>
            <a:endParaRPr lang="en-US" sz="72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32323" y="2706288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27849" y="3363684"/>
            <a:ext cx="1025018" cy="718772"/>
            <a:chOff x="1486971" y="5551713"/>
            <a:chExt cx="1025018" cy="718772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2434" y="4298760"/>
            <a:ext cx="1025018" cy="718772"/>
            <a:chOff x="1486971" y="5551713"/>
            <a:chExt cx="1025018" cy="718772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–</a:t>
              </a:r>
              <a:endParaRPr lang="en-US" sz="40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37680" y="2717278"/>
            <a:ext cx="91723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}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2933" y="3436986"/>
            <a:ext cx="260885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Match Sign of </a:t>
            </a:r>
          </a:p>
          <a:p>
            <a:pPr algn="ctr"/>
            <a:r>
              <a:rPr lang="en-US" sz="3200" b="1" dirty="0" smtClean="0"/>
              <a:t>Middle Term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b</a:t>
            </a:r>
            <a:r>
              <a:rPr lang="en-US" sz="3200" b="1" i="1" dirty="0" err="1" smtClean="0"/>
              <a:t>x</a:t>
            </a:r>
            <a:endParaRPr lang="en-US" sz="32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8424" y="2808840"/>
            <a:ext cx="381000" cy="560457"/>
            <a:chOff x="685800" y="5002143"/>
            <a:chExt cx="381000" cy="56045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05765" y="3395557"/>
            <a:ext cx="1025018" cy="718772"/>
            <a:chOff x="1486971" y="5551713"/>
            <a:chExt cx="1025018" cy="718772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–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30783" y="2317168"/>
            <a:ext cx="2406173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Sign of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Bigger Factor</a:t>
            </a:r>
          </a:p>
          <a:p>
            <a:pPr algn="ctr"/>
            <a:r>
              <a:rPr lang="en-US" sz="3200" b="1" dirty="0" smtClean="0"/>
              <a:t>Matches </a:t>
            </a:r>
          </a:p>
          <a:p>
            <a:pPr algn="ctr"/>
            <a:r>
              <a:rPr lang="en-US" sz="3200" b="1" dirty="0" smtClean="0"/>
              <a:t>Middle </a:t>
            </a:r>
          </a:p>
          <a:p>
            <a:pPr algn="ctr"/>
            <a:r>
              <a:rPr lang="en-US" sz="3200" b="1" dirty="0" smtClean="0"/>
              <a:t>Term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b</a:t>
            </a:r>
            <a:r>
              <a:rPr lang="en-US" sz="3200" b="1" i="1" dirty="0" err="1" smtClean="0"/>
              <a:t>x</a:t>
            </a:r>
            <a:endParaRPr lang="en-US" sz="3200" b="1" i="1" dirty="0"/>
          </a:p>
        </p:txBody>
      </p:sp>
      <p:pic>
        <p:nvPicPr>
          <p:cNvPr id="3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/>
      <p:bldP spid="22" grpId="0" animBg="1"/>
      <p:bldP spid="2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Study…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1) </a:t>
            </a:r>
            <a:r>
              <a:rPr lang="en-US" sz="2600" dirty="0" smtClean="0"/>
              <a:t>This workshop is a good step towards studying for the final (Review this presentation and video)</a:t>
            </a:r>
          </a:p>
          <a:p>
            <a:pPr marL="0" indent="0">
              <a:buNone/>
            </a:pPr>
            <a:r>
              <a:rPr lang="en-US" sz="2600" b="1" dirty="0" smtClean="0"/>
              <a:t>2) </a:t>
            </a:r>
            <a:r>
              <a:rPr lang="en-US" sz="2600" dirty="0" smtClean="0"/>
              <a:t>Work on the practice final exam in MyMathLab with no help, notes, calculators, or any assistance </a:t>
            </a:r>
            <a:r>
              <a:rPr lang="en-US" sz="2600" b="1" dirty="0" smtClean="0"/>
              <a:t>and time yourself.</a:t>
            </a:r>
          </a:p>
          <a:p>
            <a:pPr marL="0" indent="0">
              <a:buNone/>
            </a:pPr>
            <a:r>
              <a:rPr lang="en-US" sz="2600" b="1" dirty="0" smtClean="0"/>
              <a:t>3) </a:t>
            </a:r>
            <a:r>
              <a:rPr lang="en-US" sz="2600" dirty="0" smtClean="0"/>
              <a:t>Review the workshop packet and try to do each problem by yourself with no help, notes, calculators, or any assistance.</a:t>
            </a:r>
          </a:p>
          <a:p>
            <a:pPr marL="0" indent="0">
              <a:buNone/>
            </a:pPr>
            <a:r>
              <a:rPr lang="en-US" sz="2600" b="1" dirty="0" smtClean="0"/>
              <a:t>4) </a:t>
            </a:r>
            <a:r>
              <a:rPr lang="en-US" sz="2600" dirty="0" smtClean="0"/>
              <a:t>Review your in-class exams, on-line quizzes, and on-line homework.</a:t>
            </a:r>
          </a:p>
          <a:p>
            <a:pPr marL="0" indent="0">
              <a:buNone/>
            </a:pPr>
            <a:r>
              <a:rPr lang="en-US" sz="2600" b="1" dirty="0" smtClean="0"/>
              <a:t>5) Visit the Math Connections for additional support and resources!</a:t>
            </a:r>
          </a:p>
          <a:p>
            <a:pPr marL="0" indent="0">
              <a:buNone/>
            </a:pPr>
            <a:r>
              <a:rPr lang="en-US" sz="2600" b="1" dirty="0" smtClean="0"/>
              <a:t>Study a little each day, DO NOT CRAM!!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2745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Test Taking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1) </a:t>
            </a:r>
            <a:r>
              <a:rPr lang="en-US" sz="3000" dirty="0" smtClean="0"/>
              <a:t>Preview the exam and do the problems that are easy and you are familiar with.</a:t>
            </a:r>
          </a:p>
          <a:p>
            <a:pPr marL="0" indent="0">
              <a:buNone/>
            </a:pPr>
            <a:r>
              <a:rPr lang="en-US" sz="3000" b="1" dirty="0" smtClean="0"/>
              <a:t>2) </a:t>
            </a:r>
            <a:r>
              <a:rPr lang="en-US" sz="3000" dirty="0" smtClean="0"/>
              <a:t>Pace yourself… do not spend too much time on any 1 problem.</a:t>
            </a:r>
          </a:p>
          <a:p>
            <a:pPr marL="0" indent="0">
              <a:buNone/>
            </a:pPr>
            <a:r>
              <a:rPr lang="en-US" sz="3000" b="1" dirty="0" smtClean="0"/>
              <a:t>3) </a:t>
            </a:r>
            <a:r>
              <a:rPr lang="en-US" sz="3000" dirty="0" smtClean="0"/>
              <a:t>DO NOT RUSH!</a:t>
            </a:r>
          </a:p>
          <a:p>
            <a:pPr marL="0" indent="0">
              <a:buNone/>
            </a:pPr>
            <a:r>
              <a:rPr lang="en-US" sz="3000" b="1" dirty="0" smtClean="0"/>
              <a:t>4) </a:t>
            </a:r>
            <a:r>
              <a:rPr lang="en-US" sz="3000" dirty="0" smtClean="0"/>
              <a:t>Go back and check your answers (if time allows).</a:t>
            </a:r>
          </a:p>
          <a:p>
            <a:pPr marL="0" indent="0">
              <a:buNone/>
            </a:pPr>
            <a:r>
              <a:rPr lang="en-US" sz="3000" b="1" dirty="0" smtClean="0"/>
              <a:t>5) </a:t>
            </a:r>
            <a:r>
              <a:rPr lang="en-US" sz="3000" dirty="0" smtClean="0"/>
              <a:t>Follow instructions </a:t>
            </a:r>
            <a:r>
              <a:rPr lang="en-US" sz="3000" b="1" dirty="0" smtClean="0"/>
              <a:t>carefully!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6) </a:t>
            </a:r>
            <a:r>
              <a:rPr lang="en-US" sz="3000" dirty="0" smtClean="0"/>
              <a:t>Double check your work!</a:t>
            </a:r>
          </a:p>
          <a:p>
            <a:pPr marL="0" indent="0">
              <a:buNone/>
            </a:pPr>
            <a:r>
              <a:rPr lang="en-US" sz="3000" b="1" dirty="0" smtClean="0"/>
              <a:t>When you submit your exam, review your exam!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179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Now go study and do well on your final exam!</a:t>
            </a:r>
            <a:endParaRPr lang="en-US" b="1" dirty="0"/>
          </a:p>
        </p:txBody>
      </p:sp>
      <p:pic>
        <p:nvPicPr>
          <p:cNvPr id="6146" name="Picture 2" descr="Image result for studying 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91200" cy="44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#9 (Factoring – </a:t>
            </a:r>
            <a:r>
              <a:rPr lang="en-US" dirty="0" smtClean="0"/>
              <a:t>AC method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953000" cy="1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668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168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4181" y="2367133"/>
            <a:ext cx="501483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168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17.</a:t>
            </a:r>
            <a:endParaRPr lang="en-US" sz="40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529578" y="1817549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46229" y="2368091"/>
            <a:ext cx="1318367" cy="534106"/>
            <a:chOff x="1486971" y="5551713"/>
            <a:chExt cx="1318367" cy="534106"/>
          </a:xfrm>
        </p:grpSpPr>
        <p:sp>
          <p:nvSpPr>
            <p:cNvPr id="12" name="TextBox 11"/>
            <p:cNvSpPr txBox="1"/>
            <p:nvPr/>
          </p:nvSpPr>
          <p:spPr>
            <a:xfrm>
              <a:off x="2072445" y="5562599"/>
              <a:ext cx="732893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168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6229" y="3076368"/>
            <a:ext cx="1135625" cy="534106"/>
            <a:chOff x="1486971" y="5551713"/>
            <a:chExt cx="1135625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81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385" y="3735072"/>
            <a:ext cx="1135625" cy="534106"/>
            <a:chOff x="1486971" y="5551713"/>
            <a:chExt cx="1135625" cy="534106"/>
          </a:xfrm>
        </p:grpSpPr>
        <p:sp>
          <p:nvSpPr>
            <p:cNvPr id="18" name="TextBox 1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56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5299" y="3747232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65" y="4838231"/>
            <a:ext cx="60614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8x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+ 24x – 7x </a:t>
            </a:r>
            <a:r>
              <a:rPr lang="en-US" sz="4000" b="1" dirty="0" smtClean="0"/>
              <a:t>– 21 </a:t>
            </a:r>
            <a:endParaRPr lang="en-US" sz="4000" i="1" dirty="0"/>
          </a:p>
        </p:txBody>
      </p:sp>
      <p:sp>
        <p:nvSpPr>
          <p:cNvPr id="25" name="Oval 24"/>
          <p:cNvSpPr/>
          <p:nvPr/>
        </p:nvSpPr>
        <p:spPr>
          <a:xfrm>
            <a:off x="1828800" y="1676400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01841" y="1746318"/>
            <a:ext cx="584358" cy="46976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Down Arrow 26"/>
          <p:cNvSpPr/>
          <p:nvPr/>
        </p:nvSpPr>
        <p:spPr>
          <a:xfrm>
            <a:off x="2019301" y="1619739"/>
            <a:ext cx="1686324" cy="1736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46229" y="4425537"/>
            <a:ext cx="1135625" cy="534106"/>
            <a:chOff x="1486971" y="5551713"/>
            <a:chExt cx="1135625" cy="534106"/>
          </a:xfrm>
        </p:grpSpPr>
        <p:sp>
          <p:nvSpPr>
            <p:cNvPr id="29" name="TextBox 2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42</a:t>
              </a:r>
              <a:endParaRPr lang="en-US" sz="2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92046" y="5133423"/>
            <a:ext cx="1135625" cy="534106"/>
            <a:chOff x="1486971" y="5551713"/>
            <a:chExt cx="1135625" cy="534106"/>
          </a:xfrm>
        </p:grpSpPr>
        <p:sp>
          <p:nvSpPr>
            <p:cNvPr id="32" name="TextBox 31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28</a:t>
              </a:r>
              <a:endParaRPr lang="en-US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27368" y="5869203"/>
            <a:ext cx="1135625" cy="534106"/>
            <a:chOff x="1486971" y="5551713"/>
            <a:chExt cx="1135625" cy="534106"/>
          </a:xfrm>
        </p:grpSpPr>
        <p:sp>
          <p:nvSpPr>
            <p:cNvPr id="35" name="TextBox 3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7</a:t>
              </a:r>
              <a:endParaRPr 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72400" y="2349750"/>
            <a:ext cx="1135625" cy="534106"/>
            <a:chOff x="1486971" y="5551713"/>
            <a:chExt cx="1135625" cy="534106"/>
          </a:xfrm>
        </p:grpSpPr>
        <p:sp>
          <p:nvSpPr>
            <p:cNvPr id="38" name="TextBox 3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21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90061" y="3074841"/>
            <a:ext cx="1218290" cy="534106"/>
            <a:chOff x="1486971" y="5540827"/>
            <a:chExt cx="1218290" cy="534106"/>
          </a:xfrm>
        </p:grpSpPr>
        <p:sp>
          <p:nvSpPr>
            <p:cNvPr id="42" name="TextBox 41"/>
            <p:cNvSpPr txBox="1"/>
            <p:nvPr/>
          </p:nvSpPr>
          <p:spPr>
            <a:xfrm>
              <a:off x="2155110" y="5540827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14</a:t>
              </a:r>
              <a:endParaRPr lang="en-US" sz="2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86971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6049361" y="5752631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85212" y="58076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1793" y="581792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7705678" y="1817549"/>
            <a:ext cx="0" cy="229725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9872" y="5538322"/>
            <a:ext cx="552369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We now factor by grouping!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3938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2" grpId="0"/>
      <p:bldP spid="23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#9 CONT…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953000" cy="1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668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168</a:t>
            </a:r>
            <a:endParaRPr lang="en-US" sz="4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529578" y="1817549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0432" y="2162635"/>
            <a:ext cx="60614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8x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+ 24x – 7x </a:t>
            </a:r>
            <a:r>
              <a:rPr lang="en-US" sz="4000" b="1" dirty="0" smtClean="0"/>
              <a:t>– 21 </a:t>
            </a:r>
            <a:endParaRPr lang="en-US" sz="4000" i="1" dirty="0"/>
          </a:p>
        </p:txBody>
      </p:sp>
      <p:sp>
        <p:nvSpPr>
          <p:cNvPr id="25" name="Oval 24"/>
          <p:cNvSpPr/>
          <p:nvPr/>
        </p:nvSpPr>
        <p:spPr>
          <a:xfrm>
            <a:off x="1828800" y="1676400"/>
            <a:ext cx="381000" cy="48623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55734" y="1746318"/>
            <a:ext cx="592367" cy="41631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Down Arrow 26"/>
          <p:cNvSpPr/>
          <p:nvPr/>
        </p:nvSpPr>
        <p:spPr>
          <a:xfrm>
            <a:off x="2019301" y="1624577"/>
            <a:ext cx="1686324" cy="1687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90365" y="2394038"/>
            <a:ext cx="1315161" cy="534106"/>
            <a:chOff x="1486971" y="5551713"/>
            <a:chExt cx="1315161" cy="534106"/>
          </a:xfrm>
        </p:grpSpPr>
        <p:sp>
          <p:nvSpPr>
            <p:cNvPr id="35" name="TextBox 34"/>
            <p:cNvSpPr txBox="1"/>
            <p:nvPr/>
          </p:nvSpPr>
          <p:spPr>
            <a:xfrm>
              <a:off x="2072445" y="5562599"/>
              <a:ext cx="72968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</a:t>
              </a:r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6971" y="5551713"/>
              <a:ext cx="546945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–</a:t>
              </a:r>
              <a:r>
                <a:rPr lang="en-US" sz="2800" b="1" dirty="0" smtClean="0"/>
                <a:t>7</a:t>
              </a:r>
              <a:endParaRPr lang="en-US" sz="28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09424" y="2761915"/>
            <a:ext cx="447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8x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+ 24x </a:t>
            </a:r>
            <a:r>
              <a:rPr lang="en-US" sz="4400" b="1" dirty="0" smtClean="0">
                <a:solidFill>
                  <a:schemeClr val="tx2"/>
                </a:solidFill>
              </a:rPr>
              <a:t>– 7x – 21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92605" y="3408499"/>
            <a:ext cx="21675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8x</a:t>
            </a:r>
            <a:endParaRPr lang="en-US" sz="4400" dirty="0"/>
          </a:p>
          <a:p>
            <a:r>
              <a:rPr lang="en-US" sz="4400" b="1" dirty="0" smtClean="0"/>
              <a:t>8x(</a:t>
            </a:r>
            <a:r>
              <a:rPr lang="en-US" sz="4400" b="1" dirty="0" smtClean="0">
                <a:solidFill>
                  <a:srgbClr val="FF0000"/>
                </a:solidFill>
              </a:rPr>
              <a:t>x </a:t>
            </a:r>
            <a:r>
              <a:rPr lang="en-US" sz="4400" b="1" dirty="0">
                <a:solidFill>
                  <a:srgbClr val="FF0000"/>
                </a:solidFill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r>
              <a:rPr lang="en-US" sz="4400" b="1" dirty="0" smtClean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61558" y="3403977"/>
            <a:ext cx="23326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– </a:t>
            </a:r>
            <a:r>
              <a:rPr lang="en-US" sz="4400" dirty="0" smtClean="0"/>
              <a:t>7</a:t>
            </a:r>
          </a:p>
          <a:p>
            <a:r>
              <a:rPr lang="en-US" sz="4400" b="1" dirty="0" smtClean="0"/>
              <a:t>– </a:t>
            </a:r>
            <a:r>
              <a:rPr lang="en-US" sz="4400" b="1" dirty="0"/>
              <a:t>7(</a:t>
            </a:r>
            <a:r>
              <a:rPr lang="en-US" sz="4400" b="1" dirty="0" smtClean="0">
                <a:solidFill>
                  <a:schemeClr val="tx2"/>
                </a:solidFill>
              </a:rPr>
              <a:t>x + 3</a:t>
            </a:r>
            <a:r>
              <a:rPr lang="en-US" sz="4400" b="1" dirty="0" smtClean="0"/>
              <a:t>)</a:t>
            </a:r>
          </a:p>
        </p:txBody>
      </p:sp>
      <p:sp>
        <p:nvSpPr>
          <p:cNvPr id="49" name="Oval 48"/>
          <p:cNvSpPr/>
          <p:nvPr/>
        </p:nvSpPr>
        <p:spPr>
          <a:xfrm>
            <a:off x="1954132" y="400777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58145" y="4033212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28800" y="4982033"/>
            <a:ext cx="161935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+ 3)</a:t>
            </a:r>
          </a:p>
        </p:txBody>
      </p:sp>
      <p:sp>
        <p:nvSpPr>
          <p:cNvPr id="52" name="Oval 51"/>
          <p:cNvSpPr/>
          <p:nvPr/>
        </p:nvSpPr>
        <p:spPr>
          <a:xfrm>
            <a:off x="1292604" y="4043061"/>
            <a:ext cx="701649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61557" y="4033211"/>
            <a:ext cx="82663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982243" y="5023998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(8x – 7)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19300" y="5885130"/>
            <a:ext cx="346761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+ 3)(8x – 7)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661558" y="2590800"/>
            <a:ext cx="0" cy="108954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90" y="5885130"/>
            <a:ext cx="3087567" cy="6680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#10 </a:t>
            </a:r>
            <a:br>
              <a:rPr lang="en-US" b="1" dirty="0" smtClean="0"/>
            </a:br>
            <a:r>
              <a:rPr lang="en-US" b="1" dirty="0" smtClean="0"/>
              <a:t>(Factoring – </a:t>
            </a:r>
            <a:r>
              <a:rPr lang="en-US" dirty="0" smtClean="0"/>
              <a:t>Guess/check method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0996" y="1414690"/>
            <a:ext cx="4953001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3" b="25234"/>
          <a:stretch/>
        </p:blipFill>
        <p:spPr bwMode="auto">
          <a:xfrm>
            <a:off x="912471" y="1969861"/>
            <a:ext cx="365952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05000" y="2579462"/>
            <a:ext cx="381000" cy="560457"/>
            <a:chOff x="685800" y="5002143"/>
            <a:chExt cx="381000" cy="56045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383045" y="3161690"/>
            <a:ext cx="1305543" cy="534106"/>
            <a:chOff x="1486971" y="5551713"/>
            <a:chExt cx="1305543" cy="534106"/>
          </a:xfrm>
        </p:grpSpPr>
        <p:sp>
          <p:nvSpPr>
            <p:cNvPr id="10" name="TextBox 9"/>
            <p:cNvSpPr txBox="1"/>
            <p:nvPr/>
          </p:nvSpPr>
          <p:spPr>
            <a:xfrm>
              <a:off x="2072445" y="5562599"/>
              <a:ext cx="720069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1201" y="3820394"/>
            <a:ext cx="1122801" cy="534106"/>
            <a:chOff x="1486971" y="5551713"/>
            <a:chExt cx="1122801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3045" y="4510859"/>
            <a:ext cx="1122801" cy="534106"/>
            <a:chOff x="1486971" y="5551713"/>
            <a:chExt cx="1122801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0" y="2554438"/>
            <a:ext cx="381000" cy="560457"/>
            <a:chOff x="685800" y="5002143"/>
            <a:chExt cx="381000" cy="560457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401468" y="3172576"/>
            <a:ext cx="952882" cy="534106"/>
            <a:chOff x="1486971" y="5551713"/>
            <a:chExt cx="952882" cy="534106"/>
          </a:xfrm>
        </p:grpSpPr>
        <p:sp>
          <p:nvSpPr>
            <p:cNvPr id="31" name="TextBox 30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9</a:t>
              </a:r>
              <a:endParaRPr lang="en-US" sz="2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624" y="3831280"/>
            <a:ext cx="952882" cy="534106"/>
            <a:chOff x="1486971" y="5551713"/>
            <a:chExt cx="952882" cy="534106"/>
          </a:xfrm>
        </p:grpSpPr>
        <p:sp>
          <p:nvSpPr>
            <p:cNvPr id="34" name="TextBox 33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1093299" y="4322057"/>
            <a:ext cx="1654145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71273" y="3695796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81600" y="1519566"/>
            <a:ext cx="333617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(4y </a:t>
            </a:r>
            <a:r>
              <a:rPr lang="en-US" sz="4400" b="1" dirty="0"/>
              <a:t> </a:t>
            </a:r>
            <a:r>
              <a:rPr lang="en-US" sz="4400" b="1" dirty="0" smtClean="0"/>
              <a:t> 3)(4y </a:t>
            </a:r>
            <a:r>
              <a:rPr lang="en-US" sz="4400" b="1" dirty="0"/>
              <a:t> </a:t>
            </a:r>
            <a:r>
              <a:rPr lang="en-US" sz="4400" b="1" dirty="0" smtClean="0"/>
              <a:t> 3)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00838" y="4369912"/>
            <a:ext cx="365061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b="1" dirty="0" smtClean="0"/>
              <a:t> Middle Term!</a:t>
            </a:r>
            <a:endParaRPr lang="en-US" sz="32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08724" y="375883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5703" y="375883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693556" y="2039780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917952" y="152929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43800" y="151956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53124" y="2537853"/>
            <a:ext cx="2103461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(4y – 3)</a:t>
            </a:r>
            <a:r>
              <a:rPr lang="en-US" sz="4400" b="1" baseline="30000" dirty="0" smtClean="0"/>
              <a:t>2</a:t>
            </a:r>
            <a:endParaRPr lang="en-US" sz="4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71" y="5495858"/>
            <a:ext cx="3189529" cy="5875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7705678" y="1817549"/>
            <a:ext cx="0" cy="229725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#11 (Factoring – </a:t>
            </a:r>
            <a:r>
              <a:rPr lang="en-US" dirty="0" smtClean="0"/>
              <a:t>AC method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143000"/>
            <a:ext cx="49530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8171"/>
            <a:ext cx="317571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9668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144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4181" y="2367133"/>
            <a:ext cx="501483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144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7.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529578" y="1817549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246229" y="2368091"/>
            <a:ext cx="1318367" cy="534106"/>
            <a:chOff x="1486971" y="5551713"/>
            <a:chExt cx="1318367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732893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144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6229" y="3076368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72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74385" y="3735072"/>
            <a:ext cx="1135625" cy="534106"/>
            <a:chOff x="1486971" y="5551713"/>
            <a:chExt cx="1135625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48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5299" y="3747232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78" y="4602711"/>
            <a:ext cx="63210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12x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+ 9x – 16x </a:t>
            </a:r>
            <a:r>
              <a:rPr lang="en-US" sz="4000" b="1" dirty="0" smtClean="0"/>
              <a:t>– 12 </a:t>
            </a:r>
            <a:endParaRPr lang="en-US" sz="4000" i="1" dirty="0"/>
          </a:p>
        </p:txBody>
      </p:sp>
      <p:sp>
        <p:nvSpPr>
          <p:cNvPr id="23" name="Oval 22"/>
          <p:cNvSpPr/>
          <p:nvPr/>
        </p:nvSpPr>
        <p:spPr>
          <a:xfrm>
            <a:off x="1938968" y="1864969"/>
            <a:ext cx="471146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25399" y="1902486"/>
            <a:ext cx="630465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Down Arrow 24"/>
          <p:cNvSpPr/>
          <p:nvPr/>
        </p:nvSpPr>
        <p:spPr>
          <a:xfrm>
            <a:off x="2133446" y="1356995"/>
            <a:ext cx="1752754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46229" y="4425537"/>
            <a:ext cx="1135625" cy="534106"/>
            <a:chOff x="1486971" y="5551713"/>
            <a:chExt cx="1135625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38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92046" y="5133423"/>
            <a:ext cx="1135625" cy="534106"/>
            <a:chOff x="1486971" y="5551713"/>
            <a:chExt cx="1135625" cy="534106"/>
          </a:xfrm>
        </p:grpSpPr>
        <p:sp>
          <p:nvSpPr>
            <p:cNvPr id="30" name="TextBox 29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7368" y="5869203"/>
            <a:ext cx="1135625" cy="534106"/>
            <a:chOff x="1486971" y="5551713"/>
            <a:chExt cx="1135625" cy="534106"/>
          </a:xfrm>
        </p:grpSpPr>
        <p:sp>
          <p:nvSpPr>
            <p:cNvPr id="33" name="TextBox 3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18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72400" y="2349750"/>
            <a:ext cx="1135625" cy="534106"/>
            <a:chOff x="1486971" y="5551713"/>
            <a:chExt cx="1135625" cy="534106"/>
          </a:xfrm>
        </p:grpSpPr>
        <p:sp>
          <p:nvSpPr>
            <p:cNvPr id="36" name="TextBox 3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16</a:t>
              </a:r>
              <a:endParaRPr lang="en-US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90061" y="3074841"/>
            <a:ext cx="1218290" cy="534106"/>
            <a:chOff x="1486971" y="5540827"/>
            <a:chExt cx="1218290" cy="534106"/>
          </a:xfrm>
        </p:grpSpPr>
        <p:sp>
          <p:nvSpPr>
            <p:cNvPr id="39" name="TextBox 38"/>
            <p:cNvSpPr txBox="1"/>
            <p:nvPr/>
          </p:nvSpPr>
          <p:spPr>
            <a:xfrm>
              <a:off x="2155110" y="5540827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6971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7562538" y="2233179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092818" y="228819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2092" y="230653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5346708"/>
            <a:ext cx="552369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We now factor by grouping!</a:t>
            </a:r>
            <a:endParaRPr lang="en-US" sz="3600" b="1" i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7743996" y="5533117"/>
            <a:ext cx="1227756" cy="919843"/>
            <a:chOff x="6917944" y="5680638"/>
            <a:chExt cx="1227756" cy="919843"/>
          </a:xfrm>
        </p:grpSpPr>
        <p:pic>
          <p:nvPicPr>
            <p:cNvPr id="48" name="Picture 2" descr="Image result for vide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3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/>
      <p:bldP spid="43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#11 CONT…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086470"/>
            <a:ext cx="4953000" cy="61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5" y="1572796"/>
            <a:ext cx="317571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623833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144</a:t>
            </a:r>
            <a:endParaRPr lang="en-US" sz="4000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6993743" y="1817549"/>
            <a:ext cx="381000" cy="560457"/>
            <a:chOff x="685800" y="5002143"/>
            <a:chExt cx="381000" cy="560457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29847" y="2291086"/>
            <a:ext cx="63210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12x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+ 9x – 16x </a:t>
            </a:r>
            <a:r>
              <a:rPr lang="en-US" sz="4000" b="1" dirty="0" smtClean="0"/>
              <a:t>– 12 </a:t>
            </a:r>
            <a:endParaRPr lang="en-US" sz="4000" i="1" dirty="0"/>
          </a:p>
        </p:txBody>
      </p:sp>
      <p:sp>
        <p:nvSpPr>
          <p:cNvPr id="52" name="Oval 51"/>
          <p:cNvSpPr/>
          <p:nvPr/>
        </p:nvSpPr>
        <p:spPr>
          <a:xfrm>
            <a:off x="1971879" y="1773332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29000" y="1815112"/>
            <a:ext cx="591857" cy="45541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rved Down Arrow 53"/>
          <p:cNvSpPr/>
          <p:nvPr/>
        </p:nvSpPr>
        <p:spPr>
          <a:xfrm>
            <a:off x="2019301" y="1634723"/>
            <a:ext cx="1686324" cy="158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654530" y="2394038"/>
            <a:ext cx="1315161" cy="534106"/>
            <a:chOff x="1486971" y="5551713"/>
            <a:chExt cx="1315161" cy="534106"/>
          </a:xfrm>
        </p:grpSpPr>
        <p:sp>
          <p:nvSpPr>
            <p:cNvPr id="56" name="TextBox 55"/>
            <p:cNvSpPr txBox="1"/>
            <p:nvPr/>
          </p:nvSpPr>
          <p:spPr>
            <a:xfrm>
              <a:off x="2072445" y="5562599"/>
              <a:ext cx="72968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–</a:t>
              </a:r>
              <a:r>
                <a:rPr lang="en-US" sz="2800" b="1" dirty="0" smtClean="0"/>
                <a:t>16</a:t>
              </a:r>
              <a:endParaRPr lang="en-US" sz="2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86971" y="5551713"/>
              <a:ext cx="546945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</a:t>
              </a:r>
              <a:r>
                <a:rPr lang="en-US" sz="2800" b="1" dirty="0"/>
                <a:t>9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432252" y="2958417"/>
            <a:ext cx="4762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12x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+ 9x </a:t>
            </a:r>
            <a:r>
              <a:rPr lang="en-US" sz="4400" b="1" dirty="0" smtClean="0">
                <a:solidFill>
                  <a:schemeClr val="tx2"/>
                </a:solidFill>
              </a:rPr>
              <a:t>– 16x – 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15433" y="3605001"/>
            <a:ext cx="2449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3</a:t>
            </a:r>
            <a:r>
              <a:rPr lang="en-US" sz="4400" dirty="0" smtClean="0"/>
              <a:t>x</a:t>
            </a:r>
            <a:endParaRPr lang="en-US" sz="4400" dirty="0"/>
          </a:p>
          <a:p>
            <a:r>
              <a:rPr lang="en-US" sz="4400" b="1" dirty="0" smtClean="0"/>
              <a:t>3x(</a:t>
            </a:r>
            <a:r>
              <a:rPr lang="en-US" sz="4400" b="1" dirty="0" smtClean="0">
                <a:solidFill>
                  <a:srgbClr val="FF0000"/>
                </a:solidFill>
              </a:rPr>
              <a:t>4x </a:t>
            </a:r>
            <a:r>
              <a:rPr lang="en-US" sz="4400" b="1" dirty="0">
                <a:solidFill>
                  <a:srgbClr val="FF0000"/>
                </a:solidFill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r>
              <a:rPr lang="en-US" sz="4400" b="1" dirty="0" smtClean="0"/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4386" y="3600479"/>
            <a:ext cx="25987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– 4</a:t>
            </a:r>
            <a:endParaRPr lang="en-US" sz="4400" dirty="0" smtClean="0"/>
          </a:p>
          <a:p>
            <a:r>
              <a:rPr lang="en-US" sz="4400" b="1" dirty="0" smtClean="0"/>
              <a:t>– 4(</a:t>
            </a:r>
            <a:r>
              <a:rPr lang="en-US" sz="4400" b="1" dirty="0" smtClean="0">
                <a:solidFill>
                  <a:schemeClr val="tx2"/>
                </a:solidFill>
              </a:rPr>
              <a:t>4x + 3</a:t>
            </a:r>
            <a:r>
              <a:rPr lang="en-US" sz="4400" b="1" dirty="0" smtClean="0"/>
              <a:t>)</a:t>
            </a:r>
          </a:p>
        </p:txBody>
      </p:sp>
      <p:sp>
        <p:nvSpPr>
          <p:cNvPr id="61" name="Oval 60"/>
          <p:cNvSpPr/>
          <p:nvPr/>
        </p:nvSpPr>
        <p:spPr>
          <a:xfrm>
            <a:off x="2028022" y="4232715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580973" y="4229714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851628" y="5178535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(4x + 3)</a:t>
            </a:r>
          </a:p>
        </p:txBody>
      </p:sp>
      <p:sp>
        <p:nvSpPr>
          <p:cNvPr id="64" name="Oval 63"/>
          <p:cNvSpPr/>
          <p:nvPr/>
        </p:nvSpPr>
        <p:spPr>
          <a:xfrm>
            <a:off x="1326372" y="4275279"/>
            <a:ext cx="701649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5624" y="4209345"/>
            <a:ext cx="82663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05071" y="5220500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(3x – 4)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28021" y="6010499"/>
            <a:ext cx="362471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(4x + 3)(3x – 4)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670082" y="2917258"/>
            <a:ext cx="0" cy="108954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30" y="6061844"/>
            <a:ext cx="3113450" cy="5675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424371" y="4760578"/>
            <a:ext cx="1227756" cy="919843"/>
            <a:chOff x="6917944" y="5680638"/>
            <a:chExt cx="1227756" cy="919843"/>
          </a:xfrm>
        </p:grpSpPr>
        <p:pic>
          <p:nvPicPr>
            <p:cNvPr id="31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3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#12 (Factoring)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143000"/>
            <a:ext cx="49530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05000"/>
            <a:ext cx="297976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361" y="2665108"/>
            <a:ext cx="62385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42509" y="1746318"/>
            <a:ext cx="9589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36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64396" y="3407645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36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add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12.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31467" y="2420867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48118" y="2971409"/>
            <a:ext cx="1135625" cy="534106"/>
            <a:chOff x="1486971" y="5551713"/>
            <a:chExt cx="1135625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36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8118" y="3679686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18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197" y="4327504"/>
            <a:ext cx="1135625" cy="534106"/>
            <a:chOff x="1486971" y="5551713"/>
            <a:chExt cx="1135625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2461" y="4735144"/>
            <a:ext cx="596836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b="1" dirty="0" smtClean="0"/>
              <a:t> Middle Term!</a:t>
            </a:r>
            <a:endParaRPr lang="en-US" sz="3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914" y="5364705"/>
            <a:ext cx="678102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+ 6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+ 6</a:t>
            </a:r>
            <a:r>
              <a:rPr lang="en-US" sz="4000" b="1" dirty="0" smtClean="0"/>
              <a:t>) = (x + 6)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81095" y="5047423"/>
            <a:ext cx="952882" cy="534106"/>
            <a:chOff x="1486971" y="5551713"/>
            <a:chExt cx="952882" cy="534106"/>
          </a:xfrm>
        </p:grpSpPr>
        <p:sp>
          <p:nvSpPr>
            <p:cNvPr id="24" name="TextBox 23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7240" y="5855894"/>
            <a:ext cx="952882" cy="534106"/>
            <a:chOff x="1486971" y="5551713"/>
            <a:chExt cx="952882" cy="534106"/>
          </a:xfrm>
        </p:grpSpPr>
        <p:sp>
          <p:nvSpPr>
            <p:cNvPr id="30" name="TextBox 29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7115522" y="5701440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736733" y="57673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3678" y="57494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+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205990" y="5350256"/>
            <a:ext cx="190912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31097" y="2020956"/>
            <a:ext cx="283503" cy="43324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97" y="6014609"/>
            <a:ext cx="2245203" cy="671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2" grpId="0" animBg="1"/>
      <p:bldP spid="26" grpId="0" animBg="1"/>
      <p:bldP spid="28" grpId="0"/>
      <p:bldP spid="27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#13 (Factoring)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143000"/>
            <a:ext cx="49530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732868"/>
            <a:ext cx="324459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19598" y="2387140"/>
            <a:ext cx="381000" cy="560457"/>
            <a:chOff x="685800" y="5002143"/>
            <a:chExt cx="381000" cy="56045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397643" y="2969368"/>
            <a:ext cx="1300734" cy="534106"/>
            <a:chOff x="1486971" y="5551713"/>
            <a:chExt cx="1300734" cy="534106"/>
          </a:xfrm>
        </p:grpSpPr>
        <p:sp>
          <p:nvSpPr>
            <p:cNvPr id="11" name="TextBox 10"/>
            <p:cNvSpPr txBox="1"/>
            <p:nvPr/>
          </p:nvSpPr>
          <p:spPr>
            <a:xfrm>
              <a:off x="2072445" y="5562599"/>
              <a:ext cx="71526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5799" y="3628072"/>
            <a:ext cx="1300734" cy="534106"/>
            <a:chOff x="1486971" y="5551713"/>
            <a:chExt cx="1300734" cy="534106"/>
          </a:xfrm>
        </p:grpSpPr>
        <p:sp>
          <p:nvSpPr>
            <p:cNvPr id="14" name="TextBox 13"/>
            <p:cNvSpPr txBox="1"/>
            <p:nvPr/>
          </p:nvSpPr>
          <p:spPr>
            <a:xfrm>
              <a:off x="2072445" y="5562599"/>
              <a:ext cx="71526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18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97643" y="4318537"/>
            <a:ext cx="1300734" cy="534106"/>
            <a:chOff x="1486971" y="5551713"/>
            <a:chExt cx="1300734" cy="534106"/>
          </a:xfrm>
        </p:grpSpPr>
        <p:sp>
          <p:nvSpPr>
            <p:cNvPr id="17" name="TextBox 16"/>
            <p:cNvSpPr txBox="1"/>
            <p:nvPr/>
          </p:nvSpPr>
          <p:spPr>
            <a:xfrm>
              <a:off x="2072445" y="5562599"/>
              <a:ext cx="71526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4598" y="2362116"/>
            <a:ext cx="381000" cy="560457"/>
            <a:chOff x="685800" y="5002143"/>
            <a:chExt cx="381000" cy="56045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416066" y="2980254"/>
            <a:ext cx="1135625" cy="534106"/>
            <a:chOff x="1486971" y="5551713"/>
            <a:chExt cx="1135625" cy="534106"/>
          </a:xfrm>
        </p:grpSpPr>
        <p:sp>
          <p:nvSpPr>
            <p:cNvPr id="23" name="TextBox 2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25</a:t>
              </a:r>
              <a:endParaRPr lang="en-US" sz="2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44222" y="3638958"/>
            <a:ext cx="952882" cy="534106"/>
            <a:chOff x="1486971" y="5551713"/>
            <a:chExt cx="952882" cy="534106"/>
          </a:xfrm>
        </p:grpSpPr>
        <p:sp>
          <p:nvSpPr>
            <p:cNvPr id="26" name="TextBox 25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1209122" y="5573165"/>
            <a:ext cx="1654145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85302" y="3451020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1600" y="1519566"/>
            <a:ext cx="332014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(6x   </a:t>
            </a:r>
            <a:r>
              <a:rPr lang="en-US" sz="4400" b="1" dirty="0"/>
              <a:t>5</a:t>
            </a:r>
            <a:r>
              <a:rPr lang="en-US" sz="4400" b="1" dirty="0" smtClean="0"/>
              <a:t>)(6x   </a:t>
            </a:r>
            <a:r>
              <a:rPr lang="en-US" sz="4400" b="1" dirty="0"/>
              <a:t>5</a:t>
            </a:r>
            <a:r>
              <a:rPr lang="en-US" sz="4400" b="1" dirty="0" smtClean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5436" y="4212847"/>
            <a:ext cx="365061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b="1" dirty="0" smtClean="0"/>
              <a:t> Middle Term!</a:t>
            </a:r>
            <a:endParaRPr lang="en-US" sz="32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23322" y="35665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0301" y="35665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72055" y="1963089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17952" y="152929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3800" y="151956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3124" y="2537853"/>
            <a:ext cx="209544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(6x – 5)</a:t>
            </a:r>
            <a:r>
              <a:rPr lang="en-US" sz="4400" b="1" baseline="30000" dirty="0" smtClean="0"/>
              <a:t>2</a:t>
            </a:r>
            <a:endParaRPr lang="en-US" sz="4400" b="1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1432194" y="5015929"/>
            <a:ext cx="1174812" cy="534106"/>
            <a:chOff x="1486971" y="5551713"/>
            <a:chExt cx="1174812" cy="534106"/>
          </a:xfrm>
        </p:grpSpPr>
        <p:sp>
          <p:nvSpPr>
            <p:cNvPr id="40" name="TextBox 39"/>
            <p:cNvSpPr txBox="1"/>
            <p:nvPr/>
          </p:nvSpPr>
          <p:spPr>
            <a:xfrm>
              <a:off x="2129265" y="5562599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75134" y="5715000"/>
            <a:ext cx="1174812" cy="534106"/>
            <a:chOff x="1486971" y="5551713"/>
            <a:chExt cx="1174812" cy="534106"/>
          </a:xfrm>
        </p:grpSpPr>
        <p:sp>
          <p:nvSpPr>
            <p:cNvPr id="43" name="TextBox 42"/>
            <p:cNvSpPr txBox="1"/>
            <p:nvPr/>
          </p:nvSpPr>
          <p:spPr>
            <a:xfrm>
              <a:off x="2129265" y="5562599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6" y="5321426"/>
            <a:ext cx="2419660" cy="6994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Factoring Difference of Squares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4999" y="1143000"/>
            <a:ext cx="548098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Form: </a:t>
            </a:r>
            <a:r>
              <a:rPr lang="en-US" sz="3200" dirty="0" smtClean="0"/>
              <a:t>a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/>
              <a:t> b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pPr algn="ctr"/>
            <a:r>
              <a:rPr lang="en-US" sz="3200" b="1" dirty="0" smtClean="0"/>
              <a:t>Factored Form: (a </a:t>
            </a:r>
            <a:r>
              <a:rPr lang="en-US" sz="3200" b="1" dirty="0" smtClean="0">
                <a:solidFill>
                  <a:srgbClr val="C00000"/>
                </a:solidFill>
              </a:rPr>
              <a:t>+</a:t>
            </a:r>
            <a:r>
              <a:rPr lang="en-US" sz="3200" b="1" dirty="0" smtClean="0"/>
              <a:t> b)(a </a:t>
            </a:r>
            <a:r>
              <a:rPr lang="en-U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b="1" dirty="0" smtClean="0"/>
              <a:t> b)</a:t>
            </a:r>
          </a:p>
          <a:p>
            <a:pPr algn="ctr"/>
            <a:r>
              <a:rPr lang="en-US" sz="3200" i="1" dirty="0" smtClean="0"/>
              <a:t>where a and b are square roots.</a:t>
            </a:r>
            <a:endParaRPr lang="en-US" sz="3200" i="1" dirty="0"/>
          </a:p>
        </p:txBody>
      </p:sp>
      <p:pic>
        <p:nvPicPr>
          <p:cNvPr id="4102" name="Picture 6" descr="Image result for perfect square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590800"/>
            <a:ext cx="5540829" cy="4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2612571"/>
            <a:ext cx="37405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For variable, </a:t>
            </a:r>
          </a:p>
          <a:p>
            <a:pPr algn="ctr"/>
            <a:r>
              <a:rPr lang="en-US" sz="3200" b="1" dirty="0" smtClean="0"/>
              <a:t>divide exponent by</a:t>
            </a:r>
            <a:r>
              <a:rPr lang="en-US" sz="3200" b="1" dirty="0" smtClean="0">
                <a:solidFill>
                  <a:srgbClr val="C00000"/>
                </a:solidFill>
              </a:rPr>
              <a:t> 2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𝟖𝟖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𝟒𝟒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𝟓𝟎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blipFill rotWithShape="1">
                <a:blip r:embed="rId5"/>
                <a:stretch>
                  <a:fillRect l="-4187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Factoring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2" action="ppaction://hlinksldjump"/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" action="ppaction://hlinksldjump"/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" action="ppaction://hlinksldjump"/>
              </a:rPr>
              <a:t>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" action="ppaction://hlinksldjump"/>
              </a:rPr>
              <a:t>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" action="ppaction://hlinksldjump"/>
              </a:rPr>
              <a:t>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" action="ppaction://hlinksldjump"/>
              </a:rPr>
              <a:t>6</a:t>
            </a:r>
            <a:r>
              <a:rPr lang="en-US" sz="2200" dirty="0" smtClean="0"/>
              <a:t>,</a:t>
            </a:r>
            <a:r>
              <a:rPr lang="en-US" sz="2200" dirty="0" smtClean="0">
                <a:hlinkClick r:id="rId6" action="ppaction://hlinksldjump"/>
              </a:rPr>
              <a:t> 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7" action="ppaction://hlinksldjump"/>
              </a:rPr>
              <a:t>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8" action="ppaction://hlinksldjump"/>
              </a:rPr>
              <a:t>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9" action="ppaction://hlinksldjump"/>
              </a:rPr>
              <a:t>10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0" action="ppaction://hlinksldjump"/>
              </a:rPr>
              <a:t>11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1" action="ppaction://hlinksldjump"/>
              </a:rPr>
              <a:t>12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2" action="ppaction://hlinksldjump"/>
              </a:rPr>
              <a:t>13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3" action="ppaction://hlinksldjump"/>
              </a:rPr>
              <a:t>14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4" action="ppaction://hlinksldjump"/>
              </a:rPr>
              <a:t>15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5" action="ppaction://hlinksldjump"/>
              </a:rPr>
              <a:t>16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6" action="ppaction://hlinksldjump"/>
              </a:rPr>
              <a:t>17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7" action="ppaction://hlinksldjump"/>
              </a:rPr>
              <a:t>18</a:t>
            </a:r>
            <a:endParaRPr lang="en-US" sz="2200" dirty="0" smtClean="0"/>
          </a:p>
          <a:p>
            <a:r>
              <a:rPr lang="en-US" sz="2200" b="1" dirty="0" smtClean="0"/>
              <a:t>Problem Solving (Word Problems)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18" action="ppaction://hlinksldjump"/>
              </a:rPr>
              <a:t>19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9" action="ppaction://hlinksldjump"/>
              </a:rPr>
              <a:t>20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0" action="ppaction://hlinksldjump"/>
              </a:rPr>
              <a:t>21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1" action="ppaction://hlinksldjump"/>
              </a:rPr>
              <a:t>22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2" action="ppaction://hlinksldjump"/>
              </a:rPr>
              <a:t>23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3" action="ppaction://hlinksldjump"/>
              </a:rPr>
              <a:t>24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4" action="ppaction://hlinksldjump"/>
              </a:rPr>
              <a:t>25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5" action="ppaction://hlinksldjump"/>
              </a:rPr>
              <a:t>26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5" action="ppaction://hlinksldjump"/>
              </a:rPr>
              <a:t>27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6" action="ppaction://hlinksldjump"/>
              </a:rPr>
              <a:t>66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7" action="ppaction://hlinksldjump"/>
              </a:rPr>
              <a:t>67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0000"/>
                </a:solidFill>
                <a:hlinkClick r:id="rId28" action="ppaction://hlinksldjump"/>
              </a:rPr>
              <a:t>68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9" action="ppaction://hlinksldjump"/>
              </a:rPr>
              <a:t>69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0" action="ppaction://hlinksldjump"/>
              </a:rPr>
              <a:t>70</a:t>
            </a:r>
            <a:endParaRPr lang="en-US" sz="2200" dirty="0" smtClean="0"/>
          </a:p>
          <a:p>
            <a:r>
              <a:rPr lang="en-US" sz="2200" b="1" dirty="0" smtClean="0"/>
              <a:t>Graphing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31" action="ppaction://hlinksldjump"/>
              </a:rPr>
              <a:t>28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2" action="ppaction://hlinksldjump"/>
              </a:rPr>
              <a:t>29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3" action="ppaction://hlinksldjump"/>
              </a:rPr>
              <a:t>30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4" action="ppaction://hlinksldjump"/>
              </a:rPr>
              <a:t>31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5" action="ppaction://hlinksldjump"/>
              </a:rPr>
              <a:t>32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6" action="ppaction://hlinksldjump"/>
              </a:rPr>
              <a:t>33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7" action="ppaction://hlinksldjump"/>
              </a:rPr>
              <a:t>34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8" action="ppaction://hlinksldjump"/>
              </a:rPr>
              <a:t>35</a:t>
            </a:r>
            <a:endParaRPr lang="en-US" sz="2200" dirty="0" smtClean="0"/>
          </a:p>
          <a:p>
            <a:r>
              <a:rPr lang="en-US" sz="2200" b="1" dirty="0" smtClean="0"/>
              <a:t>Exponents and Polynomials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39" action="ppaction://hlinksldjump"/>
              </a:rPr>
              <a:t>36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0" action="ppaction://hlinksldjump"/>
              </a:rPr>
              <a:t>37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0" action="ppaction://hlinksldjump"/>
              </a:rPr>
              <a:t>38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1" action="ppaction://hlinksldjump"/>
              </a:rPr>
              <a:t>39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2" action="ppaction://hlinksldjump"/>
              </a:rPr>
              <a:t>40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3" action="ppaction://hlinksldjump"/>
              </a:rPr>
              <a:t>41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4" action="ppaction://hlinksldjump"/>
              </a:rPr>
              <a:t>42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5" action="ppaction://hlinksldjump"/>
              </a:rPr>
              <a:t>43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6" action="ppaction://hlinksldjump"/>
              </a:rPr>
              <a:t>44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7" action="ppaction://hlinksldjump"/>
              </a:rPr>
              <a:t>45</a:t>
            </a:r>
            <a:endParaRPr lang="en-US" sz="2200" dirty="0" smtClean="0"/>
          </a:p>
          <a:p>
            <a:r>
              <a:rPr lang="en-US" sz="2200" b="1" dirty="0" smtClean="0"/>
              <a:t>Square Roots/Radicals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48" action="ppaction://hlinksldjump"/>
              </a:rPr>
              <a:t>46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9" action="ppaction://hlinksldjump"/>
              </a:rPr>
              <a:t>47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0" action="ppaction://hlinksldjump"/>
              </a:rPr>
              <a:t>48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1" action="ppaction://hlinksldjump"/>
              </a:rPr>
              <a:t>49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2" action="ppaction://hlinksldjump"/>
              </a:rPr>
              <a:t>50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3" action="ppaction://hlinksldjump"/>
              </a:rPr>
              <a:t>51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0000"/>
                </a:solidFill>
                <a:hlinkClick r:id="rId28" action="ppaction://hlinksldjump"/>
              </a:rPr>
              <a:t>68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b="1" dirty="0" smtClean="0"/>
              <a:t>Equations and Inequalities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54" action="ppaction://hlinksldjump"/>
              </a:rPr>
              <a:t>52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5" action="ppaction://hlinksldjump"/>
              </a:rPr>
              <a:t>53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6" action="ppaction://hlinksldjump"/>
              </a:rPr>
              <a:t>54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7" action="ppaction://hlinksldjump"/>
              </a:rPr>
              <a:t>55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8" action="ppaction://hlinksldjump"/>
              </a:rPr>
              <a:t>56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9" action="ppaction://hlinksldjump"/>
              </a:rPr>
              <a:t>57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0" action="ppaction://hlinksldjump"/>
              </a:rPr>
              <a:t>58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1" action="ppaction://hlinksldjump"/>
              </a:rPr>
              <a:t>59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2" action="ppaction://hlinksldjump"/>
              </a:rPr>
              <a:t>60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3" action="ppaction://hlinksldjump"/>
              </a:rPr>
              <a:t>61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4" action="ppaction://hlinksldjump"/>
              </a:rPr>
              <a:t>62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5" action="ppaction://hlinksldjump"/>
              </a:rPr>
              <a:t>63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6" action="ppaction://hlinksldjump"/>
              </a:rPr>
              <a:t>64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7" action="ppaction://hlinksldjump"/>
              </a:rPr>
              <a:t>65</a:t>
            </a:r>
            <a:r>
              <a:rPr lang="en-US" sz="2200" dirty="0" smtClean="0"/>
              <a:t>, </a:t>
            </a:r>
          </a:p>
          <a:p>
            <a:r>
              <a:rPr lang="en-US" sz="2200" b="1" dirty="0" smtClean="0"/>
              <a:t>Test Taking Tips</a:t>
            </a:r>
          </a:p>
          <a:p>
            <a:pPr lvl="1"/>
            <a:r>
              <a:rPr lang="en-US" sz="2200" b="1" dirty="0">
                <a:hlinkClick r:id="rId68" action="ppaction://hlinksldjump"/>
              </a:rPr>
              <a:t>MyMathLab </a:t>
            </a:r>
            <a:r>
              <a:rPr lang="en-US" sz="2200" b="1" dirty="0" smtClean="0">
                <a:hlinkClick r:id="rId68" action="ppaction://hlinksldjump"/>
              </a:rPr>
              <a:t>Tips</a:t>
            </a:r>
            <a:r>
              <a:rPr lang="en-US" sz="2200" b="1" dirty="0" smtClean="0"/>
              <a:t>, </a:t>
            </a:r>
            <a:r>
              <a:rPr lang="en-US" sz="2200" dirty="0" smtClean="0">
                <a:hlinkClick r:id="rId69" action="ppaction://hlinksldjump"/>
              </a:rPr>
              <a:t>How to study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70" action="ppaction://hlinksldjump"/>
              </a:rPr>
              <a:t>General Test Taking Tips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738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#14 (Difference of Squares)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4"/>
          <a:stretch/>
        </p:blipFill>
        <p:spPr bwMode="auto">
          <a:xfrm>
            <a:off x="304800" y="1295400"/>
            <a:ext cx="556260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196" b="32450"/>
          <a:stretch/>
        </p:blipFill>
        <p:spPr bwMode="auto">
          <a:xfrm>
            <a:off x="5716162" y="1295400"/>
            <a:ext cx="2759528" cy="28085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743624" y="2116929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88300" y="3521186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4125685"/>
                <a:ext cx="2345194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25685"/>
                <a:ext cx="2345194" cy="5964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2677" y="3812550"/>
            <a:ext cx="533992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chemeClr val="accent1"/>
                </a:solidFill>
              </a:rPr>
              <a:t>2x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5)(</a:t>
            </a:r>
            <a:r>
              <a:rPr lang="en-US" sz="4000" b="1" dirty="0" smtClean="0">
                <a:solidFill>
                  <a:schemeClr val="accent1"/>
                </a:solidFill>
              </a:rPr>
              <a:t>2x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5)</a:t>
            </a:r>
            <a:endParaRPr lang="en-US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6162" y="4815244"/>
            <a:ext cx="85311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4x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52221" y="5410200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562600" y="5959771"/>
            <a:ext cx="1264123" cy="523220"/>
            <a:chOff x="1486971" y="5551713"/>
            <a:chExt cx="126412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218576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2x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2x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33381" y="4815244"/>
            <a:ext cx="70403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25</a:t>
            </a:r>
            <a:endParaRPr lang="en-US" sz="4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94900" y="5461575"/>
            <a:ext cx="381000" cy="560457"/>
            <a:chOff x="685800" y="5002143"/>
            <a:chExt cx="381000" cy="56045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447059" y="6032918"/>
            <a:ext cx="952882" cy="534106"/>
            <a:chOff x="1486971" y="5551713"/>
            <a:chExt cx="952882" cy="534106"/>
          </a:xfrm>
        </p:grpSpPr>
        <p:sp>
          <p:nvSpPr>
            <p:cNvPr id="24" name="TextBox 23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7" y="5032386"/>
            <a:ext cx="3758151" cy="6580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9951" y="2601684"/>
            <a:ext cx="546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Factored Form: (   </a:t>
            </a:r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/>
              <a:t>   )(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– </a:t>
            </a:r>
            <a:r>
              <a:rPr lang="en-US" sz="3600" b="1" dirty="0" smtClean="0"/>
              <a:t>  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810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4" b="33288"/>
          <a:stretch/>
        </p:blipFill>
        <p:spPr bwMode="auto">
          <a:xfrm>
            <a:off x="47546" y="1903823"/>
            <a:ext cx="5562600" cy="13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0341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#15 (Difference of Squares)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30"/>
          <a:stretch/>
        </p:blipFill>
        <p:spPr bwMode="auto">
          <a:xfrm>
            <a:off x="304800" y="1295400"/>
            <a:ext cx="55626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0" r="50196" b="-205"/>
          <a:stretch/>
        </p:blipFill>
        <p:spPr bwMode="auto">
          <a:xfrm>
            <a:off x="5867400" y="1430886"/>
            <a:ext cx="2759528" cy="18374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802604" y="1398472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3624" y="2731679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99018" y="3314407"/>
                <a:ext cx="2358018" cy="10831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018" y="3314407"/>
                <a:ext cx="2358018" cy="10831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507" y="3953718"/>
            <a:ext cx="58272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chemeClr val="accent1"/>
                </a:solidFill>
              </a:rPr>
              <a:t>5x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8y)(</a:t>
            </a:r>
            <a:r>
              <a:rPr lang="en-US" sz="4000" b="1" dirty="0" smtClean="0">
                <a:solidFill>
                  <a:schemeClr val="accent1"/>
                </a:solidFill>
              </a:rPr>
              <a:t>5x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8y)</a:t>
            </a:r>
            <a:endParaRPr lang="en-US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6320" y="4815244"/>
            <a:ext cx="111280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25x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52221" y="5410200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562600" y="5959771"/>
            <a:ext cx="1264123" cy="523220"/>
            <a:chOff x="1486971" y="5551713"/>
            <a:chExt cx="126412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218576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24990" y="4815244"/>
            <a:ext cx="112082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64y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94900" y="5461575"/>
            <a:ext cx="381000" cy="560457"/>
            <a:chOff x="685800" y="5002143"/>
            <a:chExt cx="381000" cy="56045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23671" y="3072283"/>
            <a:ext cx="546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Factored Form: (   </a:t>
            </a:r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/>
              <a:t>   )(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– </a:t>
            </a:r>
            <a:r>
              <a:rPr lang="en-US" sz="3600" b="1" dirty="0" smtClean="0"/>
              <a:t>  )</a:t>
            </a:r>
            <a:endParaRPr lang="en-US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28239"/>
            <a:ext cx="3505200" cy="5966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91438" y="6008952"/>
            <a:ext cx="1268932" cy="523220"/>
            <a:chOff x="1486971" y="5551713"/>
            <a:chExt cx="1268932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2218576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8y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8y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7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02" y="338208"/>
            <a:ext cx="7863898" cy="5846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#16 (Difference of Squares)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7"/>
          <a:stretch/>
        </p:blipFill>
        <p:spPr bwMode="auto">
          <a:xfrm>
            <a:off x="21771" y="1783297"/>
            <a:ext cx="5562600" cy="128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31843" y="2477594"/>
                <a:ext cx="1719189" cy="59586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843" y="2477594"/>
                <a:ext cx="1719189" cy="595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9577" y="3621757"/>
            <a:ext cx="568617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chemeClr val="accent1"/>
                </a:solidFill>
              </a:rPr>
              <a:t>x</a:t>
            </a:r>
            <a:r>
              <a:rPr lang="en-US" sz="40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25)(</a:t>
            </a:r>
            <a:r>
              <a:rPr lang="en-US" sz="4000" b="1" dirty="0" smtClean="0">
                <a:solidFill>
                  <a:schemeClr val="accent1"/>
                </a:solidFill>
              </a:rPr>
              <a:t>x</a:t>
            </a:r>
            <a:r>
              <a:rPr lang="en-US" sz="40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25)</a:t>
            </a:r>
            <a:endParaRPr lang="en-US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29544" y="3297081"/>
            <a:ext cx="59343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x</a:t>
            </a:r>
            <a:r>
              <a:rPr lang="en-US" sz="4000" b="1" baseline="30000" dirty="0" smtClean="0"/>
              <a:t>4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96601" y="3958094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03656" y="4518551"/>
            <a:ext cx="1203209" cy="523220"/>
            <a:chOff x="1486971" y="5551713"/>
            <a:chExt cx="1203209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218576" y="5551713"/>
              <a:ext cx="47160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r>
                <a:rPr lang="en-US" sz="2800" b="1" baseline="30000" dirty="0" smtClean="0">
                  <a:solidFill>
                    <a:schemeClr val="accent1"/>
                  </a:solidFill>
                </a:rPr>
                <a:t>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47160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r>
                <a:rPr lang="en-US" sz="2800" b="1" baseline="30000" dirty="0" smtClean="0">
                  <a:solidFill>
                    <a:schemeClr val="accent1"/>
                  </a:solidFill>
                </a:rPr>
                <a:t>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35913" y="3337126"/>
            <a:ext cx="96372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625</a:t>
            </a:r>
            <a:endParaRPr lang="en-US" sz="4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45232" y="4010486"/>
            <a:ext cx="381000" cy="560457"/>
            <a:chOff x="685800" y="5002143"/>
            <a:chExt cx="381000" cy="56045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99951" y="2886501"/>
            <a:ext cx="546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Factored Form: (   </a:t>
            </a:r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/>
              <a:t>   )(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– </a:t>
            </a:r>
            <a:r>
              <a:rPr lang="en-US" sz="3600" b="1" dirty="0" smtClean="0"/>
              <a:t>  )</a:t>
            </a:r>
            <a:endParaRPr lang="en-US" sz="3600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532954" y="4558979"/>
            <a:ext cx="1281756" cy="523220"/>
            <a:chOff x="1486971" y="5551713"/>
            <a:chExt cx="1281756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2218576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25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6971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25</a:t>
              </a:r>
              <a:endParaRPr lang="en-US" sz="2800" b="1" dirty="0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30"/>
          <a:stretch/>
        </p:blipFill>
        <p:spPr bwMode="auto">
          <a:xfrm>
            <a:off x="133622" y="1228126"/>
            <a:ext cx="55626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7551" y="1752225"/>
                <a:ext cx="1906484" cy="5477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𝟔𝟐𝟓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51" y="1752225"/>
                <a:ext cx="1906484" cy="5477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3948159" y="3691069"/>
            <a:ext cx="1741312" cy="63857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5901" y="5378973"/>
            <a:ext cx="6555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+ 25)(</a:t>
            </a:r>
            <a:r>
              <a:rPr lang="en-US" sz="4000" b="1" dirty="0" smtClean="0">
                <a:solidFill>
                  <a:schemeClr val="accent1"/>
                </a:solidFill>
              </a:rPr>
              <a:t>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5)(</a:t>
            </a:r>
            <a:r>
              <a:rPr lang="en-US" sz="4000" b="1" dirty="0">
                <a:solidFill>
                  <a:schemeClr val="accent1"/>
                </a:solidFill>
              </a:rPr>
              <a:t>x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</a:t>
            </a:r>
            <a:r>
              <a:rPr lang="en-US" sz="4000" b="1" dirty="0"/>
              <a:t>5</a:t>
            </a:r>
            <a:r>
              <a:rPr lang="en-US" sz="4000" b="1" dirty="0" smtClean="0"/>
              <a:t>)</a:t>
            </a:r>
            <a:endParaRPr lang="en-US" sz="4000" i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3959840" y="4214138"/>
            <a:ext cx="381000" cy="560457"/>
            <a:chOff x="685800" y="5002143"/>
            <a:chExt cx="381000" cy="560457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47749" y="4794397"/>
            <a:ext cx="1081381" cy="523220"/>
            <a:chOff x="1486971" y="5551713"/>
            <a:chExt cx="1081381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2218576" y="5551713"/>
              <a:ext cx="349776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6971" y="5551713"/>
              <a:ext cx="349776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34791" y="4189102"/>
            <a:ext cx="381000" cy="560457"/>
            <a:chOff x="685800" y="5002143"/>
            <a:chExt cx="381000" cy="560457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800135" y="4713459"/>
            <a:ext cx="1099013" cy="523220"/>
            <a:chOff x="1486971" y="5551713"/>
            <a:chExt cx="1099013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2218576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027" y="6046137"/>
            <a:ext cx="4224517" cy="6679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6" name="Down Arrow 45"/>
          <p:cNvSpPr/>
          <p:nvPr/>
        </p:nvSpPr>
        <p:spPr>
          <a:xfrm>
            <a:off x="2459545" y="4390999"/>
            <a:ext cx="1131550" cy="98029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9" name="Group 48"/>
          <p:cNvGrpSpPr/>
          <p:nvPr/>
        </p:nvGrpSpPr>
        <p:grpSpPr>
          <a:xfrm>
            <a:off x="7371883" y="5487957"/>
            <a:ext cx="1227756" cy="919843"/>
            <a:chOff x="6917944" y="5680638"/>
            <a:chExt cx="1227756" cy="919843"/>
          </a:xfrm>
        </p:grpSpPr>
        <p:pic>
          <p:nvPicPr>
            <p:cNvPr id="50" name="Picture 2" descr="Image result for vide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  <p:bldP spid="26" grpId="0" animBg="1"/>
      <p:bldP spid="31" grpId="0" animBg="1"/>
      <p:bldP spid="32" grpId="0" animBg="1"/>
      <p:bldP spid="33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46681" y="5963596"/>
            <a:ext cx="331372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+ 2</a:t>
            </a:r>
            <a:r>
              <a:rPr lang="en-US" sz="4800" b="1" dirty="0" smtClean="0"/>
              <a:t>)(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+ 4</a:t>
            </a:r>
            <a:r>
              <a:rPr lang="en-US" sz="4800" b="1" dirty="0" smtClean="0"/>
              <a:t>)</a:t>
            </a:r>
            <a:endParaRPr lang="en-US" sz="4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Factoring ONLY vs. Solving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1143000"/>
            <a:ext cx="0" cy="5715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7000" y="1099176"/>
            <a:ext cx="25074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Factor:</a:t>
            </a:r>
          </a:p>
          <a:p>
            <a:pPr algn="ctr"/>
            <a:r>
              <a:rPr lang="en-US" sz="4400" dirty="0" smtClean="0"/>
              <a:t>x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+ 6x + 8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42776" y="1004183"/>
            <a:ext cx="3329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Solve: </a:t>
            </a:r>
          </a:p>
          <a:p>
            <a:pPr algn="ctr"/>
            <a:r>
              <a:rPr lang="en-US" sz="4400" dirty="0" smtClean="0"/>
              <a:t>x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+ 6x + 8 </a:t>
            </a:r>
            <a:r>
              <a:rPr lang="en-US" sz="4400" b="1" dirty="0" smtClean="0">
                <a:solidFill>
                  <a:srgbClr val="FF0000"/>
                </a:solidFill>
              </a:rPr>
              <a:t>= 0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8648" y="2980834"/>
            <a:ext cx="364195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factors of </a:t>
            </a:r>
            <a:r>
              <a:rPr lang="en-US" sz="3200" b="1" dirty="0"/>
              <a:t>8</a:t>
            </a:r>
            <a:r>
              <a:rPr lang="en-US" sz="3200" dirty="0" smtClean="0"/>
              <a:t> that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add</a:t>
            </a:r>
            <a:r>
              <a:rPr lang="en-US" sz="3200" b="1" i="1" dirty="0" smtClean="0"/>
              <a:t> </a:t>
            </a:r>
            <a:r>
              <a:rPr lang="en-US" sz="3200" dirty="0" smtClean="0"/>
              <a:t>to make </a:t>
            </a:r>
            <a:r>
              <a:rPr lang="en-US" sz="3200" b="1" dirty="0"/>
              <a:t>6</a:t>
            </a:r>
            <a:r>
              <a:rPr lang="en-US" sz="3200" b="1" dirty="0" smtClean="0"/>
              <a:t>.</a:t>
            </a:r>
            <a:endParaRPr lang="en-US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96710" y="3494235"/>
            <a:ext cx="69922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8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40325" y="4104382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092484" y="4660290"/>
            <a:ext cx="952882" cy="534106"/>
            <a:chOff x="1486971" y="5551713"/>
            <a:chExt cx="952882" cy="534106"/>
          </a:xfrm>
        </p:grpSpPr>
        <p:sp>
          <p:nvSpPr>
            <p:cNvPr id="17" name="TextBox 16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92484" y="5368567"/>
            <a:ext cx="952882" cy="534106"/>
            <a:chOff x="1486971" y="5551713"/>
            <a:chExt cx="952882" cy="534106"/>
          </a:xfrm>
        </p:grpSpPr>
        <p:sp>
          <p:nvSpPr>
            <p:cNvPr id="20" name="TextBox 19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897577" y="5205169"/>
            <a:ext cx="1351517" cy="846703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0192" y="4035893"/>
            <a:ext cx="257038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Match Middle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929" y="529092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4395" y="528838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3178" y="2783434"/>
            <a:ext cx="421140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+ 2</a:t>
            </a:r>
            <a:r>
              <a:rPr lang="en-US" sz="4800" b="1" dirty="0" smtClean="0"/>
              <a:t>)(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+ 4</a:t>
            </a:r>
            <a:r>
              <a:rPr lang="en-US" sz="4800" b="1" dirty="0" smtClean="0"/>
              <a:t>) </a:t>
            </a:r>
            <a:r>
              <a:rPr lang="en-US" sz="4800" b="1" dirty="0"/>
              <a:t>= </a:t>
            </a:r>
            <a:r>
              <a:rPr lang="en-US" sz="4800" b="1" dirty="0" smtClean="0"/>
              <a:t>0</a:t>
            </a:r>
            <a:endParaRPr lang="en-US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31868" y="3905554"/>
            <a:ext cx="223170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(x + 2) = 0</a:t>
            </a:r>
            <a:endParaRPr lang="en-US" sz="4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80584" y="3901922"/>
            <a:ext cx="223170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(x + 4) = 0</a:t>
            </a:r>
            <a:endParaRPr lang="en-US" sz="4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29698" y="5759279"/>
            <a:ext cx="14205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x</a:t>
            </a:r>
            <a:r>
              <a:rPr lang="en-US" sz="4000" b="1" dirty="0" smtClean="0"/>
              <a:t> = –2</a:t>
            </a:r>
            <a:endParaRPr lang="en-US" sz="4000" i="1" dirty="0"/>
          </a:p>
        </p:txBody>
      </p:sp>
      <p:sp>
        <p:nvSpPr>
          <p:cNvPr id="32" name="Down Arrow 31"/>
          <p:cNvSpPr/>
          <p:nvPr/>
        </p:nvSpPr>
        <p:spPr>
          <a:xfrm>
            <a:off x="5114763" y="4660290"/>
            <a:ext cx="1131550" cy="109898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330659" y="4660290"/>
            <a:ext cx="1131550" cy="10801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86143" y="5736376"/>
            <a:ext cx="14205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x</a:t>
            </a:r>
            <a:r>
              <a:rPr lang="en-US" sz="4000" b="1" dirty="0" smtClean="0"/>
              <a:t> = –4</a:t>
            </a:r>
            <a:endParaRPr lang="en-US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92143" y="2371881"/>
            <a:ext cx="291297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24" name="Oval 23"/>
          <p:cNvSpPr/>
          <p:nvPr/>
        </p:nvSpPr>
        <p:spPr>
          <a:xfrm>
            <a:off x="1551196" y="1747754"/>
            <a:ext cx="507686" cy="846703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0" grpId="0" animBg="1"/>
      <p:bldP spid="22" grpId="0" animBg="1"/>
      <p:bldP spid="23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#17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615732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31" y="2514600"/>
            <a:ext cx="698396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 </a:t>
            </a:r>
            <a:r>
              <a:rPr lang="en-US" sz="4000" b="1" dirty="0" smtClean="0">
                <a:solidFill>
                  <a:srgbClr val="C00000"/>
                </a:solidFill>
              </a:rPr>
              <a:t>= 0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470197" y="942601"/>
            <a:ext cx="8611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/>
              <a:t>6</a:t>
            </a:r>
            <a:r>
              <a:rPr lang="en-US" sz="4000" b="1" dirty="0" smtClean="0"/>
              <a:t>0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28050" y="3309418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/>
              <a:t>6</a:t>
            </a:r>
            <a:r>
              <a:rPr lang="en-US" sz="4000" b="1" dirty="0" smtClean="0"/>
              <a:t>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/>
              <a:t>7</a:t>
            </a:r>
            <a:r>
              <a:rPr lang="en-US" sz="4000" b="1" dirty="0" smtClean="0"/>
              <a:t>.</a:t>
            </a:r>
            <a:endParaRPr lang="en-US" sz="40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716475" y="1656034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377262" y="2207246"/>
            <a:ext cx="1135625" cy="534106"/>
            <a:chOff x="1486971" y="5551713"/>
            <a:chExt cx="1135625" cy="534106"/>
          </a:xfrm>
        </p:grpSpPr>
        <p:sp>
          <p:nvSpPr>
            <p:cNvPr id="12" name="TextBox 11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74769" y="2832368"/>
            <a:ext cx="1135625" cy="534106"/>
            <a:chOff x="1486971" y="5551713"/>
            <a:chExt cx="1135625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74769" y="3505848"/>
            <a:ext cx="1135625" cy="534106"/>
            <a:chOff x="1486971" y="5551713"/>
            <a:chExt cx="1135625" cy="534106"/>
          </a:xfrm>
        </p:grpSpPr>
        <p:sp>
          <p:nvSpPr>
            <p:cNvPr id="18" name="TextBox 1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20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438399" y="1806714"/>
            <a:ext cx="304801" cy="62095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5446" y="5422191"/>
            <a:ext cx="589860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</a:t>
            </a:r>
            <a:r>
              <a:rPr lang="en-US" sz="4000" b="1" dirty="0" smtClean="0">
                <a:solidFill>
                  <a:schemeClr val="tx2"/>
                </a:solidFill>
              </a:rPr>
              <a:t>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+ 12</a:t>
            </a:r>
            <a:r>
              <a:rPr lang="en-US" sz="4000" b="1" dirty="0" smtClean="0"/>
              <a:t>) = 0</a:t>
            </a:r>
            <a:endParaRPr lang="en-US" sz="4000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91400" y="4221578"/>
            <a:ext cx="1135625" cy="534106"/>
            <a:chOff x="1486971" y="5551713"/>
            <a:chExt cx="1135625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15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09061" y="4938057"/>
            <a:ext cx="1135625" cy="534106"/>
            <a:chOff x="1486971" y="5551713"/>
            <a:chExt cx="1135625" cy="534106"/>
          </a:xfrm>
        </p:grpSpPr>
        <p:sp>
          <p:nvSpPr>
            <p:cNvPr id="30" name="TextBox 29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26722" y="5636308"/>
            <a:ext cx="1135625" cy="534106"/>
            <a:chOff x="1486971" y="5551713"/>
            <a:chExt cx="1135625" cy="534106"/>
          </a:xfrm>
        </p:grpSpPr>
        <p:sp>
          <p:nvSpPr>
            <p:cNvPr id="33" name="TextBox 3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7184037" y="4749189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6469" y="482583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3113" y="482583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997" y="4591194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pic>
        <p:nvPicPr>
          <p:cNvPr id="36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4" grpId="0" animBg="1"/>
      <p:bldP spid="20" grpId="0" animBg="1"/>
      <p:bldP spid="23" grpId="0"/>
      <p:bldP spid="22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#17 CONT…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615732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89884" y="2568484"/>
            <a:ext cx="601401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</a:t>
            </a:r>
            <a:r>
              <a:rPr lang="en-US" sz="4000" b="1" dirty="0" smtClean="0">
                <a:solidFill>
                  <a:schemeClr val="tx2"/>
                </a:solidFill>
              </a:rPr>
              <a:t>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+ 12</a:t>
            </a:r>
            <a:r>
              <a:rPr lang="en-US" sz="4000" b="1" dirty="0" smtClean="0"/>
              <a:t>) = 0</a:t>
            </a:r>
            <a:endParaRPr lang="en-US" sz="40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44240" y="3630314"/>
            <a:ext cx="2646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</a:t>
            </a:r>
            <a:r>
              <a:rPr lang="en-US" sz="4800" b="1" dirty="0"/>
              <a:t> – </a:t>
            </a:r>
            <a:r>
              <a:rPr lang="en-US" sz="4800" b="1" dirty="0" smtClean="0"/>
              <a:t>5) = 0</a:t>
            </a:r>
            <a:endParaRPr lang="en-US" sz="48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23192" y="3630313"/>
            <a:ext cx="295946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 + 12) = 0</a:t>
            </a:r>
            <a:endParaRPr lang="en-US" sz="48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5441" y="5606199"/>
            <a:ext cx="136447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= 5</a:t>
            </a:r>
            <a:endParaRPr lang="en-US" sz="4800" i="1" dirty="0"/>
          </a:p>
        </p:txBody>
      </p:sp>
      <p:sp>
        <p:nvSpPr>
          <p:cNvPr id="39" name="Down Arrow 38"/>
          <p:cNvSpPr/>
          <p:nvPr/>
        </p:nvSpPr>
        <p:spPr>
          <a:xfrm>
            <a:off x="2460266" y="4572000"/>
            <a:ext cx="1131550" cy="10493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Down Arrow 39"/>
          <p:cNvSpPr/>
          <p:nvPr/>
        </p:nvSpPr>
        <p:spPr>
          <a:xfrm>
            <a:off x="5837150" y="4523361"/>
            <a:ext cx="1131550" cy="10980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5411307" y="5606199"/>
            <a:ext cx="198323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</a:t>
            </a:r>
            <a:r>
              <a:rPr lang="en-US" sz="4800" b="1" dirty="0"/>
              <a:t>= –</a:t>
            </a:r>
            <a:r>
              <a:rPr lang="en-US" sz="4800" b="1" dirty="0" smtClean="0"/>
              <a:t>12</a:t>
            </a:r>
            <a:endParaRPr lang="en-US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61" y="1493105"/>
            <a:ext cx="2871040" cy="817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#18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86430" cy="1477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0374" y="1143000"/>
            <a:ext cx="3427220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First Step, make </a:t>
            </a:r>
          </a:p>
          <a:p>
            <a:r>
              <a:rPr lang="en-US" sz="2800" b="1" dirty="0" smtClean="0"/>
              <a:t>equation equal to 0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ADD 40 to both sides!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37" y="2468562"/>
            <a:ext cx="4503669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x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– 13x + 40 = 0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764" y="3158940"/>
            <a:ext cx="698396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 </a:t>
            </a:r>
            <a:r>
              <a:rPr lang="en-US" sz="4000" b="1" dirty="0" smtClean="0">
                <a:solidFill>
                  <a:srgbClr val="C00000"/>
                </a:solidFill>
              </a:rPr>
              <a:t>= 0</a:t>
            </a:r>
            <a:endParaRPr lang="en-US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503028" y="2468562"/>
            <a:ext cx="9589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40</a:t>
            </a:r>
            <a:endParaRPr lang="en-US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9468" y="3915566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40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add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13.</a:t>
            </a:r>
            <a:endParaRPr lang="en-US" sz="4000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98198" y="3181995"/>
            <a:ext cx="381000" cy="560457"/>
            <a:chOff x="685800" y="5002143"/>
            <a:chExt cx="381000" cy="56045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458985" y="3733207"/>
            <a:ext cx="1135625" cy="534106"/>
            <a:chOff x="1486971" y="5551713"/>
            <a:chExt cx="1135625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40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56492" y="4358329"/>
            <a:ext cx="1135625" cy="534106"/>
            <a:chOff x="1486971" y="5551713"/>
            <a:chExt cx="1135625" cy="534106"/>
          </a:xfrm>
        </p:grpSpPr>
        <p:sp>
          <p:nvSpPr>
            <p:cNvPr id="18" name="TextBox 1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6492" y="5031809"/>
            <a:ext cx="1135625" cy="534106"/>
            <a:chOff x="1486971" y="5551713"/>
            <a:chExt cx="1135625" cy="534106"/>
          </a:xfrm>
        </p:grpSpPr>
        <p:sp>
          <p:nvSpPr>
            <p:cNvPr id="21" name="TextBox 20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1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2209801" y="2434994"/>
            <a:ext cx="381000" cy="67520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5168" y="5962951"/>
            <a:ext cx="56389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– </a:t>
            </a:r>
            <a:r>
              <a:rPr lang="en-US" sz="4000" b="1" dirty="0">
                <a:solidFill>
                  <a:schemeClr val="tx2"/>
                </a:solidFill>
              </a:rPr>
              <a:t>8</a:t>
            </a:r>
            <a:r>
              <a:rPr lang="en-US" sz="4000" b="1" dirty="0" smtClean="0"/>
              <a:t>) = 0</a:t>
            </a:r>
            <a:endParaRPr lang="en-US" sz="40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7473123" y="5747539"/>
            <a:ext cx="952882" cy="534106"/>
            <a:chOff x="1486971" y="5551713"/>
            <a:chExt cx="952882" cy="534106"/>
          </a:xfrm>
        </p:grpSpPr>
        <p:sp>
          <p:nvSpPr>
            <p:cNvPr id="26" name="TextBox 25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7148775" y="5632195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69986" y="567870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8024" y="567056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9468" y="5273527"/>
            <a:ext cx="467031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  <a:r>
              <a:rPr lang="en-US" sz="3200" b="1" dirty="0" smtClean="0">
                <a:solidFill>
                  <a:srgbClr val="FF0000"/>
                </a:solidFill>
              </a:rPr>
              <a:t>Match Middle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23" grpId="0" animBg="1"/>
      <p:bldP spid="24" grpId="0" animBg="1"/>
      <p:bldP spid="34" grpId="0" animBg="1"/>
      <p:bldP spid="35" grpId="0"/>
      <p:bldP spid="36" grpId="0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1123"/>
            <a:ext cx="3986430" cy="147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#18 CONT…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52542" y="2716344"/>
            <a:ext cx="56389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</a:t>
            </a:r>
            <a:r>
              <a:rPr lang="en-US" sz="4000" b="1" dirty="0"/>
              <a:t>: (</a:t>
            </a:r>
            <a:r>
              <a:rPr lang="en-US" sz="4000" b="1" dirty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5</a:t>
            </a:r>
            <a:r>
              <a:rPr lang="en-US" sz="4000" b="1" dirty="0"/>
              <a:t>)(</a:t>
            </a:r>
            <a:r>
              <a:rPr lang="en-US" sz="4000" b="1" dirty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8</a:t>
            </a:r>
            <a:r>
              <a:rPr lang="en-US" sz="4000" b="1" dirty="0"/>
              <a:t>) </a:t>
            </a:r>
            <a:r>
              <a:rPr lang="en-US" sz="4000" b="1" dirty="0" smtClean="0"/>
              <a:t>= 0</a:t>
            </a:r>
            <a:endParaRPr lang="en-US" sz="40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44240" y="3630314"/>
            <a:ext cx="2646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</a:t>
            </a:r>
            <a:r>
              <a:rPr lang="en-US" sz="4800" b="1" dirty="0"/>
              <a:t> – </a:t>
            </a:r>
            <a:r>
              <a:rPr lang="en-US" sz="4800" b="1" dirty="0" smtClean="0"/>
              <a:t>5) = 0</a:t>
            </a:r>
            <a:endParaRPr lang="en-US" sz="48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79485" y="3630313"/>
            <a:ext cx="2646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</a:t>
            </a:r>
            <a:r>
              <a:rPr lang="en-US" sz="4800" b="1" dirty="0"/>
              <a:t> – </a:t>
            </a:r>
            <a:r>
              <a:rPr lang="en-US" sz="4800" b="1" dirty="0" smtClean="0"/>
              <a:t>8) = 0</a:t>
            </a:r>
            <a:endParaRPr lang="en-US" sz="48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5441" y="5606199"/>
            <a:ext cx="136447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= 5</a:t>
            </a:r>
            <a:endParaRPr lang="en-US" sz="4800" i="1" dirty="0"/>
          </a:p>
        </p:txBody>
      </p:sp>
      <p:sp>
        <p:nvSpPr>
          <p:cNvPr id="39" name="Down Arrow 38"/>
          <p:cNvSpPr/>
          <p:nvPr/>
        </p:nvSpPr>
        <p:spPr>
          <a:xfrm>
            <a:off x="2460266" y="4569118"/>
            <a:ext cx="1131550" cy="10522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Down Arrow 39"/>
          <p:cNvSpPr/>
          <p:nvPr/>
        </p:nvSpPr>
        <p:spPr>
          <a:xfrm>
            <a:off x="5837150" y="4515481"/>
            <a:ext cx="1131550" cy="11058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5720686" y="5606199"/>
            <a:ext cx="136447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</a:t>
            </a:r>
            <a:r>
              <a:rPr lang="en-US" sz="4800" b="1" dirty="0"/>
              <a:t>= 8</a:t>
            </a:r>
            <a:endParaRPr lang="en-US" sz="4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30" y="2098665"/>
            <a:ext cx="4503669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x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– 13x + 40 = 0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69" y="1498214"/>
            <a:ext cx="2038300" cy="8045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09557" y="5146277"/>
            <a:ext cx="1227756" cy="919843"/>
            <a:chOff x="6917944" y="5680638"/>
            <a:chExt cx="1227756" cy="919843"/>
          </a:xfrm>
        </p:grpSpPr>
        <p:pic>
          <p:nvPicPr>
            <p:cNvPr id="16" name="Picture 2" descr="Image result for vide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Solving (Types)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Percent and Applications</a:t>
            </a:r>
          </a:p>
          <a:p>
            <a:r>
              <a:rPr lang="en-US" sz="4000" dirty="0" smtClean="0"/>
              <a:t>Proportions</a:t>
            </a:r>
          </a:p>
          <a:p>
            <a:r>
              <a:rPr lang="en-US" sz="4000" dirty="0" smtClean="0"/>
              <a:t>Perimeter (Rectangle)</a:t>
            </a:r>
          </a:p>
          <a:p>
            <a:r>
              <a:rPr lang="en-US" sz="4000" dirty="0" smtClean="0"/>
              <a:t>Pythagorean Theorem (a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b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c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11890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Percent Applications (2 methods)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19600" y="1143000"/>
            <a:ext cx="0" cy="5715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340899"/>
                <a:ext cx="3569632" cy="186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𝑃𝐴𝑅𝑇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40899"/>
                <a:ext cx="3569632" cy="1864613"/>
              </a:xfrm>
              <a:prstGeom prst="rect">
                <a:avLst/>
              </a:prstGeom>
              <a:blipFill rotWithShape="0">
                <a:blip r:embed="rId4"/>
                <a:stretch>
                  <a:fillRect l="-615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3657600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Key Words: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600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5827" y="5715000"/>
            <a:ext cx="364022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number/percent 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Variable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0114" y="1599870"/>
            <a:ext cx="27558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Equation: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Key Words:</a:t>
            </a:r>
          </a:p>
          <a:p>
            <a:r>
              <a:rPr lang="en-US" sz="4000" b="1" dirty="0" smtClean="0"/>
              <a:t>IS: </a:t>
            </a:r>
            <a:r>
              <a:rPr lang="en-US" sz="4000" dirty="0" smtClean="0"/>
              <a:t>=</a:t>
            </a:r>
          </a:p>
          <a:p>
            <a:r>
              <a:rPr lang="en-US" sz="4000" b="1" dirty="0" smtClean="0"/>
              <a:t>OF: </a:t>
            </a:r>
            <a:r>
              <a:rPr lang="en-US" sz="4000" dirty="0" smtClean="0"/>
              <a:t>Multiply</a:t>
            </a:r>
          </a:p>
          <a:p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2939" y="5714999"/>
            <a:ext cx="364022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number/percent 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Variable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#1, 2, 3 (GCF)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8943"/>
            <a:ext cx="518591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800" y="5114874"/>
            <a:ext cx="79812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GCF for like variables = </a:t>
            </a:r>
            <a:r>
              <a:rPr lang="en-US" sz="2800" b="1" dirty="0" smtClean="0"/>
              <a:t>smallest exponent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779608"/>
            <a:ext cx="80252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EXAMPLE: </a:t>
            </a:r>
            <a:r>
              <a:rPr lang="en-US" sz="2800" dirty="0" smtClean="0"/>
              <a:t>GCF for x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,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= </a:t>
            </a:r>
            <a:r>
              <a:rPr lang="en-US" sz="2800" b="1" dirty="0" smtClean="0"/>
              <a:t>x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 (pick smallest exponent)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245862"/>
            <a:ext cx="208903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GCF = </a:t>
            </a:r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3298019"/>
            <a:ext cx="285366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GCF = </a:t>
            </a:r>
            <a:r>
              <a:rPr lang="en-US" sz="3600" b="1" dirty="0" smtClean="0"/>
              <a:t>15</a:t>
            </a:r>
            <a:r>
              <a:rPr lang="en-US" sz="3600" b="1" dirty="0" smtClean="0">
                <a:solidFill>
                  <a:srgbClr val="C00000"/>
                </a:solidFill>
              </a:rPr>
              <a:t>m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5</a:t>
            </a:r>
            <a:endParaRPr lang="en-US" sz="3600" b="1" dirty="0"/>
          </a:p>
        </p:txBody>
      </p:sp>
      <p:sp>
        <p:nvSpPr>
          <p:cNvPr id="21" name="Oval 20"/>
          <p:cNvSpPr/>
          <p:nvPr/>
        </p:nvSpPr>
        <p:spPr>
          <a:xfrm>
            <a:off x="2573162" y="3261798"/>
            <a:ext cx="551037" cy="6244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73161" y="4490472"/>
            <a:ext cx="398639" cy="6244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7171" y="4343400"/>
            <a:ext cx="26901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3) </a:t>
            </a:r>
            <a:r>
              <a:rPr lang="en-US" sz="3600" dirty="0" smtClean="0"/>
              <a:t>GCF = </a:t>
            </a:r>
            <a:r>
              <a:rPr lang="en-US" sz="3600" b="1" dirty="0" smtClean="0"/>
              <a:t>44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baseline="30000" dirty="0">
                <a:solidFill>
                  <a:srgbClr val="C00000"/>
                </a:solidFill>
              </a:rPr>
              <a:t>2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9229"/>
            <a:ext cx="1590676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#19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5556"/>
          <a:stretch/>
        </p:blipFill>
        <p:spPr>
          <a:xfrm>
            <a:off x="457199" y="1295400"/>
            <a:ext cx="5587473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6693" y="2207106"/>
            <a:ext cx="537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75% </a:t>
            </a:r>
            <a:r>
              <a:rPr lang="en-US" sz="3600" b="1" dirty="0" smtClean="0">
                <a:solidFill>
                  <a:schemeClr val="accent6"/>
                </a:solidFill>
              </a:rPr>
              <a:t>of 84 </a:t>
            </a:r>
            <a:r>
              <a:rPr lang="en-US" sz="3600" b="1" dirty="0" smtClean="0">
                <a:solidFill>
                  <a:schemeClr val="tx2"/>
                </a:solidFill>
              </a:rPr>
              <a:t>is what number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2853437"/>
                <a:ext cx="2642647" cy="1917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53437"/>
                <a:ext cx="2642647" cy="1917704"/>
              </a:xfrm>
              <a:prstGeom prst="rect">
                <a:avLst/>
              </a:prstGeom>
              <a:blipFill>
                <a:blip r:embed="rId6"/>
                <a:stretch>
                  <a:fillRect l="-8314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7563234">
            <a:off x="2585678" y="2868541"/>
            <a:ext cx="671690" cy="2676965"/>
          </a:xfrm>
          <a:prstGeom prst="ellipse">
            <a:avLst/>
          </a:prstGeom>
          <a:solidFill>
            <a:schemeClr val="bg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4068935">
            <a:off x="2391234" y="2719231"/>
            <a:ext cx="671690" cy="2819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 smtClean="0"/>
                  <a:t>100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84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295" r="-426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81600" y="5267737"/>
            <a:ext cx="27238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6300</a:t>
            </a:r>
            <a:endParaRPr lang="en-US" sz="4000" b="1" dirty="0"/>
          </a:p>
        </p:txBody>
      </p:sp>
      <p:sp>
        <p:nvSpPr>
          <p:cNvPr id="12" name="Down Arrow 11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own Arrow 12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3122082" y="5833512"/>
            <a:ext cx="142539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63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75" y="5142207"/>
            <a:ext cx="1887442" cy="833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4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#19 (Method #2)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556"/>
          <a:stretch/>
        </p:blipFill>
        <p:spPr>
          <a:xfrm>
            <a:off x="457199" y="1295400"/>
            <a:ext cx="5587473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93" y="2207106"/>
            <a:ext cx="537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75% </a:t>
            </a:r>
            <a:r>
              <a:rPr lang="en-US" sz="3600" b="1" dirty="0" smtClean="0">
                <a:solidFill>
                  <a:schemeClr val="accent6"/>
                </a:solidFill>
              </a:rPr>
              <a:t>of </a:t>
            </a:r>
            <a:r>
              <a:rPr lang="en-US" sz="3600" b="1" dirty="0" smtClean="0"/>
              <a:t>84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is </a:t>
            </a:r>
            <a:r>
              <a:rPr lang="en-US" sz="3600" b="1" dirty="0" smtClean="0">
                <a:solidFill>
                  <a:srgbClr val="FF0000"/>
                </a:solidFill>
              </a:rPr>
              <a:t>what number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34777" y="2860118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Equation to solve:</a:t>
                </a:r>
              </a:p>
              <a:p>
                <a:pPr algn="ctr"/>
                <a:r>
                  <a:rPr lang="en-US" sz="4000" b="1" dirty="0" smtClean="0"/>
                  <a:t>0.75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84 </a:t>
                </a:r>
                <a:r>
                  <a:rPr lang="en-US" sz="40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77" y="2860118"/>
                <a:ext cx="4006674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4871" t="-8295" r="-487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5478897" y="4295916"/>
            <a:ext cx="1131550" cy="65391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248632" y="4941855"/>
            <a:ext cx="142539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63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831" y="5817407"/>
            <a:ext cx="1887442" cy="833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62581" y="3229449"/>
            <a:ext cx="3572196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Change 75% </a:t>
            </a:r>
            <a:r>
              <a:rPr lang="en-US" sz="3200" b="1" dirty="0" smtClean="0">
                <a:sym typeface="Wingdings" panose="05000000000000000000" pitchFamily="2" charset="2"/>
              </a:rPr>
              <a:t> 0.75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Image result for return to menu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#20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0556"/>
          <a:stretch/>
        </p:blipFill>
        <p:spPr>
          <a:xfrm>
            <a:off x="457200" y="1295400"/>
            <a:ext cx="5258798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4444" b="33334"/>
          <a:stretch/>
        </p:blipFill>
        <p:spPr>
          <a:xfrm>
            <a:off x="97680" y="1787416"/>
            <a:ext cx="5258798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6693" y="2207106"/>
            <a:ext cx="49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90 is </a:t>
            </a:r>
            <a:r>
              <a:rPr lang="en-US" sz="3600" b="1" dirty="0" smtClean="0">
                <a:solidFill>
                  <a:srgbClr val="FF0000"/>
                </a:solidFill>
              </a:rPr>
              <a:t>what percent </a:t>
            </a:r>
            <a:r>
              <a:rPr lang="en-US" sz="3600" b="1" dirty="0" smtClean="0">
                <a:solidFill>
                  <a:schemeClr val="accent6"/>
                </a:solidFill>
              </a:rPr>
              <a:t>of 60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2853437"/>
                <a:ext cx="2804550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53437"/>
                <a:ext cx="2804550" cy="1864357"/>
              </a:xfrm>
              <a:prstGeom prst="rect">
                <a:avLst/>
              </a:prstGeom>
              <a:blipFill>
                <a:blip r:embed="rId6"/>
                <a:stretch>
                  <a:fillRect l="-782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rot="14392093">
            <a:off x="2588484" y="2666724"/>
            <a:ext cx="737977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6723645">
            <a:off x="2719209" y="2716684"/>
            <a:ext cx="671690" cy="2819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/>
                  <a:t>6</a:t>
                </a:r>
                <a:r>
                  <a:rPr lang="en-US" sz="4000" b="1" dirty="0" smtClean="0"/>
                  <a:t>0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90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100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295" r="-426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81600" y="5267737"/>
            <a:ext cx="246413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6</a:t>
            </a:r>
            <a:r>
              <a:rPr lang="en-US" sz="4000" b="1" dirty="0" smtClean="0"/>
              <a:t>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9000</a:t>
            </a:r>
            <a:endParaRPr lang="en-US" sz="4000" b="1" dirty="0"/>
          </a:p>
        </p:txBody>
      </p:sp>
      <p:sp>
        <p:nvSpPr>
          <p:cNvPr id="14" name="Down Arrow 13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2513423" y="5779903"/>
            <a:ext cx="205857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150%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38" y="5779903"/>
            <a:ext cx="2126307" cy="668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5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#20 (Method #2)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5803" y="296141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Equation to solve:</a:t>
                </a:r>
              </a:p>
              <a:p>
                <a:pPr algn="ctr"/>
                <a:r>
                  <a:rPr lang="en-US" sz="4000" b="1" dirty="0" smtClean="0"/>
                  <a:t>90 </a:t>
                </a:r>
                <a:r>
                  <a:rPr lang="en-US" sz="40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smtClean="0"/>
                  <a:t>60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03" y="2961416"/>
                <a:ext cx="4006674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4863" t="-8295" r="-471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3139923" y="4392834"/>
            <a:ext cx="1131550" cy="6583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13792" y="5051134"/>
                <a:ext cx="3388685" cy="9814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 smtClean="0"/>
                  <a:t> = 1.5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92" y="5051134"/>
                <a:ext cx="3388685" cy="981487"/>
              </a:xfrm>
              <a:prstGeom prst="rect">
                <a:avLst/>
              </a:prstGeom>
              <a:blipFill rotWithShape="0">
                <a:blip r:embed="rId3"/>
                <a:stretch>
                  <a:fillRect l="-6475" r="-4496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502477" y="5191257"/>
            <a:ext cx="3572196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Change 1.5 </a:t>
            </a:r>
            <a:r>
              <a:rPr lang="en-US" sz="3200" b="1" dirty="0" smtClean="0">
                <a:sym typeface="Wingdings" panose="05000000000000000000" pitchFamily="2" charset="2"/>
              </a:rPr>
              <a:t> 150%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93" y="2207106"/>
            <a:ext cx="49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90 is </a:t>
            </a:r>
            <a:r>
              <a:rPr lang="en-US" sz="3600" b="1" dirty="0" smtClean="0">
                <a:solidFill>
                  <a:srgbClr val="FF0000"/>
                </a:solidFill>
              </a:rPr>
              <a:t>what percent</a:t>
            </a:r>
            <a:r>
              <a:rPr lang="en-US" sz="3600" b="1" dirty="0">
                <a:solidFill>
                  <a:schemeClr val="accent6"/>
                </a:solidFill>
              </a:rPr>
              <a:t> of </a:t>
            </a:r>
            <a:r>
              <a:rPr lang="en-US" sz="3600" b="1" dirty="0" smtClean="0"/>
              <a:t>60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1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b="80556"/>
          <a:stretch/>
        </p:blipFill>
        <p:spPr>
          <a:xfrm>
            <a:off x="685800" y="1240972"/>
            <a:ext cx="5258798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44444" b="33334"/>
          <a:stretch/>
        </p:blipFill>
        <p:spPr>
          <a:xfrm>
            <a:off x="326280" y="1732988"/>
            <a:ext cx="5258798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21" y="6032621"/>
            <a:ext cx="2126307" cy="668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82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#21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3333"/>
          <a:stretch/>
        </p:blipFill>
        <p:spPr>
          <a:xfrm>
            <a:off x="457200" y="1295400"/>
            <a:ext cx="525879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2222"/>
          <a:stretch/>
        </p:blipFill>
        <p:spPr>
          <a:xfrm>
            <a:off x="0" y="1761699"/>
            <a:ext cx="5258798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6693" y="2207106"/>
            <a:ext cx="571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125% </a:t>
            </a:r>
            <a:r>
              <a:rPr lang="en-US" sz="3600" b="1" dirty="0">
                <a:solidFill>
                  <a:schemeClr val="accent6"/>
                </a:solidFill>
              </a:rPr>
              <a:t>of </a:t>
            </a:r>
            <a:r>
              <a:rPr lang="en-US" sz="3600" b="1" dirty="0" smtClean="0">
                <a:solidFill>
                  <a:schemeClr val="accent6"/>
                </a:solidFill>
              </a:rPr>
              <a:t>what number</a:t>
            </a:r>
            <a:r>
              <a:rPr lang="en-US" sz="3600" b="1" dirty="0" smtClean="0">
                <a:solidFill>
                  <a:schemeClr val="tx2"/>
                </a:solidFill>
              </a:rPr>
              <a:t> is 75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2853437"/>
                <a:ext cx="2935227" cy="187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53437"/>
                <a:ext cx="2935227" cy="1876860"/>
              </a:xfrm>
              <a:prstGeom prst="rect">
                <a:avLst/>
              </a:prstGeom>
              <a:blipFill>
                <a:blip r:embed="rId6"/>
                <a:stretch>
                  <a:fillRect l="-7484" t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rot="14392093">
            <a:off x="2715543" y="2683293"/>
            <a:ext cx="710428" cy="2755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6723645">
            <a:off x="2733132" y="2783158"/>
            <a:ext cx="745984" cy="2819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 smtClean="0"/>
                  <a:t>125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100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295" r="-426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81600" y="5267737"/>
            <a:ext cx="27238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125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7500</a:t>
            </a:r>
            <a:endParaRPr lang="en-US" sz="4000" b="1" dirty="0"/>
          </a:p>
        </p:txBody>
      </p:sp>
      <p:sp>
        <p:nvSpPr>
          <p:cNvPr id="14" name="Down Arrow 13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170056" y="5833512"/>
            <a:ext cx="142539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60</a:t>
            </a:r>
            <a:endParaRPr lang="en-US" sz="4000" b="1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396" y="5749530"/>
            <a:ext cx="1653607" cy="7918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5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72222"/>
          <a:stretch/>
        </p:blipFill>
        <p:spPr>
          <a:xfrm>
            <a:off x="0" y="1761699"/>
            <a:ext cx="5258798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#21 (Method #2)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5054" y="3057823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Equation to solve:</a:t>
                </a:r>
              </a:p>
              <a:p>
                <a:pPr algn="ctr"/>
                <a:r>
                  <a:rPr lang="en-US" sz="4000" b="1" dirty="0" smtClean="0"/>
                  <a:t>1.25</a:t>
                </a:r>
                <a:r>
                  <a:rPr lang="en-US" sz="4000" b="1" dirty="0" smtClean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4000" b="1" dirty="0" smtClean="0"/>
                  <a:t> 75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54" y="3057823"/>
                <a:ext cx="4006674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5023" t="-8295" r="-4718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6047502" y="4493622"/>
            <a:ext cx="1131550" cy="62417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7802" y="5117796"/>
                <a:ext cx="4170950" cy="9754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7500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000" b="1" dirty="0" smtClean="0"/>
                  <a:t> = 60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02" y="5117796"/>
                <a:ext cx="4170950" cy="975460"/>
              </a:xfrm>
              <a:prstGeom prst="rect">
                <a:avLst/>
              </a:prstGeom>
              <a:blipFill rotWithShape="0">
                <a:blip r:embed="rId4"/>
                <a:stretch>
                  <a:fillRect l="-5263" r="-4094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80556"/>
          <a:stretch/>
        </p:blipFill>
        <p:spPr>
          <a:xfrm>
            <a:off x="603199" y="1283173"/>
            <a:ext cx="5258798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93" y="2207106"/>
            <a:ext cx="5611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125% </a:t>
            </a:r>
            <a:r>
              <a:rPr lang="en-US" sz="3600" b="1" dirty="0" smtClean="0">
                <a:solidFill>
                  <a:schemeClr val="accent6"/>
                </a:solidFill>
              </a:rPr>
              <a:t>of what number </a:t>
            </a:r>
            <a:r>
              <a:rPr lang="en-US" sz="3600" b="1" dirty="0" smtClean="0">
                <a:solidFill>
                  <a:schemeClr val="tx2"/>
                </a:solidFill>
              </a:rPr>
              <a:t>is 75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6907" y="3070301"/>
            <a:ext cx="3780587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Change 125% </a:t>
            </a:r>
            <a:r>
              <a:rPr lang="en-US" sz="3200" b="1" dirty="0" smtClean="0">
                <a:sym typeface="Wingdings" panose="05000000000000000000" pitchFamily="2" charset="2"/>
              </a:rPr>
              <a:t> 1.25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58" y="4305875"/>
            <a:ext cx="1653607" cy="7918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1643" y="5486400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7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6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862" cy="10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408" y="362694"/>
            <a:ext cx="7464391" cy="1054944"/>
          </a:xfrm>
        </p:spPr>
        <p:txBody>
          <a:bodyPr/>
          <a:lstStyle/>
          <a:p>
            <a:r>
              <a:rPr lang="en-US" b="1" dirty="0" smtClean="0"/>
              <a:t>Problem #22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163" b="1"/>
          <a:stretch/>
        </p:blipFill>
        <p:spPr>
          <a:xfrm>
            <a:off x="152399" y="1067917"/>
            <a:ext cx="8534400" cy="979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978155"/>
                <a:ext cx="3336363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𝑷𝑨𝑹𝑻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𝑻𝑶𝑻𝑨𝑳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8155"/>
                <a:ext cx="3336363" cy="1509965"/>
              </a:xfrm>
              <a:prstGeom prst="rect">
                <a:avLst/>
              </a:prstGeom>
              <a:blipFill rotWithShape="1">
                <a:blip r:embed="rId5"/>
                <a:stretch>
                  <a:fillRect l="-4753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57012" y="1945498"/>
            <a:ext cx="449148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$230; </a:t>
            </a:r>
            <a:r>
              <a:rPr lang="en-US" sz="2400" b="1" dirty="0" smtClean="0">
                <a:solidFill>
                  <a:schemeClr val="tx2"/>
                </a:solidFill>
              </a:rPr>
              <a:t>Percent = 5%</a:t>
            </a:r>
          </a:p>
          <a:p>
            <a:r>
              <a:rPr lang="en-US" sz="2400" b="1" dirty="0" smtClean="0"/>
              <a:t>Part is missing (Discount Amount)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730" y="3516102"/>
                <a:ext cx="2394566" cy="1508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𝟐𝟑𝟎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0" y="3516102"/>
                <a:ext cx="2394566" cy="1508170"/>
              </a:xfrm>
              <a:prstGeom prst="rect">
                <a:avLst/>
              </a:prstGeom>
              <a:blipFill>
                <a:blip r:embed="rId6"/>
                <a:stretch>
                  <a:fillRect l="-6633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 rot="17398470">
            <a:off x="1580472" y="3152440"/>
            <a:ext cx="555239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4259420">
            <a:off x="1556773" y="2913120"/>
            <a:ext cx="602638" cy="312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11464" y="2776495"/>
                <a:ext cx="3625736" cy="1200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Equation to solve:</a:t>
                </a:r>
              </a:p>
              <a:p>
                <a:r>
                  <a:rPr lang="en-US" sz="3600" b="1" dirty="0" smtClean="0"/>
                  <a:t>100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b="1" dirty="0" smtClean="0"/>
                  <a:t> = 230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b="1" dirty="0" smtClean="0"/>
                  <a:t> 5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64" y="2776495"/>
                <a:ext cx="3625736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5042" t="-7614" r="-403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6734" y="4488618"/>
            <a:ext cx="27238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1150</a:t>
            </a:r>
            <a:endParaRPr lang="en-US" sz="4000" b="1" dirty="0"/>
          </a:p>
        </p:txBody>
      </p:sp>
      <p:sp>
        <p:nvSpPr>
          <p:cNvPr id="13" name="Down Arrow 12"/>
          <p:cNvSpPr/>
          <p:nvPr/>
        </p:nvSpPr>
        <p:spPr>
          <a:xfrm>
            <a:off x="4549957" y="3976824"/>
            <a:ext cx="1131550" cy="55916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413419" y="5249828"/>
            <a:ext cx="464499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$11.50 (Discount)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779" y="5957714"/>
            <a:ext cx="79672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Sales Price </a:t>
            </a:r>
            <a:r>
              <a:rPr lang="en-US" sz="4000" dirty="0" smtClean="0"/>
              <a:t>= $230 - $11.50 </a:t>
            </a:r>
            <a:r>
              <a:rPr lang="en-US" sz="4000" b="1" dirty="0" smtClean="0">
                <a:solidFill>
                  <a:schemeClr val="tx2"/>
                </a:solidFill>
              </a:rPr>
              <a:t>= $218.50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53" y="4488618"/>
            <a:ext cx="2591098" cy="6779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#22 (Alternative Method)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225"/>
          <a:stretch/>
        </p:blipFill>
        <p:spPr>
          <a:xfrm>
            <a:off x="282757" y="1186542"/>
            <a:ext cx="8534400" cy="9470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121567"/>
            <a:ext cx="338951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$230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Percent = 5%</a:t>
            </a:r>
          </a:p>
          <a:p>
            <a:r>
              <a:rPr lang="en-US" sz="2400" b="1" dirty="0" smtClean="0"/>
              <a:t>Discount = 5% of 120,000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757" y="3703121"/>
            <a:ext cx="38908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Solve: </a:t>
            </a:r>
            <a:r>
              <a:rPr lang="en-US" sz="4000" dirty="0" smtClean="0"/>
              <a:t>(0.05)(230)</a:t>
            </a:r>
            <a:endParaRPr lang="en-US" sz="40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549957" y="3690581"/>
            <a:ext cx="429393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 $11.50 (Discount)</a:t>
            </a:r>
          </a:p>
        </p:txBody>
      </p:sp>
      <p:sp>
        <p:nvSpPr>
          <p:cNvPr id="19" name="Oval 18"/>
          <p:cNvSpPr/>
          <p:nvPr/>
        </p:nvSpPr>
        <p:spPr>
          <a:xfrm flipH="1">
            <a:off x="2286000" y="2837839"/>
            <a:ext cx="370649" cy="51442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03175" y="2198511"/>
            <a:ext cx="39835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of: </a:t>
            </a:r>
            <a:r>
              <a:rPr lang="en-US" sz="2800" b="1" dirty="0" smtClean="0"/>
              <a:t>key word for multiply!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724400"/>
            <a:ext cx="79672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Sales Price </a:t>
            </a:r>
            <a:r>
              <a:rPr lang="en-US" sz="4000" dirty="0" smtClean="0"/>
              <a:t>= $230 - $11.50 </a:t>
            </a:r>
            <a:r>
              <a:rPr lang="en-US" sz="4000" b="1" dirty="0" smtClean="0">
                <a:solidFill>
                  <a:schemeClr val="tx2"/>
                </a:solidFill>
              </a:rPr>
              <a:t>= $218.50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2591098" cy="6779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#23 (Problem Solving)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4632"/>
            <a:ext cx="8839200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89"/>
            <a:ext cx="9086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543" y="2201075"/>
                <a:ext cx="3336363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𝑷𝑨𝑹𝑻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𝑻𝑶𝑻𝑨𝑳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3" y="2201075"/>
                <a:ext cx="3336363" cy="1509965"/>
              </a:xfrm>
              <a:prstGeom prst="rect">
                <a:avLst/>
              </a:prstGeom>
              <a:blipFill rotWithShape="1">
                <a:blip r:embed="rId6"/>
                <a:stretch>
                  <a:fillRect l="-4562" t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74955" y="2168418"/>
            <a:ext cx="3583994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$2000; </a:t>
            </a:r>
            <a:r>
              <a:rPr lang="en-US" sz="2400" b="1" dirty="0" smtClean="0">
                <a:solidFill>
                  <a:schemeClr val="tx2"/>
                </a:solidFill>
              </a:rPr>
              <a:t>Part = $408</a:t>
            </a:r>
          </a:p>
          <a:p>
            <a:r>
              <a:rPr lang="en-US" sz="2400" b="1" dirty="0" smtClean="0"/>
              <a:t>Percent is missing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673" y="3739022"/>
                <a:ext cx="2803332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𝟒𝟎𝟖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𝟐𝟎𝟎𝟎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3" y="3739022"/>
                <a:ext cx="2803332" cy="1509965"/>
              </a:xfrm>
              <a:prstGeom prst="rect">
                <a:avLst/>
              </a:prstGeom>
              <a:blipFill>
                <a:blip r:embed="rId7"/>
                <a:stretch>
                  <a:fillRect l="-5664" t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5192753">
            <a:off x="1853032" y="3321217"/>
            <a:ext cx="555239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6569753">
            <a:off x="1829332" y="3196511"/>
            <a:ext cx="602638" cy="312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2999415"/>
                <a:ext cx="3625736" cy="1200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Equation to solve:</a:t>
                </a:r>
              </a:p>
              <a:p>
                <a:r>
                  <a:rPr lang="en-US" sz="3600" b="1" dirty="0" smtClean="0"/>
                  <a:t>2000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b="1" dirty="0" smtClean="0"/>
                  <a:t> = 408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b="1" dirty="0" smtClean="0"/>
                  <a:t> 100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999415"/>
                <a:ext cx="3625736" cy="1200329"/>
              </a:xfrm>
              <a:prstGeom prst="rect">
                <a:avLst/>
              </a:prstGeom>
              <a:blipFill>
                <a:blip r:embed="rId8"/>
                <a:stretch>
                  <a:fillRect l="-5219" t="-7614" r="-4040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34670" y="4957224"/>
            <a:ext cx="32431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2000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40800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8852" y="5791200"/>
            <a:ext cx="219483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20.4%</a:t>
            </a:r>
            <a:endParaRPr lang="en-US" sz="4000" b="1" dirty="0"/>
          </a:p>
        </p:txBody>
      </p:sp>
      <p:sp>
        <p:nvSpPr>
          <p:cNvPr id="18" name="Down Arrow 17"/>
          <p:cNvSpPr/>
          <p:nvPr/>
        </p:nvSpPr>
        <p:spPr>
          <a:xfrm>
            <a:off x="5486400" y="4199744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2" y="5665110"/>
            <a:ext cx="2347555" cy="7387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452" y="152400"/>
            <a:ext cx="7442348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#23 (Alternative Method)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4632"/>
            <a:ext cx="8839200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76400"/>
            <a:ext cx="9086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0958" y="2439929"/>
                <a:ext cx="1946367" cy="124649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𝑷𝑨𝑹𝑻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𝑻𝑶𝑻𝑨𝑳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8" y="2439929"/>
                <a:ext cx="1946367" cy="12464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9724" y="2361105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𝟒𝟎𝟖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24" y="2361105"/>
                <a:ext cx="1898277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17363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474663" y="2602915"/>
            <a:ext cx="227498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= 0.204</a:t>
            </a:r>
            <a:endParaRPr 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21958" y="2416845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𝟐𝟎𝟒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58" y="2416845"/>
                <a:ext cx="1898277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7363" b="-1455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6154" y="2492262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54" y="2492262"/>
                <a:ext cx="56938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150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6154" y="3273316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54" y="3273316"/>
                <a:ext cx="569387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150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052110" y="4343400"/>
            <a:ext cx="317747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= 20.4%</a:t>
            </a:r>
            <a:endParaRPr lang="en-US" sz="7200" b="1" dirty="0"/>
          </a:p>
        </p:txBody>
      </p:sp>
      <p:sp>
        <p:nvSpPr>
          <p:cNvPr id="27" name="Curved Up Arrow 26"/>
          <p:cNvSpPr/>
          <p:nvPr/>
        </p:nvSpPr>
        <p:spPr>
          <a:xfrm>
            <a:off x="7467600" y="3330723"/>
            <a:ext cx="91440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6200000">
            <a:off x="2055844" y="1673746"/>
            <a:ext cx="454312" cy="92040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154244" y="4959329"/>
            <a:ext cx="1227756" cy="919843"/>
            <a:chOff x="6917944" y="5680638"/>
            <a:chExt cx="1227756" cy="919843"/>
          </a:xfrm>
        </p:grpSpPr>
        <p:pic>
          <p:nvPicPr>
            <p:cNvPr id="21" name="Picture 2" descr="Image result for vide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9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Factoring Trinomials </a:t>
            </a:r>
            <a:br>
              <a:rPr lang="en-US" b="1" dirty="0" smtClean="0"/>
            </a:br>
            <a:r>
              <a:rPr lang="en-US" dirty="0" smtClean="0"/>
              <a:t>(Leading Coefficient =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54629"/>
            <a:ext cx="785240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Form: </a:t>
            </a:r>
            <a:r>
              <a:rPr lang="en-US" sz="4000" dirty="0" smtClean="0"/>
              <a:t>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</a:t>
            </a:r>
            <a:r>
              <a:rPr lang="en-US" sz="4000" dirty="0" err="1" smtClean="0"/>
              <a:t>bx</a:t>
            </a:r>
            <a:r>
              <a:rPr lang="en-US" sz="4000" dirty="0" smtClean="0"/>
              <a:t> + c</a:t>
            </a:r>
          </a:p>
          <a:p>
            <a:pPr algn="ctr"/>
            <a:r>
              <a:rPr lang="en-US" sz="4000" i="1" dirty="0" smtClean="0"/>
              <a:t>Signs could be + or – in the trinomial.</a:t>
            </a:r>
            <a:endParaRPr lang="en-US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320" y="2967182"/>
            <a:ext cx="623856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Form: 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/>
              <a:t> + </a:t>
            </a:r>
            <a:r>
              <a:rPr lang="en-US" sz="4000" b="1" dirty="0" err="1" smtClean="0"/>
              <a:t>bx</a:t>
            </a:r>
            <a:r>
              <a:rPr lang="en-US" sz="4000" b="1" dirty="0" smtClean="0"/>
              <a:t> + c</a:t>
            </a:r>
          </a:p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294257"/>
            <a:ext cx="65434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c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92492" y="4294257"/>
            <a:ext cx="5565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c</a:t>
            </a:r>
            <a:endParaRPr lang="en-US" sz="40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36873" y="5002142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486971" y="5551713"/>
            <a:ext cx="949676" cy="534106"/>
            <a:chOff x="1486971" y="5551713"/>
            <a:chExt cx="949676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6971" y="6205561"/>
            <a:ext cx="949676" cy="534106"/>
            <a:chOff x="1486971" y="5551713"/>
            <a:chExt cx="949676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–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76317" y="5411450"/>
            <a:ext cx="572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}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551713"/>
            <a:ext cx="200195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Match Sign of </a:t>
            </a:r>
          </a:p>
          <a:p>
            <a:pPr algn="ctr"/>
            <a:r>
              <a:rPr lang="en-US" sz="2400" b="1" dirty="0" smtClean="0"/>
              <a:t>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29519" y="4969797"/>
            <a:ext cx="381000" cy="560457"/>
            <a:chOff x="685800" y="5002143"/>
            <a:chExt cx="381000" cy="56045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783281" y="5519055"/>
            <a:ext cx="949676" cy="534106"/>
            <a:chOff x="1486971" y="5551713"/>
            <a:chExt cx="949676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32957" y="4443718"/>
            <a:ext cx="184922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Bigger Factor</a:t>
            </a:r>
          </a:p>
          <a:p>
            <a:pPr algn="ctr"/>
            <a:r>
              <a:rPr lang="en-US" sz="2400" b="1" dirty="0" smtClean="0"/>
              <a:t>Matches </a:t>
            </a:r>
          </a:p>
          <a:p>
            <a:pPr algn="ctr"/>
            <a:r>
              <a:rPr lang="en-US" sz="2400" b="1" dirty="0" smtClean="0"/>
              <a:t>Middle </a:t>
            </a:r>
          </a:p>
          <a:p>
            <a:pPr algn="ctr"/>
            <a:r>
              <a:rPr lang="en-US" sz="2400" b="1" dirty="0" smtClean="0"/>
              <a:t>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pic>
        <p:nvPicPr>
          <p:cNvPr id="3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/>
      <p:bldP spid="22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#24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467"/>
          <a:stretch/>
        </p:blipFill>
        <p:spPr>
          <a:xfrm>
            <a:off x="0" y="1295400"/>
            <a:ext cx="9144000" cy="109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820674"/>
            <a:ext cx="614770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P</a:t>
            </a:r>
            <a:r>
              <a:rPr lang="en-US" sz="4400" b="1" dirty="0" smtClean="0"/>
              <a:t> = 2L + 2</a:t>
            </a:r>
            <a:r>
              <a:rPr lang="en-US" sz="4400" b="1" dirty="0" smtClean="0">
                <a:solidFill>
                  <a:schemeClr val="tx2"/>
                </a:solidFill>
              </a:rPr>
              <a:t>W</a:t>
            </a:r>
            <a:r>
              <a:rPr lang="en-US" sz="4400" b="1" dirty="0" smtClean="0"/>
              <a:t>; </a:t>
            </a:r>
            <a:r>
              <a:rPr lang="en-US" sz="4400" b="1" dirty="0" smtClean="0">
                <a:solidFill>
                  <a:srgbClr val="C00000"/>
                </a:solidFill>
              </a:rPr>
              <a:t>P = 24</a:t>
            </a:r>
            <a:r>
              <a:rPr lang="en-US" sz="4400" b="1" dirty="0" smtClean="0"/>
              <a:t>, </a:t>
            </a:r>
            <a:r>
              <a:rPr lang="en-US" sz="4400" b="1" dirty="0" smtClean="0">
                <a:solidFill>
                  <a:schemeClr val="tx2"/>
                </a:solidFill>
              </a:rPr>
              <a:t>W = 6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693884"/>
            <a:ext cx="238078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Just Plug-in: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P = 24, W = 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93361"/>
            <a:ext cx="1524000" cy="21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4321752"/>
            <a:ext cx="327685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24</a:t>
            </a:r>
            <a:r>
              <a:rPr lang="en-US" sz="4400" b="1" dirty="0" smtClean="0"/>
              <a:t> = 2L + 2</a:t>
            </a:r>
            <a:r>
              <a:rPr lang="en-US" sz="4400" b="1" dirty="0" smtClean="0">
                <a:solidFill>
                  <a:schemeClr val="tx2"/>
                </a:solidFill>
              </a:rPr>
              <a:t>(6)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314829" y="358288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own Arrow 11"/>
          <p:cNvSpPr/>
          <p:nvPr/>
        </p:nvSpPr>
        <p:spPr>
          <a:xfrm>
            <a:off x="3314829" y="506535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2233730" y="5822830"/>
            <a:ext cx="292419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24</a:t>
            </a:r>
            <a:r>
              <a:rPr lang="en-US" sz="4400" b="1" dirty="0" smtClean="0"/>
              <a:t> = 2L + </a:t>
            </a:r>
            <a:r>
              <a:rPr lang="en-US" sz="4400" b="1" dirty="0" smtClean="0">
                <a:solidFill>
                  <a:schemeClr val="tx2"/>
                </a:solidFill>
              </a:rPr>
              <a:t>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808" y="4115647"/>
            <a:ext cx="2924198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Solve:</a:t>
            </a:r>
          </a:p>
          <a:p>
            <a:r>
              <a:rPr lang="en-US" sz="4400" b="1" dirty="0" smtClean="0"/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L</a:t>
            </a:r>
            <a:r>
              <a:rPr lang="en-US" sz="4400" b="1" dirty="0" smtClean="0"/>
              <a:t> + 12 = 24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2634" y="5703008"/>
            <a:ext cx="137409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L</a:t>
            </a:r>
            <a:r>
              <a:rPr lang="en-US" sz="4400" b="1" dirty="0" smtClean="0"/>
              <a:t>  = 6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31" y="5200358"/>
            <a:ext cx="1492586" cy="7236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349029" y="3861830"/>
            <a:ext cx="1227756" cy="919843"/>
            <a:chOff x="6622277" y="5044690"/>
            <a:chExt cx="1227756" cy="919843"/>
          </a:xfrm>
        </p:grpSpPr>
        <p:pic>
          <p:nvPicPr>
            <p:cNvPr id="19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77" y="5044690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622277" y="5181755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7714"/>
            <a:ext cx="7391400" cy="1029924"/>
          </a:xfrm>
        </p:spPr>
        <p:txBody>
          <a:bodyPr/>
          <a:lstStyle/>
          <a:p>
            <a:r>
              <a:rPr lang="en-US" b="1" dirty="0" smtClean="0"/>
              <a:t>Problem #25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365" r="91280" b="69917"/>
          <a:stretch/>
        </p:blipFill>
        <p:spPr>
          <a:xfrm>
            <a:off x="1295400" y="1155335"/>
            <a:ext cx="110846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246" t="24044"/>
          <a:stretch/>
        </p:blipFill>
        <p:spPr>
          <a:xfrm>
            <a:off x="25021" y="1600199"/>
            <a:ext cx="8766449" cy="10445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875163" y="1371554"/>
            <a:ext cx="380999" cy="1371599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647132" y="1911574"/>
            <a:ext cx="380999" cy="915536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76116" y="2674938"/>
            <a:ext cx="433035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Fencing goes around (Perimeter)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07955" y="3276600"/>
            <a:ext cx="3963537" cy="158154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fencing birdsey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 b="13957"/>
          <a:stretch/>
        </p:blipFill>
        <p:spPr bwMode="auto">
          <a:xfrm>
            <a:off x="5558791" y="3182343"/>
            <a:ext cx="3403600" cy="15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6019" y="2767962"/>
            <a:ext cx="7409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6019" y="4966725"/>
            <a:ext cx="7409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m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" y="3805762"/>
            <a:ext cx="45236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14" y="3805762"/>
            <a:ext cx="45236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030" y="3682651"/>
            <a:ext cx="1750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 48 m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279" y="5604883"/>
            <a:ext cx="434080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Solve: </a:t>
            </a:r>
            <a:r>
              <a:rPr lang="en-US" sz="4400" dirty="0" smtClean="0"/>
              <a:t>2</a:t>
            </a:r>
            <a:r>
              <a:rPr lang="en-US" sz="4400" b="1" dirty="0" smtClean="0">
                <a:solidFill>
                  <a:srgbClr val="C00000"/>
                </a:solidFill>
              </a:rPr>
              <a:t>w</a:t>
            </a:r>
            <a:r>
              <a:rPr lang="en-US" sz="4400" dirty="0" smtClean="0"/>
              <a:t> + 4 </a:t>
            </a:r>
            <a:r>
              <a:rPr lang="en-US" sz="4400" b="1" dirty="0" smtClean="0"/>
              <a:t>= 48</a:t>
            </a:r>
            <a:endParaRPr lang="en-US" sz="4400" b="1" dirty="0"/>
          </a:p>
        </p:txBody>
      </p:sp>
      <p:sp>
        <p:nvSpPr>
          <p:cNvPr id="17" name="Oval 16"/>
          <p:cNvSpPr/>
          <p:nvPr/>
        </p:nvSpPr>
        <p:spPr>
          <a:xfrm rot="16200000">
            <a:off x="232431" y="3619551"/>
            <a:ext cx="653880" cy="862463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6200000">
            <a:off x="4844058" y="3687362"/>
            <a:ext cx="530891" cy="73126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6200000">
            <a:off x="2682994" y="2537775"/>
            <a:ext cx="728249" cy="1064404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6200000">
            <a:off x="2713956" y="4731993"/>
            <a:ext cx="728249" cy="1064404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4787002" y="5610863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5949765" y="5604883"/>
            <a:ext cx="229101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w</a:t>
            </a:r>
            <a:r>
              <a:rPr lang="en-US" sz="4400" b="1" dirty="0" smtClean="0"/>
              <a:t> = 22 </a:t>
            </a:r>
            <a:r>
              <a:rPr lang="en-US" sz="4400" dirty="0" smtClean="0"/>
              <a:t>m</a:t>
            </a:r>
            <a:endParaRPr lang="en-US" sz="4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938" y="4881282"/>
            <a:ext cx="2195839" cy="7470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33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52" y="457200"/>
            <a:ext cx="7518548" cy="960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#26, 27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9200"/>
            <a:ext cx="7008659" cy="1988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5451" y="1443796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51" y="1443796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320656"/>
                <a:ext cx="3422796" cy="186435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26)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20656"/>
                <a:ext cx="3422796" cy="1864357"/>
              </a:xfrm>
              <a:prstGeom prst="rect">
                <a:avLst/>
              </a:prstGeom>
              <a:blipFill rotWithShape="0">
                <a:blip r:embed="rId6"/>
                <a:stretch>
                  <a:fillRect l="-623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308153"/>
                <a:ext cx="3328219" cy="18768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27)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08153"/>
                <a:ext cx="3328219" cy="1876860"/>
              </a:xfrm>
              <a:prstGeom prst="rect">
                <a:avLst/>
              </a:prstGeom>
              <a:blipFill rotWithShape="0">
                <a:blip r:embed="rId7"/>
                <a:stretch>
                  <a:fillRect l="-6410" t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b="50346"/>
          <a:stretch/>
        </p:blipFill>
        <p:spPr>
          <a:xfrm>
            <a:off x="687460" y="5581165"/>
            <a:ext cx="2657475" cy="8472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46413"/>
          <a:stretch/>
        </p:blipFill>
        <p:spPr>
          <a:xfrm>
            <a:off x="5105400" y="5581165"/>
            <a:ext cx="2657475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66800" y="1951898"/>
            <a:ext cx="488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26) </a:t>
            </a:r>
            <a:r>
              <a:rPr lang="en-US" sz="2800" b="1" dirty="0" smtClean="0">
                <a:solidFill>
                  <a:srgbClr val="FF0000"/>
                </a:solidFill>
              </a:rPr>
              <a:t>7% </a:t>
            </a:r>
            <a:r>
              <a:rPr lang="en-US" sz="2800" b="1" dirty="0" smtClean="0">
                <a:solidFill>
                  <a:srgbClr val="FFC000"/>
                </a:solidFill>
              </a:rPr>
              <a:t>of what number </a:t>
            </a:r>
            <a:r>
              <a:rPr lang="en-US" sz="2800" b="1" dirty="0" smtClean="0">
                <a:solidFill>
                  <a:schemeClr val="tx2"/>
                </a:solidFill>
              </a:rPr>
              <a:t>is 43.3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710754"/>
            <a:ext cx="506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27) </a:t>
            </a:r>
            <a:r>
              <a:rPr lang="en-US" sz="2800" b="1" dirty="0" smtClean="0">
                <a:solidFill>
                  <a:schemeClr val="tx2"/>
                </a:solidFill>
              </a:rPr>
              <a:t>38.8 is </a:t>
            </a:r>
            <a:r>
              <a:rPr lang="en-US" sz="2800" b="1" dirty="0" smtClean="0">
                <a:solidFill>
                  <a:srgbClr val="FF0000"/>
                </a:solidFill>
              </a:rPr>
              <a:t>65% </a:t>
            </a:r>
            <a:r>
              <a:rPr lang="en-US" sz="2800" b="1" dirty="0" smtClean="0">
                <a:solidFill>
                  <a:srgbClr val="FFC000"/>
                </a:solidFill>
              </a:rPr>
              <a:t>of what number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4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2000366"/>
            <a:ext cx="4762886" cy="48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#28 (Graphing)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3" b="84836"/>
          <a:stretch/>
        </p:blipFill>
        <p:spPr bwMode="auto">
          <a:xfrm>
            <a:off x="533400" y="1528762"/>
            <a:ext cx="764291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1108"/>
              </p:ext>
            </p:extLst>
          </p:nvPr>
        </p:nvGraphicFramePr>
        <p:xfrm>
          <a:off x="5638800" y="2438400"/>
          <a:ext cx="28308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(0,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__)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(__,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 0)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56745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51172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14143" y="490408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4341048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8939" y="5172391"/>
            <a:ext cx="7409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-2)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51191" y="4579658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(-2, 0)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2165" y="2941358"/>
            <a:ext cx="3572294" cy="3611842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03232" y="1417638"/>
            <a:ext cx="1165592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9" grpId="0" animBg="1"/>
      <p:bldP spid="8" grpId="0" animBg="1"/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#28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867400" cy="53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#29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583"/>
          <a:stretch/>
        </p:blipFill>
        <p:spPr>
          <a:xfrm>
            <a:off x="440084" y="1601208"/>
            <a:ext cx="5353050" cy="5323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3" b="91623"/>
          <a:stretch/>
        </p:blipFill>
        <p:spPr bwMode="auto">
          <a:xfrm>
            <a:off x="609600" y="1229519"/>
            <a:ext cx="764291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78361"/>
              </p:ext>
            </p:extLst>
          </p:nvPr>
        </p:nvGraphicFramePr>
        <p:xfrm>
          <a:off x="3189514" y="4343400"/>
          <a:ext cx="28308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(__,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__)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1361" y="2586406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y-intercept (Plug </a:t>
            </a:r>
            <a:r>
              <a:rPr lang="en-US" sz="3200" b="1" dirty="0" smtClean="0">
                <a:solidFill>
                  <a:srgbClr val="C00000"/>
                </a:solidFill>
              </a:rPr>
              <a:t>x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16y – 4</a:t>
            </a:r>
            <a:r>
              <a:rPr lang="en-US" sz="3200" b="1" dirty="0"/>
              <a:t>(</a:t>
            </a:r>
            <a:r>
              <a:rPr lang="en-US" sz="3200" b="1" dirty="0">
                <a:solidFill>
                  <a:srgbClr val="C00000"/>
                </a:solidFill>
              </a:rPr>
              <a:t>0</a:t>
            </a:r>
            <a:r>
              <a:rPr lang="en-US" sz="3200" b="1" dirty="0"/>
              <a:t>) </a:t>
            </a:r>
            <a:r>
              <a:rPr lang="en-US" sz="3200" b="1" dirty="0" smtClean="0"/>
              <a:t> = –8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7202" y="3666799"/>
                <a:ext cx="2687915" cy="18196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Solve</a:t>
                </a:r>
              </a:p>
              <a:p>
                <a:pPr algn="ctr"/>
                <a:r>
                  <a:rPr lang="en-US" sz="3200" b="1" dirty="0" smtClean="0"/>
                  <a:t>16y = </a:t>
                </a:r>
                <a:r>
                  <a:rPr lang="en-US" sz="3200" b="1" dirty="0"/>
                  <a:t>–8;</a:t>
                </a:r>
                <a:endParaRPr lang="en-US" sz="3200" b="1" dirty="0" smtClean="0"/>
              </a:p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</a:rPr>
                  <a:t>y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202" y="3666799"/>
                <a:ext cx="2687915" cy="1819601"/>
              </a:xfrm>
              <a:prstGeom prst="rect">
                <a:avLst/>
              </a:prstGeom>
              <a:blipFill rotWithShape="0">
                <a:blip r:embed="rId4"/>
                <a:stretch>
                  <a:fillRect l="-5669" t="-4362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4135" y="5486400"/>
                <a:ext cx="1402435" cy="129375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y-</a:t>
                </a:r>
                <a:r>
                  <a:rPr lang="en-US" sz="3200" b="1" dirty="0" err="1" smtClean="0"/>
                  <a:t>int</a:t>
                </a:r>
                <a:r>
                  <a:rPr lang="en-US" sz="3200" b="1" dirty="0" smtClean="0"/>
                  <a:t>:</a:t>
                </a:r>
              </a:p>
              <a:p>
                <a:r>
                  <a:rPr lang="en-US" sz="3200" b="1" dirty="0" smtClean="0">
                    <a:solidFill>
                      <a:srgbClr val="C00000"/>
                    </a:solidFill>
                  </a:rPr>
                  <a:t>(0,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)</a:t>
                </a:r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35" y="5486400"/>
                <a:ext cx="1402435" cy="1293752"/>
              </a:xfrm>
              <a:prstGeom prst="rect">
                <a:avLst/>
              </a:prstGeom>
              <a:blipFill rotWithShape="0">
                <a:blip r:embed="rId5"/>
                <a:stretch>
                  <a:fillRect l="-10870" t="-6132" r="-10435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35999" y="2631191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-intercept (Plug </a:t>
            </a:r>
            <a:r>
              <a:rPr lang="en-US" sz="3200" b="1" dirty="0">
                <a:solidFill>
                  <a:srgbClr val="C00000"/>
                </a:solidFill>
              </a:rPr>
              <a:t>y</a:t>
            </a:r>
            <a:r>
              <a:rPr lang="en-US" sz="3200" b="1" dirty="0" smtClean="0">
                <a:solidFill>
                  <a:srgbClr val="C00000"/>
                </a:solidFill>
              </a:rPr>
              <a:t>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16(</a:t>
            </a:r>
            <a:r>
              <a:rPr lang="en-US" sz="3200" b="1" dirty="0" smtClean="0">
                <a:solidFill>
                  <a:srgbClr val="C00000"/>
                </a:solidFill>
              </a:rPr>
              <a:t>0</a:t>
            </a:r>
            <a:r>
              <a:rPr lang="en-US" sz="3200" b="1" dirty="0" smtClean="0"/>
              <a:t>) – 4x = –8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9784" y="3708269"/>
            <a:ext cx="224336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Solve:</a:t>
            </a:r>
          </a:p>
          <a:p>
            <a:pPr algn="ctr"/>
            <a:r>
              <a:rPr lang="en-US" sz="3200" b="1" dirty="0"/>
              <a:t>– 4x </a:t>
            </a:r>
            <a:r>
              <a:rPr lang="en-US" sz="3200" b="1" dirty="0" smtClean="0"/>
              <a:t>= </a:t>
            </a:r>
            <a:r>
              <a:rPr lang="en-US" sz="3200" b="1" dirty="0"/>
              <a:t>–</a:t>
            </a:r>
            <a:r>
              <a:rPr lang="en-US" sz="3200" b="1" dirty="0" smtClean="0"/>
              <a:t>8;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 smtClean="0">
                <a:solidFill>
                  <a:srgbClr val="C00000"/>
                </a:solidFill>
              </a:rPr>
              <a:t> = 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4968" y="5277929"/>
            <a:ext cx="1072153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(2, </a:t>
            </a:r>
            <a:r>
              <a:rPr lang="en-US" sz="3200" b="1" dirty="0">
                <a:solidFill>
                  <a:srgbClr val="C00000"/>
                </a:solidFill>
              </a:rPr>
              <a:t>0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14301" y="5741374"/>
                <a:ext cx="71846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01" y="5741374"/>
                <a:ext cx="718466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671478" y="50361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6000" y="3169800"/>
            <a:ext cx="1018886" cy="5487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99754" y="3114249"/>
            <a:ext cx="1023013" cy="5493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389760" y="1126274"/>
            <a:ext cx="1165592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Image result for return to men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aph paper 1 - 5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#29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583"/>
          <a:stretch/>
        </p:blipFill>
        <p:spPr>
          <a:xfrm>
            <a:off x="440084" y="1601208"/>
            <a:ext cx="5353050" cy="5323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3" b="91623"/>
          <a:stretch/>
        </p:blipFill>
        <p:spPr bwMode="auto">
          <a:xfrm>
            <a:off x="609600" y="1229519"/>
            <a:ext cx="764291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67505"/>
              </p:ext>
            </p:extLst>
          </p:nvPr>
        </p:nvGraphicFramePr>
        <p:xfrm>
          <a:off x="5793134" y="1872926"/>
          <a:ext cx="28308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(__,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__)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17921" y="3270900"/>
                <a:ext cx="71846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921" y="3270900"/>
                <a:ext cx="718466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75098" y="25656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116609" y="443919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5607" y="4699084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(2, 0)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474985" y="454764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61873" y="4899969"/>
            <a:ext cx="8402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 ½)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0728" y="3771515"/>
            <a:ext cx="5651763" cy="1490333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#29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5791200" cy="5684696"/>
          </a:xfrm>
          <a:prstGeom prst="rect">
            <a:avLst/>
          </a:prstGeom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4570" y="5105400"/>
            <a:ext cx="1227756" cy="919843"/>
            <a:chOff x="6917944" y="5680638"/>
            <a:chExt cx="1227756" cy="919843"/>
          </a:xfrm>
        </p:grpSpPr>
        <p:pic>
          <p:nvPicPr>
            <p:cNvPr id="7" name="Picture 2" descr="Image result for vide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#30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333"/>
          <a:stretch/>
        </p:blipFill>
        <p:spPr>
          <a:xfrm>
            <a:off x="533400" y="1142999"/>
            <a:ext cx="6477000" cy="1219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1219200"/>
                <a:ext cx="4287905" cy="20328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Slope-intercept form: 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600" b="1" dirty="0" smtClean="0"/>
                  <a:t>x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+ b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chemeClr val="tx2"/>
                    </a:solidFill>
                  </a:rPr>
                  <a:t> – 1 </a:t>
                </a:r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219200"/>
                <a:ext cx="4287905" cy="2032801"/>
              </a:xfrm>
              <a:prstGeom prst="rect">
                <a:avLst/>
              </a:prstGeom>
              <a:blipFill rotWithShape="0">
                <a:blip r:embed="rId3"/>
                <a:stretch>
                  <a:fillRect l="-4267" t="-4505" r="-3414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1334" y="3270642"/>
            <a:ext cx="34781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First point: (0, </a:t>
            </a:r>
            <a:r>
              <a:rPr lang="en-US" sz="3600" b="1" dirty="0" smtClean="0">
                <a:solidFill>
                  <a:schemeClr val="tx2"/>
                </a:solidFill>
              </a:rPr>
              <a:t>-1</a:t>
            </a:r>
            <a:r>
              <a:rPr lang="en-US" sz="3600" b="1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2491221" y="4648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8089" y="4953000"/>
            <a:ext cx="7986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</a:t>
            </a:r>
            <a:r>
              <a:rPr lang="en-US" b="1" dirty="0" smtClean="0">
                <a:solidFill>
                  <a:schemeClr val="tx2"/>
                </a:solidFill>
              </a:rPr>
              <a:t>- 1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6943" y="4004144"/>
                <a:ext cx="3946914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𝑼𝑷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𝑹𝑰𝑮𝑯𝑻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43" y="4004144"/>
                <a:ext cx="394691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4630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586471" y="4191000"/>
            <a:ext cx="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27615" y="4191000"/>
            <a:ext cx="1600200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87361" y="41148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0268" y="3634812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(5, 1)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0728" y="3771515"/>
            <a:ext cx="5651763" cy="1490333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52" y="152400"/>
            <a:ext cx="7518548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#30 (Alternative Method)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8333"/>
          <a:stretch/>
        </p:blipFill>
        <p:spPr>
          <a:xfrm>
            <a:off x="533400" y="1142999"/>
            <a:ext cx="6477000" cy="121920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49554"/>
              </p:ext>
            </p:extLst>
          </p:nvPr>
        </p:nvGraphicFramePr>
        <p:xfrm>
          <a:off x="457200" y="2743200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5159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2245" y="1418775"/>
                <a:ext cx="2794355" cy="1731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0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sz="4400" dirty="0" smtClean="0"/>
                  <a:t>) – 1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45" y="1418775"/>
                <a:ext cx="2794355" cy="1731115"/>
              </a:xfrm>
              <a:prstGeom prst="rect">
                <a:avLst/>
              </a:prstGeom>
              <a:blipFill rotWithShape="0">
                <a:blip r:embed="rId5"/>
                <a:stretch>
                  <a:fillRect l="-8715" t="-7394" r="-7843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105400" y="2105354"/>
            <a:ext cx="942686" cy="942646"/>
            <a:chOff x="5105400" y="2105354"/>
            <a:chExt cx="942686" cy="94264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93114" y="3515975"/>
            <a:ext cx="74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460" y="430853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9027" y="3830450"/>
                <a:ext cx="2794355" cy="1731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5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5</a:t>
                </a:r>
                <a:r>
                  <a:rPr lang="en-US" sz="4400" dirty="0" smtClean="0"/>
                  <a:t>) – 1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27" y="3830450"/>
                <a:ext cx="2794355" cy="1731115"/>
              </a:xfrm>
              <a:prstGeom prst="rect">
                <a:avLst/>
              </a:prstGeom>
              <a:blipFill rotWithShape="0">
                <a:blip r:embed="rId6"/>
                <a:stretch>
                  <a:fillRect l="-8734" t="-7042" r="-8079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5039014" y="4764517"/>
            <a:ext cx="942686" cy="8535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54689" y="436077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4130" y="3156076"/>
            <a:ext cx="155523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–1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3003" y="5687674"/>
            <a:ext cx="127470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1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  <p:bldP spid="25" grpId="0"/>
      <p:bldP spid="26" grpId="0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1991" y="1611243"/>
            <a:ext cx="262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07" y="98908"/>
            <a:ext cx="7220427" cy="10827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#4 (Factoring Trinomials)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5"/>
          <a:stretch/>
        </p:blipFill>
        <p:spPr bwMode="auto">
          <a:xfrm>
            <a:off x="152400" y="1219199"/>
            <a:ext cx="8848725" cy="3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941" y="2595304"/>
            <a:ext cx="62385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746318"/>
            <a:ext cx="8611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20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28050" y="3309418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20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8.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31467" y="2420867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48118" y="2971409"/>
            <a:ext cx="1135625" cy="534106"/>
            <a:chOff x="1486971" y="5551713"/>
            <a:chExt cx="1135625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20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8118" y="3679686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1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197" y="4327504"/>
            <a:ext cx="952882" cy="534106"/>
            <a:chOff x="1486971" y="5551713"/>
            <a:chExt cx="952882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7047548" y="3549370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4" name="Oval 23"/>
          <p:cNvSpPr/>
          <p:nvPr/>
        </p:nvSpPr>
        <p:spPr>
          <a:xfrm>
            <a:off x="1295397" y="1482594"/>
            <a:ext cx="457199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76753" y="3608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7504" y="361969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2107" y="5638800"/>
            <a:ext cx="508023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+ 2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– 10</a:t>
            </a:r>
            <a:r>
              <a:rPr lang="en-US" sz="4000" b="1" dirty="0" smtClean="0"/>
              <a:t>)</a:t>
            </a:r>
            <a:endParaRPr lang="en-US" sz="40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09736"/>
            <a:ext cx="3204590" cy="5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#30 CONT…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333"/>
          <a:stretch/>
        </p:blipFill>
        <p:spPr>
          <a:xfrm>
            <a:off x="533400" y="1142999"/>
            <a:ext cx="6477000" cy="1219201"/>
          </a:xfrm>
          <a:prstGeom prst="rect">
            <a:avLst/>
          </a:prstGeom>
        </p:spPr>
      </p:pic>
      <p:pic>
        <p:nvPicPr>
          <p:cNvPr id="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491221" y="4648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8089" y="4953000"/>
            <a:ext cx="7986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- 1)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987361" y="41148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0268" y="3634812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(5, 1)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0728" y="3771515"/>
            <a:ext cx="5651763" cy="1490333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53372"/>
              </p:ext>
            </p:extLst>
          </p:nvPr>
        </p:nvGraphicFramePr>
        <p:xfrm>
          <a:off x="5992533" y="1302635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49733" y="20754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447" y="2075410"/>
            <a:ext cx="74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6793" y="286797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0022" y="29202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#30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43000"/>
            <a:ext cx="6477000" cy="5581361"/>
          </a:xfrm>
          <a:prstGeom prst="rect">
            <a:avLst/>
          </a:prstGeom>
        </p:spPr>
      </p:pic>
      <p:pic>
        <p:nvPicPr>
          <p:cNvPr id="5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7617" y="5029200"/>
            <a:ext cx="1227756" cy="919843"/>
            <a:chOff x="6917944" y="5680638"/>
            <a:chExt cx="1227756" cy="919843"/>
          </a:xfrm>
        </p:grpSpPr>
        <p:pic>
          <p:nvPicPr>
            <p:cNvPr id="8" name="Picture 2" descr="Image result for vide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3" y="1114789"/>
            <a:ext cx="5183619" cy="15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 31 (Slope)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359" y="2786037"/>
            <a:ext cx="88376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slope-intercept form; </a:t>
            </a:r>
            <a:r>
              <a:rPr lang="en-US" sz="3600" b="1" dirty="0" smtClean="0"/>
              <a:t>y =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x + b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8606" y="3657599"/>
            <a:ext cx="717311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2) </a:t>
            </a:r>
            <a:r>
              <a:rPr lang="en-US" sz="3600" dirty="0" smtClean="0"/>
              <a:t>The slope is the coefficient of x;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dirty="0" smtClean="0"/>
              <a:t>.</a:t>
            </a:r>
          </a:p>
          <a:p>
            <a:pPr algn="ctr"/>
            <a:r>
              <a:rPr lang="en-US" sz="3600" b="1" dirty="0" smtClean="0"/>
              <a:t>Number in front of x is the </a:t>
            </a:r>
            <a:r>
              <a:rPr lang="en-US" sz="3600" b="1" dirty="0" smtClean="0">
                <a:solidFill>
                  <a:srgbClr val="FF0000"/>
                </a:solidFill>
              </a:rPr>
              <a:t>slope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7467600" y="2833319"/>
            <a:ext cx="498003" cy="55176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20775" y="1687462"/>
            <a:ext cx="344390" cy="4214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6419" y="5010327"/>
            <a:ext cx="593887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slope for </a:t>
            </a:r>
            <a:r>
              <a:rPr lang="en-US" sz="3600" dirty="0" smtClean="0"/>
              <a:t>y = -8x – 10 </a:t>
            </a:r>
            <a:r>
              <a:rPr lang="en-US" sz="3600" b="1" dirty="0" smtClean="0"/>
              <a:t>is -8.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 = </a:t>
            </a:r>
            <a:r>
              <a:rPr lang="en-US" sz="3600" b="1" dirty="0" smtClean="0"/>
              <a:t>- 8 (SLOPE)</a:t>
            </a:r>
            <a:endParaRPr lang="en-US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28" y="1500878"/>
            <a:ext cx="2556722" cy="7946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#32 (Slope)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" y="1315863"/>
            <a:ext cx="9080285" cy="128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087647"/>
            <a:ext cx="3181255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Slope between 2 points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981631"/>
                <a:ext cx="2814040" cy="11655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81631"/>
                <a:ext cx="2814040" cy="1165512"/>
              </a:xfrm>
              <a:prstGeom prst="rect">
                <a:avLst/>
              </a:prstGeom>
              <a:blipFill rotWithShape="0">
                <a:blip r:embed="rId3"/>
                <a:stretch>
                  <a:fillRect l="-9208" t="-2030" b="-507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63828" y="2226146"/>
            <a:ext cx="5517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-25000" dirty="0" smtClean="0"/>
              <a:t>1</a:t>
            </a:r>
            <a:endParaRPr lang="en-US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12047" y="2223303"/>
            <a:ext cx="55816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y</a:t>
            </a:r>
            <a:r>
              <a:rPr lang="en-US" sz="3600" b="1" baseline="-25000" dirty="0" smtClean="0"/>
              <a:t>1</a:t>
            </a:r>
            <a:endParaRPr lang="en-US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52800" y="2223303"/>
            <a:ext cx="5517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-25000" dirty="0"/>
              <a:t>2</a:t>
            </a:r>
            <a:endParaRPr lang="en-US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1019" y="2223303"/>
            <a:ext cx="55816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</a:t>
            </a:r>
            <a:r>
              <a:rPr lang="en-US" sz="3600" b="1" baseline="-25000" dirty="0"/>
              <a:t>2</a:t>
            </a:r>
            <a:endParaRPr lang="en-US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5400" y="4419600"/>
                <a:ext cx="2789546" cy="9981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    −      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19600"/>
                <a:ext cx="2789546" cy="998158"/>
              </a:xfrm>
              <a:prstGeom prst="rect">
                <a:avLst/>
              </a:prstGeom>
              <a:blipFill rotWithShape="0">
                <a:blip r:embed="rId4"/>
                <a:stretch>
                  <a:fillRect l="-10066" t="-11585" b="-1707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3068" y="4207283"/>
            <a:ext cx="41870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7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437012" y="4207283"/>
            <a:ext cx="64793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–5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4871" y="4913754"/>
            <a:ext cx="418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8</a:t>
            </a:r>
            <a:endParaRPr lang="en-US" sz="36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437012" y="4913754"/>
            <a:ext cx="6479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–9</a:t>
            </a:r>
            <a:endParaRPr lang="en-US" sz="3600" b="1" dirty="0"/>
          </a:p>
        </p:txBody>
      </p:sp>
      <p:sp>
        <p:nvSpPr>
          <p:cNvPr id="16" name="Oval 15"/>
          <p:cNvSpPr/>
          <p:nvPr/>
        </p:nvSpPr>
        <p:spPr>
          <a:xfrm>
            <a:off x="2911772" y="4322426"/>
            <a:ext cx="892732" cy="4214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57008" y="4996268"/>
            <a:ext cx="892732" cy="4214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3871" y="4268389"/>
                <a:ext cx="1893467" cy="11704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71" y="4268389"/>
                <a:ext cx="1893467" cy="1170449"/>
              </a:xfrm>
              <a:prstGeom prst="rect">
                <a:avLst/>
              </a:prstGeom>
              <a:blipFill rotWithShape="0">
                <a:blip r:embed="rId5"/>
                <a:stretch>
                  <a:fillRect l="-14791" b="-140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56263" y="4322426"/>
                <a:ext cx="1367682" cy="115640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63" y="4322426"/>
                <a:ext cx="1367682" cy="1156407"/>
              </a:xfrm>
              <a:prstGeom prst="rect">
                <a:avLst/>
              </a:prstGeom>
              <a:blipFill rotWithShape="0">
                <a:blip r:embed="rId6"/>
                <a:stretch>
                  <a:fillRect l="-20000" b="-1421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871" y="3096156"/>
            <a:ext cx="1640204" cy="1030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4" descr="Image result for return to menu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#32 </a:t>
            </a:r>
            <a:r>
              <a:rPr lang="en-US" dirty="0" smtClean="0"/>
              <a:t>(Checking)</a:t>
            </a:r>
            <a:endParaRPr lang="en-US" dirty="0"/>
          </a:p>
        </p:txBody>
      </p:sp>
      <p:pic>
        <p:nvPicPr>
          <p:cNvPr id="1026" name="Picture 2" descr="Image result for graph paper 10 lab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/>
        </p:blipFill>
        <p:spPr bwMode="auto">
          <a:xfrm>
            <a:off x="175734" y="1219200"/>
            <a:ext cx="59020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70" t="34544" r="51190" b="11981"/>
          <a:stretch/>
        </p:blipFill>
        <p:spPr>
          <a:xfrm>
            <a:off x="5380667" y="1219200"/>
            <a:ext cx="3517686" cy="6858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1162" y="504241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493" y="5377160"/>
            <a:ext cx="8691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(-9, - 5)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953000" y="221258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10657" y="2480231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(8, 7)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1992868"/>
            <a:ext cx="5105400" cy="3568958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70230" y="3139470"/>
            <a:ext cx="2785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 positive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slope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95720" y="2212585"/>
            <a:ext cx="20692" cy="2829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6"/>
          </p:cNvCxnSpPr>
          <p:nvPr/>
        </p:nvCxnSpPr>
        <p:spPr>
          <a:xfrm>
            <a:off x="1046067" y="2300727"/>
            <a:ext cx="4097433" cy="7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778" y="2961780"/>
            <a:ext cx="13067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Up 12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79108" y="1588229"/>
            <a:ext cx="175451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Right 17</a:t>
            </a:r>
            <a:endParaRPr lang="en-US" sz="3600" b="1" dirty="0"/>
          </a:p>
        </p:txBody>
      </p: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7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#33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0" y="1143000"/>
            <a:ext cx="383177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7687" y="1337101"/>
            <a:ext cx="3866251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Any method is acceptable</a:t>
            </a:r>
          </a:p>
          <a:p>
            <a:r>
              <a:rPr lang="en-US" sz="2400" b="1" dirty="0" smtClean="0"/>
              <a:t>since no method is specified.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414" y="2168098"/>
            <a:ext cx="427745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Slope-intercept form: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b="1" dirty="0" smtClean="0"/>
              <a:t>y =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x + b</a:t>
            </a:r>
          </a:p>
          <a:p>
            <a:pPr algn="ctr"/>
            <a:r>
              <a:rPr lang="en-US" sz="3600" b="1" dirty="0" smtClean="0"/>
              <a:t>Solve for y.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412" y="2286000"/>
                <a:ext cx="4105035" cy="203376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After Solving, we have:</a:t>
                </a:r>
              </a:p>
              <a:p>
                <a:r>
                  <a:rPr lang="en-US" sz="32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</a:t>
                </a:r>
              </a:p>
              <a:p>
                <a:r>
                  <a:rPr lang="en-US" sz="3200" b="1" dirty="0" smtClean="0">
                    <a:sym typeface="Wingdings" panose="05000000000000000000" pitchFamily="2" charset="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2" y="2286000"/>
                <a:ext cx="4105035" cy="2033762"/>
              </a:xfrm>
              <a:prstGeom prst="rect">
                <a:avLst/>
              </a:prstGeom>
              <a:blipFill rotWithShape="0">
                <a:blip r:embed="rId3"/>
                <a:stretch>
                  <a:fillRect l="-3387" t="-2941" r="-2356" b="-176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7810" y="3922424"/>
                <a:ext cx="4287905" cy="20328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Slope-intercept form: 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600" b="1" dirty="0" smtClean="0"/>
                  <a:t>x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+ b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chemeClr val="tx2"/>
                    </a:solidFill>
                  </a:rPr>
                  <a:t> 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10" y="3922424"/>
                <a:ext cx="4287905" cy="2032801"/>
              </a:xfrm>
              <a:prstGeom prst="rect">
                <a:avLst/>
              </a:prstGeom>
              <a:blipFill rotWithShape="0">
                <a:blip r:embed="rId4"/>
                <a:stretch>
                  <a:fillRect l="-4410" t="-4491" r="-3414" b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694" y="4350469"/>
                <a:ext cx="3872470" cy="8899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First point: (0, </a:t>
                </a:r>
                <a:r>
                  <a:rPr lang="en-US" sz="3600" b="1" dirty="0">
                    <a:solidFill>
                      <a:schemeClr val="tx2"/>
                    </a:solidFill>
                  </a:rPr>
                  <a:t>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4" y="4350469"/>
                <a:ext cx="3872470" cy="889924"/>
              </a:xfrm>
              <a:prstGeom prst="rect">
                <a:avLst/>
              </a:prstGeom>
              <a:blipFill rotWithShape="0">
                <a:blip r:embed="rId5"/>
                <a:stretch>
                  <a:fillRect l="-4882" r="-3780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94" y="5485065"/>
                <a:ext cx="3946914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𝑼𝑷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𝑹𝑰𝑮𝑯𝑻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4" y="5485065"/>
                <a:ext cx="3946914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4791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Image result for return to men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0183" y="3216295"/>
                <a:ext cx="4031564" cy="8899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First point: (0, </a:t>
                </a:r>
                <a:r>
                  <a:rPr lang="en-US" sz="3600" b="1" dirty="0">
                    <a:solidFill>
                      <a:schemeClr val="tx2"/>
                    </a:solidFill>
                  </a:rPr>
                  <a:t>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83" y="3216295"/>
                <a:ext cx="4031564" cy="889924"/>
              </a:xfrm>
              <a:prstGeom prst="rect">
                <a:avLst/>
              </a:prstGeom>
              <a:blipFill>
                <a:blip r:embed="rId2"/>
                <a:stretch>
                  <a:fillRect l="-453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-13178"/>
            <a:ext cx="8229600" cy="1143000"/>
          </a:xfrm>
        </p:spPr>
        <p:txBody>
          <a:bodyPr/>
          <a:lstStyle/>
          <a:p>
            <a:r>
              <a:rPr lang="en-US" b="1" dirty="0" smtClean="0"/>
              <a:t>Problem #33 CONT…</a:t>
            </a:r>
            <a:endParaRPr lang="en-US" b="1" dirty="0"/>
          </a:p>
        </p:txBody>
      </p:sp>
      <p:pic>
        <p:nvPicPr>
          <p:cNvPr id="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491220" y="54387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7813" y="5689639"/>
            <a:ext cx="9573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</a:t>
            </a:r>
            <a:r>
              <a:rPr lang="en-US" b="1" dirty="0" smtClean="0">
                <a:solidFill>
                  <a:schemeClr val="tx2"/>
                </a:solidFill>
              </a:rPr>
              <a:t>- 3½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70833" y="5222469"/>
            <a:ext cx="15636" cy="311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01540" y="5222469"/>
            <a:ext cx="61364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9745" y="512721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20297" y="5352603"/>
            <a:ext cx="9044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(2, -2½)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10183" y="664378"/>
                <a:ext cx="4031564" cy="25519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Slope-intercept form: 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600" b="1" dirty="0" smtClean="0"/>
                  <a:t>x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+ b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chemeClr val="tx2"/>
                    </a:solidFill>
                  </a:rPr>
                  <a:t> 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83" y="664378"/>
                <a:ext cx="4031564" cy="2551917"/>
              </a:xfrm>
              <a:prstGeom prst="rect">
                <a:avLst/>
              </a:prstGeom>
              <a:blipFill>
                <a:blip r:embed="rId4"/>
                <a:stretch>
                  <a:fillRect l="-4532" t="-381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3237" y="4776193"/>
                <a:ext cx="3946914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𝑼𝑷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𝑹𝑰𝑮𝑯𝑻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37" y="4776193"/>
                <a:ext cx="394691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4630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57200" y="4156791"/>
            <a:ext cx="5486400" cy="2134177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#33 (Alternative Method)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88349"/>
              </p:ext>
            </p:extLst>
          </p:nvPr>
        </p:nvGraphicFramePr>
        <p:xfrm>
          <a:off x="457200" y="2743200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5159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4475" y="1211651"/>
                <a:ext cx="3161443" cy="172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0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sz="4400" dirty="0" smtClean="0"/>
                  <a:t>) –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75" y="1211651"/>
                <a:ext cx="3161443" cy="1725537"/>
              </a:xfrm>
              <a:prstGeom prst="rect">
                <a:avLst/>
              </a:prstGeom>
              <a:blipFill rotWithShape="0">
                <a:blip r:embed="rId2"/>
                <a:stretch>
                  <a:fillRect l="-7707" t="-7420"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729275" y="1994542"/>
            <a:ext cx="942686" cy="942646"/>
            <a:chOff x="5105400" y="2105354"/>
            <a:chExt cx="942686" cy="94264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92586" y="351409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-3½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460" y="430853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2</a:t>
            </a:r>
            <a:endParaRPr lang="en-US" sz="5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74475" y="3920642"/>
                <a:ext cx="3033203" cy="172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2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2</a:t>
                </a:r>
                <a:r>
                  <a:rPr lang="en-US" sz="4400" dirty="0" smtClean="0"/>
                  <a:t>) </a:t>
                </a:r>
                <a:r>
                  <a:rPr lang="en-US" sz="4400" dirty="0"/>
                  <a:t>–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75" y="3920642"/>
                <a:ext cx="3033203" cy="1725537"/>
              </a:xfrm>
              <a:prstGeom prst="rect">
                <a:avLst/>
              </a:prstGeom>
              <a:blipFill rotWithShape="0">
                <a:blip r:embed="rId3"/>
                <a:stretch>
                  <a:fillRect l="-8032" t="-7067"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5765669" y="4783410"/>
            <a:ext cx="1072303" cy="9017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75526" y="4321745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-2½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70913" y="2980516"/>
                <a:ext cx="1802096" cy="10671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y = –3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913" y="2980516"/>
                <a:ext cx="1802096" cy="1067152"/>
              </a:xfrm>
              <a:prstGeom prst="rect">
                <a:avLst/>
              </a:prstGeom>
              <a:blipFill rotWithShape="0">
                <a:blip r:embed="rId4"/>
                <a:stretch>
                  <a:fillRect l="-1389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687794" y="5758027"/>
            <a:ext cx="196560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-2½ 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710" y="1180468"/>
                <a:ext cx="4353884" cy="129375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We must still solve for y:</a:t>
                </a:r>
                <a:endParaRPr lang="en-US" sz="3200" b="1" dirty="0" smtClean="0">
                  <a:sym typeface="Wingdings" panose="05000000000000000000" pitchFamily="2" charset="2"/>
                </a:endParaRPr>
              </a:p>
              <a:p>
                <a:r>
                  <a:rPr lang="en-US" sz="3200" b="1" dirty="0" smtClean="0">
                    <a:sym typeface="Wingdings" panose="05000000000000000000" pitchFamily="2" charset="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0" y="1180468"/>
                <a:ext cx="4353884" cy="1293752"/>
              </a:xfrm>
              <a:prstGeom prst="rect">
                <a:avLst/>
              </a:prstGeom>
              <a:blipFill rotWithShape="0">
                <a:blip r:embed="rId5"/>
                <a:stretch>
                  <a:fillRect l="-3051" t="-4587" r="-2080" b="-596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4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  <p:bldP spid="25" grpId="0"/>
      <p:bldP spid="26" grpId="0"/>
      <p:bldP spid="30" grpId="0"/>
      <p:bldP spid="31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#33 CONT…</a:t>
            </a:r>
            <a:endParaRPr lang="en-US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45848"/>
              </p:ext>
            </p:extLst>
          </p:nvPr>
        </p:nvGraphicFramePr>
        <p:xfrm>
          <a:off x="5958385" y="1302635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15585" y="20754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3771" y="2073527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-3½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2645" y="286797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2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6711" y="2881180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-2½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Picture 2" descr="Image result for graph paper 1 - 5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2491220" y="54387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07813" y="5689639"/>
            <a:ext cx="9573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- 3½)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3119745" y="512721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20297" y="5352603"/>
            <a:ext cx="9044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(2, -2½)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7200" y="4156791"/>
            <a:ext cx="5486400" cy="2134177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#33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34025"/>
            <a:ext cx="6019800" cy="5694405"/>
          </a:xfrm>
          <a:prstGeom prst="rect">
            <a:avLst/>
          </a:prstGeom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4"/>
          <a:stretch/>
        </p:blipFill>
        <p:spPr bwMode="auto">
          <a:xfrm>
            <a:off x="304800" y="1611086"/>
            <a:ext cx="2628900" cy="11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9486"/>
            <a:ext cx="7620000" cy="1178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#5 (Factoring Trinomials)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0"/>
          <a:stretch/>
        </p:blipFill>
        <p:spPr bwMode="auto">
          <a:xfrm>
            <a:off x="152400" y="1219199"/>
            <a:ext cx="8848725" cy="3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84" y="2982686"/>
            <a:ext cx="62385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746318"/>
            <a:ext cx="8611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/>
              <a:t>4</a:t>
            </a:r>
            <a:r>
              <a:rPr lang="en-US" sz="4000" b="1" dirty="0" smtClean="0"/>
              <a:t>0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32443" y="3690572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40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/>
              <a:t>3</a:t>
            </a:r>
            <a:r>
              <a:rPr lang="en-US" sz="4000" b="1" dirty="0" smtClean="0"/>
              <a:t>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31467" y="2420867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48118" y="2971409"/>
            <a:ext cx="1135625" cy="534106"/>
            <a:chOff x="1486971" y="5551713"/>
            <a:chExt cx="1135625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8118" y="3679686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20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197" y="4327504"/>
            <a:ext cx="1135625" cy="534106"/>
            <a:chOff x="1486971" y="5551713"/>
            <a:chExt cx="1135625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2843" y="5014011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4" name="Oval 23"/>
          <p:cNvSpPr/>
          <p:nvPr/>
        </p:nvSpPr>
        <p:spPr>
          <a:xfrm>
            <a:off x="1159330" y="1891245"/>
            <a:ext cx="457199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98993" y="5855894"/>
            <a:ext cx="48205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+ 5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– 8</a:t>
            </a:r>
            <a:r>
              <a:rPr lang="en-US" sz="4000" b="1" dirty="0" smtClean="0"/>
              <a:t>)</a:t>
            </a:r>
            <a:endParaRPr lang="en-US" sz="4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02649"/>
            <a:ext cx="2802585" cy="5605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481095" y="5047423"/>
            <a:ext cx="952882" cy="534106"/>
            <a:chOff x="1486971" y="5551713"/>
            <a:chExt cx="952882" cy="534106"/>
          </a:xfrm>
        </p:grpSpPr>
        <p:sp>
          <p:nvSpPr>
            <p:cNvPr id="29" name="TextBox 28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7173560" y="4880492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723" y="494668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3813" y="501477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891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4" grpId="0" animBg="1"/>
      <p:bldP spid="27" grpId="0" animBg="1"/>
      <p:bldP spid="21" grpId="0" animBg="1"/>
      <p:bldP spid="25" grpId="0"/>
      <p:bldP spid="2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#34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95400"/>
            <a:ext cx="8477250" cy="781050"/>
          </a:xfrm>
          <a:prstGeom prst="rect">
            <a:avLst/>
          </a:prstGeom>
        </p:spPr>
      </p:pic>
      <p:pic>
        <p:nvPicPr>
          <p:cNvPr id="5" name="Picture 2" descr="Image result for graph paper 1 - 5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2000366"/>
            <a:ext cx="4762886" cy="48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57516"/>
              </p:ext>
            </p:extLst>
          </p:nvPr>
        </p:nvGraphicFramePr>
        <p:xfrm>
          <a:off x="5638800" y="2438400"/>
          <a:ext cx="28308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(0,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__)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(__,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 0)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356745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1172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53291" y="5791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5770" y="434184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75682" y="6093618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-5)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8161" y="4617539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(-5, 0)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3200" y="3567452"/>
            <a:ext cx="3053400" cy="3061948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315199" y="1196860"/>
            <a:ext cx="1495425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#34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34648"/>
            <a:ext cx="6477000" cy="5723352"/>
          </a:xfrm>
          <a:prstGeom prst="rect">
            <a:avLst/>
          </a:prstGeom>
        </p:spPr>
      </p:pic>
      <p:pic>
        <p:nvPicPr>
          <p:cNvPr id="5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#35 (Intercepts)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5100"/>
          <a:stretch/>
        </p:blipFill>
        <p:spPr bwMode="auto">
          <a:xfrm>
            <a:off x="228600" y="1219200"/>
            <a:ext cx="592182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08900"/>
              </p:ext>
            </p:extLst>
          </p:nvPr>
        </p:nvGraphicFramePr>
        <p:xfrm>
          <a:off x="3189514" y="4343400"/>
          <a:ext cx="28308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(__,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__)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61361" y="2586406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y-intercept (Plug </a:t>
            </a:r>
            <a:r>
              <a:rPr lang="en-US" sz="3200" b="1" dirty="0" smtClean="0">
                <a:solidFill>
                  <a:srgbClr val="C00000"/>
                </a:solidFill>
              </a:rPr>
              <a:t>x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4(</a:t>
            </a:r>
            <a:r>
              <a:rPr lang="en-US" sz="3200" b="1" dirty="0" smtClean="0">
                <a:solidFill>
                  <a:srgbClr val="C00000"/>
                </a:solidFill>
              </a:rPr>
              <a:t>0</a:t>
            </a:r>
            <a:r>
              <a:rPr lang="en-US" sz="3200" b="1" dirty="0" smtClean="0"/>
              <a:t>) + 5y = 20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2767" y="3618581"/>
            <a:ext cx="150874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Solve:</a:t>
            </a:r>
          </a:p>
          <a:p>
            <a:pPr algn="ctr"/>
            <a:r>
              <a:rPr lang="en-US" sz="3200" b="1" dirty="0" smtClean="0"/>
              <a:t>5y = 20;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y = 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135" y="5188241"/>
            <a:ext cx="107696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y-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(0, 4)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99" y="2631191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-intercept (Plug </a:t>
            </a:r>
            <a:r>
              <a:rPr lang="en-US" sz="3200" b="1" dirty="0">
                <a:solidFill>
                  <a:srgbClr val="C00000"/>
                </a:solidFill>
              </a:rPr>
              <a:t>y</a:t>
            </a:r>
            <a:r>
              <a:rPr lang="en-US" sz="3200" b="1" dirty="0" smtClean="0">
                <a:solidFill>
                  <a:srgbClr val="C00000"/>
                </a:solidFill>
              </a:rPr>
              <a:t>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4x + 5(</a:t>
            </a:r>
            <a:r>
              <a:rPr lang="en-US" sz="3200" b="1" dirty="0" smtClean="0">
                <a:solidFill>
                  <a:srgbClr val="C00000"/>
                </a:solidFill>
              </a:rPr>
              <a:t>0</a:t>
            </a:r>
            <a:r>
              <a:rPr lang="en-US" sz="3200" b="1" dirty="0" smtClean="0"/>
              <a:t>) = 20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4886" y="3728787"/>
            <a:ext cx="150393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Solve:</a:t>
            </a:r>
          </a:p>
          <a:p>
            <a:pPr algn="ctr"/>
            <a:r>
              <a:rPr lang="en-US" sz="3200" b="1" dirty="0" smtClean="0"/>
              <a:t>4x = 20;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 smtClean="0">
                <a:solidFill>
                  <a:srgbClr val="C00000"/>
                </a:solidFill>
              </a:rPr>
              <a:t> = 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0778" y="5298447"/>
            <a:ext cx="1072153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(5, </a:t>
            </a:r>
            <a:r>
              <a:rPr lang="en-US" sz="3200" b="1" dirty="0">
                <a:solidFill>
                  <a:srgbClr val="C00000"/>
                </a:solidFill>
              </a:rPr>
              <a:t>0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239" y="580557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478" y="50361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72" y="1536125"/>
            <a:ext cx="2889086" cy="690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985736" y="3179989"/>
            <a:ext cx="838201" cy="5386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1361" y="3154078"/>
            <a:ext cx="838201" cy="5386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#36 (Exponents)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52728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764266"/>
            <a:ext cx="684270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property: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 =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 + 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99" y="3505200"/>
            <a:ext cx="818737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dirty="0" smtClean="0"/>
              <a:t>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 = 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7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(For multiplication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ADD</a:t>
            </a:r>
            <a:r>
              <a:rPr lang="en-US" sz="2800" dirty="0" smtClean="0">
                <a:sym typeface="Wingdings" panose="05000000000000000000" pitchFamily="2" charset="2"/>
              </a:rPr>
              <a:t> exponents for like variables)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5419" y="4582418"/>
            <a:ext cx="54900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For coefficients, multiply!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777" y="5410199"/>
            <a:ext cx="787106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(-3</a:t>
            </a:r>
            <a:r>
              <a:rPr lang="en-US" sz="6000" b="1" dirty="0" smtClean="0">
                <a:solidFill>
                  <a:schemeClr val="tx2"/>
                </a:solidFill>
              </a:rPr>
              <a:t>m</a:t>
            </a:r>
            <a:r>
              <a:rPr lang="en-US" sz="60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6000" b="1" dirty="0" smtClean="0">
                <a:solidFill>
                  <a:schemeClr val="bg2"/>
                </a:solidFill>
              </a:rPr>
              <a:t>z</a:t>
            </a:r>
            <a:r>
              <a:rPr lang="en-US" sz="6000" b="1" baseline="30000" dirty="0" smtClean="0">
                <a:solidFill>
                  <a:schemeClr val="bg2"/>
                </a:solidFill>
              </a:rPr>
              <a:t>4</a:t>
            </a:r>
            <a:r>
              <a:rPr lang="en-US" sz="6000" b="1" dirty="0" smtClean="0"/>
              <a:t>)(2</a:t>
            </a:r>
            <a:r>
              <a:rPr lang="en-US" sz="6000" b="1" dirty="0" smtClean="0">
                <a:solidFill>
                  <a:schemeClr val="tx2"/>
                </a:solidFill>
              </a:rPr>
              <a:t>m</a:t>
            </a:r>
            <a:r>
              <a:rPr lang="en-US" sz="60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6000" b="1" dirty="0" smtClean="0">
                <a:solidFill>
                  <a:schemeClr val="bg2"/>
                </a:solidFill>
              </a:rPr>
              <a:t>z</a:t>
            </a:r>
            <a:r>
              <a:rPr lang="en-US" sz="6000" b="1" baseline="30000" dirty="0" smtClean="0">
                <a:solidFill>
                  <a:schemeClr val="bg2"/>
                </a:solidFill>
              </a:rPr>
              <a:t>2</a:t>
            </a:r>
            <a:r>
              <a:rPr lang="en-US" sz="6000" b="1" dirty="0" smtClean="0"/>
              <a:t>) = -6</a:t>
            </a:r>
            <a:r>
              <a:rPr lang="en-US" sz="6000" b="1" dirty="0" smtClean="0">
                <a:solidFill>
                  <a:schemeClr val="tx2"/>
                </a:solidFill>
              </a:rPr>
              <a:t>m</a:t>
            </a:r>
            <a:r>
              <a:rPr lang="en-US" sz="6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6000" b="1" dirty="0" smtClean="0">
                <a:solidFill>
                  <a:schemeClr val="bg2"/>
                </a:solidFill>
              </a:rPr>
              <a:t>z</a:t>
            </a:r>
            <a:r>
              <a:rPr lang="en-US" sz="6000" b="1" baseline="30000" dirty="0" smtClean="0">
                <a:solidFill>
                  <a:schemeClr val="bg2"/>
                </a:solidFill>
              </a:rPr>
              <a:t>6</a:t>
            </a:r>
            <a:endParaRPr lang="en-US" sz="6000" b="1" dirty="0">
              <a:solidFill>
                <a:schemeClr val="bg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19" y="1752600"/>
            <a:ext cx="2861331" cy="7286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#37, 38 (Simplifying)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7"/>
          <a:stretch/>
        </p:blipFill>
        <p:spPr>
          <a:xfrm>
            <a:off x="76200" y="1417638"/>
            <a:ext cx="6729158" cy="30542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14095" y="2057400"/>
            <a:ext cx="1066800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0137" y="1981200"/>
            <a:ext cx="1447800" cy="7620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76258" y="2057400"/>
            <a:ext cx="1212867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72086" y="2057400"/>
            <a:ext cx="1212867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6346" y="2743199"/>
            <a:ext cx="361048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r>
              <a:rPr lang="en-US" sz="4400" b="1" dirty="0" smtClean="0">
                <a:solidFill>
                  <a:srgbClr val="C00000"/>
                </a:solidFill>
              </a:rPr>
              <a:t> -11m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2 </a:t>
            </a:r>
            <a:r>
              <a:rPr lang="en-US" sz="4400" b="1" dirty="0" smtClean="0">
                <a:solidFill>
                  <a:schemeClr val="tx2"/>
                </a:solidFill>
              </a:rPr>
              <a:t>+ 15m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14095" y="3382962"/>
            <a:ext cx="852905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543" y="3382962"/>
            <a:ext cx="1192057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74216" y="3409737"/>
            <a:ext cx="1034328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2069" y="4303180"/>
            <a:ext cx="272967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6</a:t>
            </a:r>
            <a:r>
              <a:rPr lang="en-US" sz="4400" b="1" dirty="0" smtClean="0">
                <a:solidFill>
                  <a:srgbClr val="C00000"/>
                </a:solidFill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5</a:t>
            </a:r>
            <a:r>
              <a:rPr lang="en-US" sz="4400" b="1" baseline="30000" dirty="0" smtClean="0"/>
              <a:t> </a:t>
            </a:r>
            <a:r>
              <a:rPr lang="en-US" sz="4400" b="1" dirty="0">
                <a:solidFill>
                  <a:schemeClr val="tx2"/>
                </a:solidFill>
              </a:rPr>
              <a:t>+ </a:t>
            </a:r>
            <a:r>
              <a:rPr lang="en-US" sz="4400" b="1" dirty="0" smtClean="0">
                <a:solidFill>
                  <a:schemeClr val="tx2"/>
                </a:solidFill>
              </a:rPr>
              <a:t>4x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4</a:t>
            </a:r>
            <a:endParaRPr lang="en-US" sz="4400" b="1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86726" y="5393508"/>
            <a:ext cx="2919404" cy="1353695"/>
            <a:chOff x="2871796" y="5398210"/>
            <a:chExt cx="2428875" cy="10987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796" y="5398210"/>
              <a:ext cx="2428875" cy="904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281993" y="5850648"/>
              <a:ext cx="5171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6</a:t>
              </a:r>
              <a:endParaRPr lang="en-US" sz="36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4637" y="2750315"/>
            <a:ext cx="5187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6m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+ 10m </a:t>
            </a:r>
            <a:r>
              <a:rPr lang="en-US" sz="4000" b="1" dirty="0" smtClean="0">
                <a:solidFill>
                  <a:srgbClr val="C00000"/>
                </a:solidFill>
              </a:rPr>
              <a:t>– 17m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+ 5m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2745" y="4334144"/>
            <a:ext cx="3161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9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5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+ 4x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 3x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5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20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22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2198"/>
          <a:stretch/>
        </p:blipFill>
        <p:spPr bwMode="auto">
          <a:xfrm>
            <a:off x="0" y="1143000"/>
            <a:ext cx="9067800" cy="104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#39 (Polynomials)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1201" y="2091012"/>
            <a:ext cx="7135800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Descending Order: </a:t>
            </a:r>
            <a:r>
              <a:rPr lang="en-US" sz="2800" dirty="0" smtClean="0"/>
              <a:t>Highest </a:t>
            </a:r>
            <a:r>
              <a:rPr lang="en-US" sz="2800" dirty="0" smtClean="0">
                <a:sym typeface="Wingdings" panose="05000000000000000000" pitchFamily="2" charset="2"/>
              </a:rPr>
              <a:t> Lowest Exponent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Number/Constant is always last!</a:t>
            </a:r>
            <a:endParaRPr lang="en-US" sz="2800" b="1" dirty="0" smtClean="0"/>
          </a:p>
          <a:p>
            <a:r>
              <a:rPr lang="en-US" sz="2800" b="1" dirty="0" smtClean="0"/>
              <a:t>Concept: </a:t>
            </a:r>
            <a:r>
              <a:rPr lang="en-US" sz="2800" dirty="0" smtClean="0"/>
              <a:t>Combining Like Terms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6200" y="3564340"/>
            <a:ext cx="4551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9</a:t>
            </a:r>
            <a:r>
              <a:rPr lang="en-US" sz="5400" b="1" dirty="0" smtClean="0">
                <a:solidFill>
                  <a:srgbClr val="C00000"/>
                </a:solidFill>
              </a:rPr>
              <a:t>x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tx2"/>
                </a:solidFill>
              </a:rPr>
              <a:t>+ 6 </a:t>
            </a:r>
            <a:r>
              <a:rPr lang="en-US" sz="5400" b="1" dirty="0" smtClean="0">
                <a:solidFill>
                  <a:srgbClr val="C00000"/>
                </a:solidFill>
              </a:rPr>
              <a:t>– 11x </a:t>
            </a:r>
            <a:r>
              <a:rPr lang="en-US" sz="5400" b="1" dirty="0" smtClean="0">
                <a:solidFill>
                  <a:schemeClr val="tx2"/>
                </a:solidFill>
              </a:rPr>
              <a:t>+ 4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18323" y="3598976"/>
            <a:ext cx="1066800" cy="88869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5723" y="3571267"/>
            <a:ext cx="1676400" cy="88869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683105"/>
            <a:ext cx="1034328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76005" y="3700423"/>
            <a:ext cx="1034328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2588" y="4601481"/>
            <a:ext cx="314139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=</a:t>
            </a:r>
            <a:r>
              <a:rPr lang="en-US" sz="5400" b="1" dirty="0" smtClean="0">
                <a:solidFill>
                  <a:srgbClr val="C00000"/>
                </a:solidFill>
              </a:rPr>
              <a:t> –2x</a:t>
            </a:r>
            <a:r>
              <a:rPr lang="en-US" sz="5400" b="1" baseline="30000" dirty="0" smtClean="0"/>
              <a:t> </a:t>
            </a:r>
            <a:r>
              <a:rPr lang="en-US" sz="5400" b="1" dirty="0">
                <a:solidFill>
                  <a:schemeClr val="tx2"/>
                </a:solidFill>
              </a:rPr>
              <a:t>+ </a:t>
            </a:r>
            <a:r>
              <a:rPr lang="en-US" sz="5400" b="1" dirty="0" smtClean="0">
                <a:solidFill>
                  <a:schemeClr val="tx2"/>
                </a:solidFill>
              </a:rPr>
              <a:t>10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22" y="5638800"/>
            <a:ext cx="3117273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1075827"/>
            <a:ext cx="7341394" cy="14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#40 (Polynomials)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572000" y="1664698"/>
            <a:ext cx="3657600" cy="8382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0613" y="2546813"/>
            <a:ext cx="154273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Just copy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22089" y="3381494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4x</a:t>
            </a:r>
            <a:r>
              <a:rPr lang="en-US" sz="4000" b="1" baseline="30000" dirty="0">
                <a:solidFill>
                  <a:srgbClr val="C00000"/>
                </a:solidFill>
              </a:rPr>
              <a:t>7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– 8x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– 5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599" y="2508638"/>
            <a:ext cx="4444486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Multiply by -1 (change signs)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255" y="4204006"/>
            <a:ext cx="3642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–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2x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7</a:t>
            </a:r>
            <a:r>
              <a:rPr lang="en-US" sz="4000" b="1" dirty="0"/>
              <a:t> –</a:t>
            </a:r>
            <a:r>
              <a:rPr lang="en-US" sz="4000" b="1" dirty="0" smtClean="0">
                <a:solidFill>
                  <a:schemeClr val="tx2"/>
                </a:solidFill>
              </a:rPr>
              <a:t> 11x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/>
              <a:t>–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19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54" y="3372652"/>
            <a:ext cx="1216311" cy="1693633"/>
          </a:xfrm>
          <a:prstGeom prst="rect">
            <a:avLst/>
          </a:prstGeom>
          <a:solidFill>
            <a:srgbClr val="C00000">
              <a:alpha val="19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3565" y="3381494"/>
            <a:ext cx="1371601" cy="1693633"/>
          </a:xfrm>
          <a:prstGeom prst="rect">
            <a:avLst/>
          </a:prstGeom>
          <a:solidFill>
            <a:srgbClr val="FFFF00">
              <a:alpha val="3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1523" y="5438484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2x</a:t>
            </a:r>
            <a:r>
              <a:rPr lang="en-US" sz="4800" b="1" baseline="30000" dirty="0" smtClean="0"/>
              <a:t>7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6726" y="5404394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–19x</a:t>
            </a:r>
            <a:r>
              <a:rPr lang="en-US" sz="4800" b="1" baseline="30000" dirty="0" smtClean="0"/>
              <a:t>6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3402462" y="3396303"/>
            <a:ext cx="1017138" cy="1693633"/>
          </a:xfrm>
          <a:prstGeom prst="rect">
            <a:avLst/>
          </a:prstGeom>
          <a:solidFill>
            <a:schemeClr val="accent1">
              <a:alpha val="3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3256" y="5404394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–24</a:t>
            </a:r>
            <a:endParaRPr lang="en-US" sz="4800" b="1" dirty="0"/>
          </a:p>
        </p:txBody>
      </p:sp>
      <p:sp>
        <p:nvSpPr>
          <p:cNvPr id="16" name="Oval 15"/>
          <p:cNvSpPr/>
          <p:nvPr/>
        </p:nvSpPr>
        <p:spPr>
          <a:xfrm>
            <a:off x="777254" y="5241158"/>
            <a:ext cx="4111911" cy="119672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2" y="3833149"/>
            <a:ext cx="3878947" cy="8199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#41 (Exponents)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352800" cy="12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441100"/>
            <a:ext cx="67622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property: </a:t>
            </a:r>
            <a:r>
              <a:rPr lang="en-US" sz="3600" b="1" dirty="0" smtClean="0"/>
              <a:t>(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 =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80" y="3087431"/>
            <a:ext cx="75673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dirty="0" smtClean="0"/>
              <a:t>(x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 = 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600" dirty="0" smtClean="0"/>
              <a:t> </a:t>
            </a:r>
          </a:p>
          <a:p>
            <a:r>
              <a:rPr lang="en-US" sz="2000" dirty="0" smtClean="0"/>
              <a:t>(For exponents to exponents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MULITPLY</a:t>
            </a:r>
            <a:r>
              <a:rPr lang="en-US" sz="2000" dirty="0" smtClean="0">
                <a:sym typeface="Wingdings" panose="05000000000000000000" pitchFamily="2" charset="2"/>
              </a:rPr>
              <a:t> exponents for like variables)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23811"/>
            <a:ext cx="8995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For coefficients, raise to exponent like usual!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771726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(</a:t>
            </a:r>
            <a:r>
              <a:rPr lang="en-US" sz="4400" b="1" dirty="0" smtClean="0"/>
              <a:t>-3</a:t>
            </a:r>
            <a:r>
              <a:rPr lang="en-US" sz="4400" b="1" dirty="0" smtClean="0">
                <a:solidFill>
                  <a:schemeClr val="tx2"/>
                </a:solidFill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</a:t>
            </a:r>
            <a:r>
              <a:rPr lang="en-US" sz="4400" b="1" dirty="0" smtClean="0">
                <a:solidFill>
                  <a:schemeClr val="tx2"/>
                </a:solidFill>
              </a:rPr>
              <a:t>y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356" y="4771726"/>
            <a:ext cx="265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=(-3)</a:t>
            </a:r>
            <a:r>
              <a:rPr lang="en-US" sz="4400" b="1" baseline="30000" dirty="0" smtClean="0"/>
              <a:t>4 </a:t>
            </a:r>
            <a:r>
              <a:rPr lang="en-US" sz="4400" b="1" dirty="0" smtClean="0">
                <a:solidFill>
                  <a:schemeClr val="tx2"/>
                </a:solidFill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chemeClr val="tx2"/>
                </a:solidFill>
              </a:rPr>
              <a:t>y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713758"/>
            <a:ext cx="245451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 81</a:t>
            </a:r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800" b="1" dirty="0" smtClean="0">
                <a:solidFill>
                  <a:schemeClr val="tx2"/>
                </a:solidFill>
              </a:rPr>
              <a:t>y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16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858107"/>
            <a:ext cx="838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Check: </a:t>
            </a:r>
            <a:r>
              <a:rPr lang="en-US" sz="3600" dirty="0" smtClean="0"/>
              <a:t>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 smtClean="0">
                <a:solidFill>
                  <a:schemeClr val="tx2"/>
                </a:solidFill>
              </a:rPr>
              <a:t>y</a:t>
            </a:r>
            <a:r>
              <a:rPr lang="en-US" sz="36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y</a:t>
            </a:r>
            <a:r>
              <a:rPr lang="en-US" sz="3600" b="1" baseline="30000" dirty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y</a:t>
            </a:r>
            <a:r>
              <a:rPr lang="en-US" sz="3600" b="1" baseline="30000" dirty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y</a:t>
            </a:r>
            <a:r>
              <a:rPr lang="en-US" sz="3600" b="1" baseline="30000" dirty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 </a:t>
            </a:r>
            <a:r>
              <a:rPr lang="en-US" sz="3600" b="1" dirty="0" smtClean="0"/>
              <a:t>= 81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3600" b="1" dirty="0" smtClean="0">
                <a:solidFill>
                  <a:schemeClr val="tx2"/>
                </a:solidFill>
              </a:rPr>
              <a:t>y</a:t>
            </a:r>
            <a:r>
              <a:rPr lang="en-US" sz="3600" b="1" baseline="30000" dirty="0" smtClean="0">
                <a:solidFill>
                  <a:schemeClr val="tx2"/>
                </a:solidFill>
              </a:rPr>
              <a:t>16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32" y="1421249"/>
            <a:ext cx="2886624" cy="8094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flipH="1">
            <a:off x="1219200" y="4562764"/>
            <a:ext cx="990600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flipH="1">
            <a:off x="1714499" y="4588318"/>
            <a:ext cx="489857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3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#42 (Polynomials)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1837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798" y="2573102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tx2"/>
                </a:solidFill>
              </a:rPr>
              <a:t>4x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+ 4</a:t>
            </a:r>
            <a:r>
              <a:rPr lang="en-US" sz="3600" dirty="0" smtClean="0"/>
              <a:t>)</a:t>
            </a:r>
            <a:r>
              <a:rPr lang="en-US" sz="3600" b="1" dirty="0" smtClean="0"/>
              <a:t>(x – 3)</a:t>
            </a:r>
            <a:endParaRPr lang="en-US" sz="3600" b="1" dirty="0"/>
          </a:p>
        </p:txBody>
      </p:sp>
      <p:sp>
        <p:nvSpPr>
          <p:cNvPr id="4" name="Curved Down Arrow 3"/>
          <p:cNvSpPr/>
          <p:nvPr/>
        </p:nvSpPr>
        <p:spPr>
          <a:xfrm>
            <a:off x="2209800" y="2286000"/>
            <a:ext cx="1371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177142" y="2286000"/>
            <a:ext cx="2013857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193" y="3810000"/>
            <a:ext cx="228780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4x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 – 12x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2895600" y="3219433"/>
            <a:ext cx="76200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863250" y="3219433"/>
            <a:ext cx="1403949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943" y="4579441"/>
            <a:ext cx="211788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+4x – 12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3250" y="3813445"/>
            <a:ext cx="1327749" cy="1535437"/>
          </a:xfrm>
          <a:prstGeom prst="rect">
            <a:avLst/>
          </a:prstGeom>
          <a:solidFill>
            <a:srgbClr val="C00000">
              <a:alpha val="41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3193" y="5566525"/>
            <a:ext cx="351731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4x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 – 8x – 12 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4243"/>
            <a:ext cx="3273034" cy="6517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#43 (Polynomials)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4240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8" y="257310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tx2"/>
                </a:solidFill>
              </a:rPr>
              <a:t>3a </a:t>
            </a:r>
            <a:r>
              <a:rPr lang="en-US" sz="3600" b="1" dirty="0" smtClean="0">
                <a:solidFill>
                  <a:srgbClr val="FF0000"/>
                </a:solidFill>
              </a:rPr>
              <a:t>– 4</a:t>
            </a:r>
            <a:r>
              <a:rPr lang="en-US" sz="3600" dirty="0" smtClean="0"/>
              <a:t>)</a:t>
            </a:r>
            <a:r>
              <a:rPr lang="en-US" sz="3600" b="1" dirty="0" smtClean="0"/>
              <a:t>(3a – 4)</a:t>
            </a:r>
            <a:endParaRPr lang="en-US" sz="3600" b="1" dirty="0"/>
          </a:p>
        </p:txBody>
      </p:sp>
      <p:sp>
        <p:nvSpPr>
          <p:cNvPr id="5" name="Curved Down Arrow 4"/>
          <p:cNvSpPr/>
          <p:nvPr/>
        </p:nvSpPr>
        <p:spPr>
          <a:xfrm>
            <a:off x="2209800" y="2286000"/>
            <a:ext cx="1452048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177142" y="2286000"/>
            <a:ext cx="2318658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193" y="3810000"/>
            <a:ext cx="23262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9a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 – 12a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895599" y="3200400"/>
            <a:ext cx="875253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863250" y="3219433"/>
            <a:ext cx="163255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4579439"/>
            <a:ext cx="242245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–12a + 16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1479" y="3810000"/>
            <a:ext cx="1327749" cy="1535437"/>
          </a:xfrm>
          <a:prstGeom prst="rect">
            <a:avLst/>
          </a:prstGeom>
          <a:solidFill>
            <a:srgbClr val="C00000">
              <a:alpha val="5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3193" y="5566525"/>
            <a:ext cx="373531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9a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 – 24a + 16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707999"/>
            <a:ext cx="400327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Write the binomial </a:t>
            </a:r>
            <a:r>
              <a:rPr lang="en-US" sz="2800" b="1" dirty="0" smtClean="0">
                <a:solidFill>
                  <a:srgbClr val="FF0000"/>
                </a:solidFill>
              </a:rPr>
              <a:t>twice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3" y="2573102"/>
            <a:ext cx="3781724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flipH="1">
            <a:off x="3313652" y="1664699"/>
            <a:ext cx="457200" cy="3927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347"/>
          <a:stretch/>
        </p:blipFill>
        <p:spPr>
          <a:xfrm>
            <a:off x="457199" y="1143000"/>
            <a:ext cx="767003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63254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x</a:t>
            </a:r>
            <a:r>
              <a:rPr lang="en-US" sz="4400" b="1" dirty="0" err="1" smtClean="0">
                <a:solidFill>
                  <a:srgbClr val="FF0000"/>
                </a:solidFill>
              </a:rPr>
              <a:t>y</a:t>
            </a:r>
            <a:r>
              <a:rPr lang="en-US" sz="4400" b="1" dirty="0" smtClean="0">
                <a:solidFill>
                  <a:srgbClr val="FF0000"/>
                </a:solidFill>
              </a:rPr>
              <a:t> + 6x  </a:t>
            </a:r>
            <a:r>
              <a:rPr lang="en-US" sz="4400" b="1" dirty="0" smtClean="0">
                <a:solidFill>
                  <a:schemeClr val="tx2"/>
                </a:solidFill>
              </a:rPr>
              <a:t>– 3y – 18</a:t>
            </a:r>
            <a:endParaRPr lang="en-US" sz="4400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2133600"/>
            <a:ext cx="0" cy="13687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399" y="3162348"/>
            <a:ext cx="18870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x</a:t>
            </a:r>
          </a:p>
          <a:p>
            <a:r>
              <a:rPr lang="en-US" sz="4400" b="1" dirty="0"/>
              <a:t>x</a:t>
            </a:r>
            <a:r>
              <a:rPr lang="en-US" sz="4400" b="1" dirty="0" smtClean="0"/>
              <a:t>(</a:t>
            </a:r>
            <a:r>
              <a:rPr lang="en-US" sz="4400" b="1" dirty="0" smtClean="0">
                <a:solidFill>
                  <a:srgbClr val="FF0000"/>
                </a:solidFill>
              </a:rPr>
              <a:t>y + 6</a:t>
            </a:r>
            <a:r>
              <a:rPr lang="en-US" sz="4400" b="1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1909" y="3230562"/>
            <a:ext cx="2097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-3</a:t>
            </a:r>
            <a:endParaRPr lang="en-US" sz="4400" dirty="0"/>
          </a:p>
          <a:p>
            <a:r>
              <a:rPr lang="en-US" sz="4400" b="1" dirty="0" smtClean="0"/>
              <a:t>-3(</a:t>
            </a:r>
            <a:r>
              <a:rPr lang="en-US" sz="4400" b="1" dirty="0" smtClean="0">
                <a:solidFill>
                  <a:schemeClr val="tx2"/>
                </a:solidFill>
              </a:rPr>
              <a:t>y + 6</a:t>
            </a:r>
            <a:r>
              <a:rPr lang="en-US" sz="4400" b="1" dirty="0" smtClean="0"/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1676401" y="377801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59245" y="3853392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15743" y="4969499"/>
            <a:ext cx="162736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(y + 6)</a:t>
            </a:r>
          </a:p>
        </p:txBody>
      </p:sp>
      <p:sp>
        <p:nvSpPr>
          <p:cNvPr id="16" name="Oval 15"/>
          <p:cNvSpPr/>
          <p:nvPr/>
        </p:nvSpPr>
        <p:spPr>
          <a:xfrm>
            <a:off x="1201252" y="3778017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86209" y="3878311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10335" y="4952275"/>
            <a:ext cx="161935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– 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377" y="5827251"/>
            <a:ext cx="306205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(y + 6)(x – 3)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47" y="5939894"/>
            <a:ext cx="3079653" cy="6567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#44 (Exponents)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3436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441100"/>
            <a:ext cx="67622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property: </a:t>
            </a:r>
            <a:r>
              <a:rPr lang="en-US" sz="3600" b="1" dirty="0" smtClean="0"/>
              <a:t>(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 =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80" y="3087431"/>
            <a:ext cx="75673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dirty="0" smtClean="0"/>
              <a:t>(x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 = 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600" dirty="0" smtClean="0"/>
              <a:t> </a:t>
            </a:r>
          </a:p>
          <a:p>
            <a:r>
              <a:rPr lang="en-US" sz="2000" dirty="0" smtClean="0"/>
              <a:t>(For exponents to exponents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MULITPLY</a:t>
            </a:r>
            <a:r>
              <a:rPr lang="en-US" sz="2000" dirty="0" smtClean="0">
                <a:sym typeface="Wingdings" panose="05000000000000000000" pitchFamily="2" charset="2"/>
              </a:rPr>
              <a:t> exponents for like variables)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23811"/>
            <a:ext cx="8995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For coefficients, raise to exponent like usual!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771726"/>
            <a:ext cx="214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(</a:t>
            </a:r>
            <a:r>
              <a:rPr lang="en-US" sz="4400" b="1" dirty="0" smtClean="0"/>
              <a:t>-3</a:t>
            </a:r>
            <a:r>
              <a:rPr lang="en-US" sz="4400" b="1" dirty="0" smtClean="0">
                <a:solidFill>
                  <a:schemeClr val="tx2"/>
                </a:solidFill>
              </a:rPr>
              <a:t>a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400" b="1" dirty="0" smtClean="0">
                <a:solidFill>
                  <a:schemeClr val="tx2"/>
                </a:solidFill>
              </a:rPr>
              <a:t>b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r>
              <a:rPr lang="en-US" sz="4400" b="1" baseline="30000" dirty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56" y="4771726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=(-3)</a:t>
            </a:r>
            <a:r>
              <a:rPr lang="en-US" sz="4400" b="1" baseline="30000" dirty="0"/>
              <a:t>3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olidFill>
                  <a:schemeClr val="tx2"/>
                </a:solidFill>
              </a:rPr>
              <a:t>a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18</a:t>
            </a:r>
            <a:r>
              <a:rPr lang="en-US" sz="4400" b="1" dirty="0">
                <a:solidFill>
                  <a:schemeClr val="tx2"/>
                </a:solidFill>
              </a:rPr>
              <a:t>b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713758"/>
            <a:ext cx="302999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 –27</a:t>
            </a:r>
            <a:r>
              <a:rPr lang="en-US" sz="4800" b="1" dirty="0" smtClean="0">
                <a:solidFill>
                  <a:schemeClr val="tx2"/>
                </a:solidFill>
              </a:rPr>
              <a:t>a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18</a:t>
            </a:r>
            <a:r>
              <a:rPr lang="en-US" sz="4800" b="1" dirty="0">
                <a:solidFill>
                  <a:schemeClr val="tx2"/>
                </a:solidFill>
              </a:rPr>
              <a:t>b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12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9" y="5838243"/>
            <a:ext cx="894136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Check: </a:t>
            </a:r>
            <a:r>
              <a:rPr lang="en-US" sz="4000" dirty="0" smtClean="0"/>
              <a:t>(</a:t>
            </a:r>
            <a:r>
              <a:rPr lang="en-US" sz="4000" b="1" dirty="0" smtClean="0"/>
              <a:t>-3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dirty="0" smtClean="0"/>
              <a:t>)(</a:t>
            </a:r>
            <a:r>
              <a:rPr lang="en-US" sz="4000" b="1" dirty="0" smtClean="0"/>
              <a:t>-3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dirty="0" smtClean="0"/>
              <a:t>)(</a:t>
            </a:r>
            <a:r>
              <a:rPr lang="en-US" sz="4000" b="1" dirty="0" smtClean="0"/>
              <a:t>-3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dirty="0" smtClean="0"/>
              <a:t>) </a:t>
            </a:r>
            <a:r>
              <a:rPr lang="en-US" sz="4000" b="1" dirty="0" smtClean="0"/>
              <a:t>= –27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18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12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1219200" y="4562764"/>
            <a:ext cx="990600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1714499" y="4588318"/>
            <a:ext cx="489857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01" y="1366930"/>
            <a:ext cx="2918213" cy="6904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#45 (Polynomials)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9200"/>
            <a:ext cx="7006861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573101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tx2"/>
                </a:solidFill>
              </a:rPr>
              <a:t>3m </a:t>
            </a:r>
            <a:r>
              <a:rPr lang="en-US" sz="3600" b="1" dirty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 1</a:t>
            </a:r>
            <a:r>
              <a:rPr lang="en-US" sz="3600" dirty="0" smtClean="0"/>
              <a:t>)</a:t>
            </a:r>
            <a:r>
              <a:rPr lang="en-US" sz="3600" b="1" dirty="0" smtClean="0"/>
              <a:t>(3m + 1)</a:t>
            </a:r>
            <a:endParaRPr lang="en-US" sz="3600" b="1" dirty="0"/>
          </a:p>
        </p:txBody>
      </p:sp>
      <p:sp>
        <p:nvSpPr>
          <p:cNvPr id="5" name="Curved Down Arrow 4"/>
          <p:cNvSpPr/>
          <p:nvPr/>
        </p:nvSpPr>
        <p:spPr>
          <a:xfrm>
            <a:off x="2057402" y="2285999"/>
            <a:ext cx="1752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024744" y="2285999"/>
            <a:ext cx="2547258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0795" y="3809999"/>
            <a:ext cx="240001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9m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 + 3m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743201" y="3219432"/>
            <a:ext cx="1066801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10852" y="3219432"/>
            <a:ext cx="186115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562" y="4543338"/>
            <a:ext cx="215956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+ 3m + 1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5575" y="3811721"/>
            <a:ext cx="1327749" cy="1535437"/>
          </a:xfrm>
          <a:prstGeom prst="rect">
            <a:avLst/>
          </a:prstGeom>
          <a:solidFill>
            <a:srgbClr val="C00000">
              <a:alpha val="5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0795" y="5566524"/>
            <a:ext cx="350128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9m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 + 6m + 1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707999"/>
            <a:ext cx="400327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Write the binomial </a:t>
            </a:r>
            <a:r>
              <a:rPr lang="en-US" sz="2800" b="1" dirty="0" smtClean="0">
                <a:solidFill>
                  <a:srgbClr val="FF0000"/>
                </a:solidFill>
              </a:rPr>
              <a:t>twice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 flipH="1">
            <a:off x="3205998" y="1741304"/>
            <a:ext cx="457200" cy="3927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 bwMode="auto">
          <a:xfrm>
            <a:off x="4876800" y="2268301"/>
            <a:ext cx="4153872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Simplifying Square Roots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5278" y="1295400"/>
            <a:ext cx="724044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Know your perfect squares!</a:t>
            </a:r>
          </a:p>
          <a:p>
            <a:pPr algn="ctr"/>
            <a:r>
              <a:rPr lang="en-US" sz="3200" b="1" i="1" dirty="0" smtClean="0"/>
              <a:t>We will factor our biggest perfect square!</a:t>
            </a:r>
            <a:endParaRPr lang="en-US" sz="3200" i="1" dirty="0"/>
          </a:p>
        </p:txBody>
      </p:sp>
      <p:pic>
        <p:nvPicPr>
          <p:cNvPr id="5" name="Picture 6" descr="Image result for perfect square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590800"/>
            <a:ext cx="5540829" cy="4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2612571"/>
            <a:ext cx="37405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For variable, </a:t>
            </a:r>
          </a:p>
          <a:p>
            <a:pPr algn="ctr"/>
            <a:r>
              <a:rPr lang="en-US" sz="3200" b="1" dirty="0" smtClean="0"/>
              <a:t>divide exponent by</a:t>
            </a:r>
            <a:r>
              <a:rPr lang="en-US" sz="3200" b="1" dirty="0" smtClean="0">
                <a:solidFill>
                  <a:srgbClr val="C00000"/>
                </a:solidFill>
              </a:rPr>
              <a:t> 2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𝟖𝟖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𝟒𝟒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𝟓𝟎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blipFill rotWithShape="1">
                <a:blip r:embed="rId3"/>
                <a:stretch>
                  <a:fillRect l="-4187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#46 (Square Roots/Radicals)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284514"/>
            <a:ext cx="891914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15886" y="2398677"/>
            <a:ext cx="990600" cy="560457"/>
            <a:chOff x="457200" y="5002143"/>
            <a:chExt cx="990600" cy="560457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7810" y="2937362"/>
                <a:ext cx="2363980" cy="6723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10" y="2937362"/>
                <a:ext cx="2363980" cy="672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flipH="1">
            <a:off x="1027810" y="2880810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3706" y="4397722"/>
            <a:ext cx="77938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4x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800" y="4465497"/>
                <a:ext cx="1183144" cy="7632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65497"/>
                <a:ext cx="1183144" cy="763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8391" y="5257800"/>
                <a:ext cx="2113399" cy="98674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4x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𝒚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91" y="5257800"/>
                <a:ext cx="2113399" cy="986745"/>
              </a:xfrm>
              <a:prstGeom prst="rect">
                <a:avLst/>
              </a:prstGeom>
              <a:blipFill rotWithShape="1">
                <a:blip r:embed="rId7"/>
                <a:stretch>
                  <a:fillRect l="-12216" b="-2574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2" y="5257800"/>
            <a:ext cx="2774260" cy="828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42660"/>
          <a:stretch/>
        </p:blipFill>
        <p:spPr bwMode="auto">
          <a:xfrm>
            <a:off x="3657600" y="2081526"/>
            <a:ext cx="2625835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 flipH="1">
            <a:off x="4724400" y="3886200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2835" y="1994355"/>
                <a:ext cx="1485728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5" y="1994355"/>
                <a:ext cx="1485728" cy="5964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431075" y="3720908"/>
            <a:ext cx="993110" cy="6333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Down Arrow 21"/>
          <p:cNvSpPr/>
          <p:nvPr/>
        </p:nvSpPr>
        <p:spPr>
          <a:xfrm>
            <a:off x="1343706" y="3762881"/>
            <a:ext cx="832810" cy="578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54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4" grpId="0" animBg="1"/>
      <p:bldP spid="13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#47 (Square Roots/Radicals)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1770" b="62529"/>
          <a:stretch/>
        </p:blipFill>
        <p:spPr bwMode="auto">
          <a:xfrm>
            <a:off x="130628" y="1284515"/>
            <a:ext cx="8926285" cy="5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209800" cy="8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57254" y="2519970"/>
            <a:ext cx="990600" cy="560457"/>
            <a:chOff x="457200" y="5002143"/>
            <a:chExt cx="990600" cy="56045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12822" y="3058655"/>
                <a:ext cx="2118336" cy="6351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22" y="3058655"/>
                <a:ext cx="2118336" cy="6351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 flipH="1">
            <a:off x="1330645" y="3036884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7563" y="4446524"/>
            <a:ext cx="77938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/>
              <a:t>6</a:t>
            </a:r>
            <a:r>
              <a:rPr lang="en-US" sz="4800" b="1" dirty="0" smtClean="0"/>
              <a:t>x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3356" y="4529901"/>
                <a:ext cx="867802" cy="71167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56" y="4529901"/>
                <a:ext cx="867802" cy="71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4189" y="5379093"/>
                <a:ext cx="1691810" cy="90043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/>
                  <a:t>6</a:t>
                </a:r>
                <a:r>
                  <a:rPr lang="en-US" sz="4800" b="1" dirty="0" smtClean="0"/>
                  <a:t>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89" y="5379093"/>
                <a:ext cx="1691810" cy="900439"/>
              </a:xfrm>
              <a:prstGeom prst="rect">
                <a:avLst/>
              </a:prstGeom>
              <a:blipFill rotWithShape="1">
                <a:blip r:embed="rId8"/>
                <a:stretch>
                  <a:fillRect l="-15194" t="-4545" b="-3246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23603"/>
          <a:stretch/>
        </p:blipFill>
        <p:spPr bwMode="auto">
          <a:xfrm>
            <a:off x="3698968" y="1905000"/>
            <a:ext cx="2625835" cy="31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flipH="1">
            <a:off x="4765768" y="4586789"/>
            <a:ext cx="1360916" cy="586609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4203" y="2115648"/>
                <a:ext cx="1485728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03" y="2115648"/>
                <a:ext cx="1485728" cy="5964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>
            <a:off x="2475205" y="3750649"/>
            <a:ext cx="967470" cy="6958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5517544"/>
            <a:ext cx="2788183" cy="761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#48 (Square Roots/Radicals)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295400"/>
            <a:ext cx="85820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10772" y="2292577"/>
            <a:ext cx="990600" cy="560457"/>
            <a:chOff x="457200" y="5002143"/>
            <a:chExt cx="990600" cy="560457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1229" y="2853034"/>
                <a:ext cx="2267416" cy="6351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𝟒𝟗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29" y="2853034"/>
                <a:ext cx="2267416" cy="6351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H="1">
            <a:off x="1209436" y="2754595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8905" y="4266837"/>
            <a:ext cx="98777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7x</a:t>
            </a:r>
            <a:r>
              <a:rPr lang="en-US" sz="4800" b="1" baseline="30000" dirty="0" smtClean="0"/>
              <a:t>6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35147" y="4441308"/>
                <a:ext cx="858184" cy="6565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47" y="4441308"/>
                <a:ext cx="858184" cy="6565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53789" y="5262498"/>
                <a:ext cx="1885773" cy="8443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7x</a:t>
                </a:r>
                <a:r>
                  <a:rPr lang="en-US" sz="4800" b="1" baseline="30000" dirty="0" smtClean="0"/>
                  <a:t>6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89" y="5262498"/>
                <a:ext cx="1885773" cy="844398"/>
              </a:xfrm>
              <a:prstGeom prst="rect">
                <a:avLst/>
              </a:prstGeom>
              <a:blipFill rotWithShape="1">
                <a:blip r:embed="rId7"/>
                <a:stretch>
                  <a:fillRect l="-13333" t="-11034" b="-3448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11736"/>
          <a:stretch/>
        </p:blipFill>
        <p:spPr bwMode="auto">
          <a:xfrm>
            <a:off x="3657599" y="1873194"/>
            <a:ext cx="2625835" cy="36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flipH="1">
            <a:off x="4702629" y="5105400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2835" y="1994355"/>
                <a:ext cx="1865061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5" y="1994355"/>
                <a:ext cx="1865061" cy="5964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>
            <a:off x="2526049" y="360758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67" y="5783731"/>
            <a:ext cx="2427324" cy="646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017393" y="5037149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3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#49 (Square Roots/Radicals)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44"/>
          <a:stretch/>
        </p:blipFill>
        <p:spPr bwMode="auto">
          <a:xfrm>
            <a:off x="280987" y="1295400"/>
            <a:ext cx="8582025" cy="4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6954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2313" y="2051266"/>
                <a:ext cx="1873462" cy="125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49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13" y="2051266"/>
                <a:ext cx="1873462" cy="1259960"/>
              </a:xfrm>
              <a:prstGeom prst="rect">
                <a:avLst/>
              </a:prstGeom>
              <a:blipFill rotWithShape="1">
                <a:blip r:embed="rId6"/>
                <a:stretch>
                  <a:fillRect l="-1298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 flipH="1">
            <a:off x="3244859" y="2743200"/>
            <a:ext cx="1360916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43989"/>
          <a:stretch/>
        </p:blipFill>
        <p:spPr bwMode="auto">
          <a:xfrm>
            <a:off x="5135881" y="1784831"/>
            <a:ext cx="2625835" cy="23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flipH="1">
            <a:off x="6135700" y="3643398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7193" y="4222695"/>
                <a:ext cx="1732013" cy="57797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93" y="4222695"/>
                <a:ext cx="1732013" cy="577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757" y="3086100"/>
                <a:ext cx="1683666" cy="1219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𝟑𝟐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3086100"/>
                <a:ext cx="1683666" cy="12196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39561" y="4017845"/>
            <a:ext cx="990600" cy="560457"/>
            <a:chOff x="457200" y="5002143"/>
            <a:chExt cx="990600" cy="560457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7054" y="4578302"/>
                <a:ext cx="2371996" cy="6524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54" y="4578302"/>
                <a:ext cx="2371996" cy="6524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 flipH="1">
            <a:off x="627054" y="4511684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6277" y="5812098"/>
            <a:ext cx="99738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4y</a:t>
            </a:r>
            <a:r>
              <a:rPr lang="en-US" sz="4800" b="1" baseline="30000" dirty="0"/>
              <a:t>2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79575" y="5916064"/>
                <a:ext cx="1183144" cy="7632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75" y="5916064"/>
                <a:ext cx="1183144" cy="7632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1519" y="1894521"/>
                <a:ext cx="1969835" cy="83779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4y</a:t>
                </a:r>
                <a:r>
                  <a:rPr lang="en-US" sz="4000" b="1" baseline="30000" dirty="0"/>
                  <a:t>2</a:t>
                </a:r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𝒚</m:t>
                        </m:r>
                      </m:e>
                    </m:ra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519" y="1894521"/>
                <a:ext cx="1969835" cy="837793"/>
              </a:xfrm>
              <a:prstGeom prst="rect">
                <a:avLst/>
              </a:prstGeom>
              <a:blipFill rotWithShape="1">
                <a:blip r:embed="rId12"/>
                <a:stretch>
                  <a:fillRect l="-10030" b="-2377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076523" y="5299591"/>
            <a:ext cx="922527" cy="57048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4065" y="5070655"/>
                <a:ext cx="2151423" cy="141327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65" y="5070655"/>
                <a:ext cx="2151423" cy="14132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71877"/>
            <a:ext cx="2371725" cy="12108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1061" y="2775857"/>
            <a:ext cx="11079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=7x</a:t>
            </a:r>
            <a:r>
              <a:rPr lang="en-US" sz="4000" b="1" baseline="30000" dirty="0"/>
              <a:t>4</a:t>
            </a:r>
            <a:endParaRPr lang="en-US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3243618" y="2008616"/>
            <a:ext cx="1327901" cy="7236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  <p:bldP spid="7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573"/>
            <a:ext cx="7761716" cy="10774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#50 (Square Roots/Radicals)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219200"/>
            <a:ext cx="9144000" cy="5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7314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1734" y="1696462"/>
                <a:ext cx="1143518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𝟐𝟎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34" y="1696462"/>
                <a:ext cx="1143518" cy="7116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56134" y="2315279"/>
            <a:ext cx="990600" cy="560457"/>
            <a:chOff x="457200" y="5002143"/>
            <a:chExt cx="990600" cy="56045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2006" y="2883995"/>
                <a:ext cx="1493935" cy="5827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06" y="2883995"/>
                <a:ext cx="1493935" cy="5827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26241" y="3466719"/>
            <a:ext cx="49725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2049" y="3520739"/>
                <a:ext cx="867802" cy="72295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49" y="3520739"/>
                <a:ext cx="867802" cy="722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65601"/>
          <a:stretch/>
        </p:blipFill>
        <p:spPr bwMode="auto">
          <a:xfrm>
            <a:off x="6183698" y="1600200"/>
            <a:ext cx="2625835" cy="14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flipH="1">
            <a:off x="7315200" y="2514600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4156778" y="2804248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77208" y="4308602"/>
                <a:ext cx="1409681" cy="90800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08" y="4308602"/>
                <a:ext cx="1409681" cy="908005"/>
              </a:xfrm>
              <a:prstGeom prst="rect">
                <a:avLst/>
              </a:prstGeom>
              <a:blipFill rotWithShape="1">
                <a:blip r:embed="rId10"/>
                <a:stretch>
                  <a:fillRect l="-19481" t="-6040" b="-3557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2573736"/>
                <a:ext cx="3286990" cy="7721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 smtClean="0"/>
                  <a:t> – 7(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 smtClean="0"/>
                  <a:t>)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3736"/>
                <a:ext cx="3286990" cy="772134"/>
              </a:xfrm>
              <a:prstGeom prst="rect">
                <a:avLst/>
              </a:prstGeom>
              <a:blipFill rotWithShape="1">
                <a:blip r:embed="rId11"/>
                <a:stretch>
                  <a:fillRect l="-6679" t="-5512" r="-1855" b="-3307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62200" y="1905000"/>
            <a:ext cx="681699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3869" y="4081579"/>
                <a:ext cx="2735557" cy="7721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 smtClean="0"/>
                  <a:t> –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9" y="4081579"/>
                <a:ext cx="2735557" cy="772134"/>
              </a:xfrm>
              <a:prstGeom prst="rect">
                <a:avLst/>
              </a:prstGeom>
              <a:blipFill rotWithShape="1">
                <a:blip r:embed="rId12"/>
                <a:stretch>
                  <a:fillRect l="-7795" t="-5556" b="-3412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1479996" y="334587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12248" y="5607177"/>
                <a:ext cx="1601977" cy="7721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–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48" y="5607177"/>
                <a:ext cx="1601977" cy="772134"/>
              </a:xfrm>
              <a:prstGeom prst="rect">
                <a:avLst/>
              </a:prstGeom>
              <a:blipFill rotWithShape="1">
                <a:blip r:embed="rId13"/>
                <a:stretch>
                  <a:fillRect l="-13308" t="-5556" b="-3412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>
            <a:off x="1458720" y="4762604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51" y="5520084"/>
            <a:ext cx="3134766" cy="8154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7" grpId="0"/>
      <p:bldP spid="3" grpId="0" animBg="1"/>
      <p:bldP spid="19" grpId="0"/>
      <p:bldP spid="20" grpId="0" animBg="1"/>
      <p:bldP spid="2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52" y="264082"/>
            <a:ext cx="7518548" cy="7911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#51 </a:t>
            </a:r>
            <a:br>
              <a:rPr lang="en-US" b="1" dirty="0" smtClean="0"/>
            </a:br>
            <a:r>
              <a:rPr lang="en-US" b="1" dirty="0" smtClean="0"/>
              <a:t>(Square Roots/Radicals)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219200"/>
            <a:ext cx="9144000" cy="5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1" y="1793278"/>
            <a:ext cx="427892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5879" y="1670439"/>
                <a:ext cx="1143518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79" y="1670439"/>
                <a:ext cx="1143518" cy="71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50279" y="2289256"/>
            <a:ext cx="990600" cy="560457"/>
            <a:chOff x="457200" y="5002143"/>
            <a:chExt cx="990600" cy="56045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50923" y="2873130"/>
                <a:ext cx="1721562" cy="5739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23" y="2873130"/>
                <a:ext cx="1721562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81979" y="3435660"/>
            <a:ext cx="4443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76194" y="3494716"/>
                <a:ext cx="717055" cy="5739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94" y="3494716"/>
                <a:ext cx="717055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 flipH="1">
            <a:off x="5071705" y="2845312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886" y="2457312"/>
                <a:ext cx="1101840" cy="69858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" y="2457312"/>
                <a:ext cx="1101840" cy="698589"/>
              </a:xfrm>
              <a:prstGeom prst="rect">
                <a:avLst/>
              </a:prstGeom>
              <a:blipFill>
                <a:blip r:embed="rId9"/>
                <a:stretch>
                  <a:fillRect l="-17127" t="-5217" b="-321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90600" y="1836603"/>
            <a:ext cx="681699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926069" y="1525658"/>
            <a:ext cx="20782" cy="525754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99285" y="1681325"/>
                <a:ext cx="1419235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𝟐𝟒𝟑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285" y="1681325"/>
                <a:ext cx="1419235" cy="7116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503685" y="2300142"/>
            <a:ext cx="990600" cy="560457"/>
            <a:chOff x="457200" y="5002143"/>
            <a:chExt cx="990600" cy="56045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04329" y="2884016"/>
                <a:ext cx="1721561" cy="5739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29" y="2884016"/>
                <a:ext cx="1721561" cy="5739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435385" y="3446546"/>
            <a:ext cx="4443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29600" y="3505602"/>
                <a:ext cx="717055" cy="5739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600" y="3505602"/>
                <a:ext cx="717055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 flipH="1">
            <a:off x="7143876" y="2834046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18454" y="4213317"/>
                <a:ext cx="1143518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454" y="4213317"/>
                <a:ext cx="1143518" cy="7116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622854" y="4832134"/>
            <a:ext cx="990600" cy="560457"/>
            <a:chOff x="457200" y="5002143"/>
            <a:chExt cx="990600" cy="560457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23498" y="5416008"/>
                <a:ext cx="1506759" cy="5739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98" y="5416008"/>
                <a:ext cx="1506759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00678" y="5970031"/>
            <a:ext cx="4443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48769" y="6037594"/>
                <a:ext cx="717055" cy="5739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69" y="6037594"/>
                <a:ext cx="717055" cy="5739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6065933" y="5392591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48236" y="2459493"/>
                <a:ext cx="2025170" cy="69858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–10(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 smtClean="0"/>
                  <a:t>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6" y="2459493"/>
                <a:ext cx="2025170" cy="698589"/>
              </a:xfrm>
              <a:prstGeom prst="rect">
                <a:avLst/>
              </a:prstGeom>
              <a:blipFill>
                <a:blip r:embed="rId16"/>
                <a:stretch>
                  <a:fillRect l="-9337" t="-5217" r="-7831" b="-321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60187" y="2499715"/>
                <a:ext cx="1791131" cy="69858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–9(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 smtClean="0"/>
                  <a:t>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87" y="2499715"/>
                <a:ext cx="1791131" cy="698589"/>
              </a:xfrm>
              <a:prstGeom prst="rect">
                <a:avLst/>
              </a:prstGeom>
              <a:blipFill>
                <a:blip r:embed="rId17"/>
                <a:stretch>
                  <a:fillRect l="-10204" t="-5217" r="-9184" b="-321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438" y="3296435"/>
                <a:ext cx="4818307" cy="900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4800" b="1" dirty="0"/>
                      <m:t>–</m:t>
                    </m:r>
                    <m:r>
                      <m:rPr>
                        <m:nor/>
                      </m:rPr>
                      <a:rPr lang="en-US" sz="4800" b="1" i="0" dirty="0" smtClean="0"/>
                      <m:t>9</m:t>
                    </m:r>
                    <m:r>
                      <m:rPr>
                        <m:nor/>
                      </m:rPr>
                      <a:rPr lang="en-US" sz="4800" b="1" dirty="0"/>
                      <m:t>0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/>
                      <m:t>–</m:t>
                    </m:r>
                    <m:r>
                      <m:rPr>
                        <m:nor/>
                      </m:rPr>
                      <a:rPr lang="en-US" sz="4800" b="1" i="0" dirty="0" smtClean="0"/>
                      <m:t>18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" y="3296435"/>
                <a:ext cx="4818307" cy="900439"/>
              </a:xfrm>
              <a:prstGeom prst="rect">
                <a:avLst/>
              </a:prstGeom>
              <a:blipFill>
                <a:blip r:embed="rId18"/>
                <a:stretch>
                  <a:fillRect l="-5823" t="-6803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87078" y="4426042"/>
                <a:ext cx="2341025" cy="9178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/>
                        <m:t>–</m:t>
                      </m:r>
                      <m:r>
                        <m:rPr>
                          <m:nor/>
                        </m:rPr>
                        <a:rPr lang="en-US" sz="4800" b="1" i="0" dirty="0" smtClean="0"/>
                        <m:t>104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8" y="4426042"/>
                <a:ext cx="2341025" cy="9178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459434" y="1847917"/>
            <a:ext cx="813972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776308" y="1847917"/>
            <a:ext cx="813972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1198103" y="2499715"/>
            <a:ext cx="125908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3177444" y="2541894"/>
            <a:ext cx="1045627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26" y="5343922"/>
            <a:ext cx="2295733" cy="6261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3619531" y="5798682"/>
            <a:ext cx="1227756" cy="919843"/>
            <a:chOff x="6917944" y="5680638"/>
            <a:chExt cx="1227756" cy="919843"/>
          </a:xfrm>
        </p:grpSpPr>
        <p:pic>
          <p:nvPicPr>
            <p:cNvPr id="44" name="Picture 2" descr="Image result for video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2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2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3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8" grpId="0"/>
      <p:bldP spid="22" grpId="0" animBg="1"/>
      <p:bldP spid="23" grpId="0" animBg="1"/>
      <p:bldP spid="24" grpId="0" animBg="1"/>
      <p:bldP spid="25" grpId="0" animBg="1"/>
      <p:bldP spid="26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#52 (Equations)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4352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2355273"/>
            <a:ext cx="2790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 = P + PR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810" y="2962980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–P 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56005" y="2418741"/>
            <a:ext cx="942686" cy="1212384"/>
            <a:chOff x="5105400" y="2105354"/>
            <a:chExt cx="942686" cy="9426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25286" y="2406731"/>
            <a:ext cx="695141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7528" y="2935877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–P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7130" y="4157001"/>
            <a:ext cx="2790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 – P = PR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493585" y="4803063"/>
            <a:ext cx="111180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40896" y="4803063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68160" y="4879226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 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5268" y="4803063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 </a:t>
            </a:r>
            <a:endParaRPr lang="en-US" sz="4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98691" y="4244670"/>
            <a:ext cx="167938" cy="132783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13424" y="4244670"/>
            <a:ext cx="167938" cy="132783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43083" y="4250409"/>
                <a:ext cx="2581156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83" y="4250409"/>
                <a:ext cx="2581156" cy="1421608"/>
              </a:xfrm>
              <a:prstGeom prst="rect">
                <a:avLst/>
              </a:prstGeom>
              <a:blipFill>
                <a:blip r:embed="rId5"/>
                <a:stretch>
                  <a:fillRect l="-14184" b="-1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295400" y="4157001"/>
            <a:ext cx="1467782" cy="637772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54" y="5672017"/>
            <a:ext cx="2559385" cy="101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12" grpId="0"/>
      <p:bldP spid="13" grpId="0"/>
      <p:bldP spid="23" grpId="0"/>
      <p:bldP spid="24" grpId="0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#7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673"/>
          <a:stretch/>
        </p:blipFill>
        <p:spPr>
          <a:xfrm>
            <a:off x="457199" y="1143000"/>
            <a:ext cx="767003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218" b="38333"/>
          <a:stretch/>
        </p:blipFill>
        <p:spPr>
          <a:xfrm>
            <a:off x="228600" y="1710025"/>
            <a:ext cx="767003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263254"/>
            <a:ext cx="4437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x</a:t>
            </a:r>
            <a:r>
              <a:rPr lang="en-US" sz="4400" b="1" dirty="0" err="1" smtClean="0">
                <a:solidFill>
                  <a:srgbClr val="FF0000"/>
                </a:solidFill>
              </a:rPr>
              <a:t>y</a:t>
            </a:r>
            <a:r>
              <a:rPr lang="en-US" sz="4400" b="1" dirty="0" smtClean="0">
                <a:solidFill>
                  <a:srgbClr val="FF0000"/>
                </a:solidFill>
              </a:rPr>
              <a:t> – 2yz </a:t>
            </a:r>
            <a:r>
              <a:rPr lang="en-US" sz="4400" b="1" dirty="0">
                <a:solidFill>
                  <a:schemeClr val="tx2"/>
                </a:solidFill>
              </a:rPr>
              <a:t>+</a:t>
            </a:r>
            <a:r>
              <a:rPr lang="en-US" sz="4400" b="1" dirty="0" smtClean="0">
                <a:solidFill>
                  <a:schemeClr val="tx2"/>
                </a:solidFill>
              </a:rPr>
              <a:t> 7x – 14z</a:t>
            </a:r>
            <a:endParaRPr lang="en-US" sz="44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10815" y="2191058"/>
            <a:ext cx="0" cy="13687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399" y="3162348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y</a:t>
            </a:r>
            <a:endParaRPr lang="en-US" sz="4400" dirty="0"/>
          </a:p>
          <a:p>
            <a:r>
              <a:rPr lang="en-US" sz="4400" b="1" dirty="0" smtClean="0"/>
              <a:t>y(</a:t>
            </a:r>
            <a:r>
              <a:rPr lang="en-US" sz="4400" b="1" dirty="0" smtClean="0">
                <a:solidFill>
                  <a:srgbClr val="FF0000"/>
                </a:solidFill>
              </a:rPr>
              <a:t>x – 2z</a:t>
            </a:r>
            <a:r>
              <a:rPr lang="en-US" sz="4400" b="1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6452" y="3188133"/>
            <a:ext cx="24096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+7</a:t>
            </a:r>
            <a:endParaRPr lang="en-US" sz="4400" dirty="0"/>
          </a:p>
          <a:p>
            <a:r>
              <a:rPr lang="en-US" sz="4400" b="1" dirty="0" smtClean="0"/>
              <a:t>+7(</a:t>
            </a:r>
            <a:r>
              <a:rPr lang="en-US" sz="4400" b="1" dirty="0" smtClean="0">
                <a:solidFill>
                  <a:schemeClr val="tx2"/>
                </a:solidFill>
              </a:rPr>
              <a:t>x – 2z</a:t>
            </a:r>
            <a:r>
              <a:rPr lang="en-US" sz="4400" b="1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1760479" y="3794872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79051" y="381350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6946" y="4804966"/>
            <a:ext cx="184377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– 2z)</a:t>
            </a:r>
          </a:p>
        </p:txBody>
      </p:sp>
      <p:sp>
        <p:nvSpPr>
          <p:cNvPr id="13" name="Oval 12"/>
          <p:cNvSpPr/>
          <p:nvPr/>
        </p:nvSpPr>
        <p:spPr>
          <a:xfrm>
            <a:off x="1201273" y="3822172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1703" y="3794871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3617" y="4856700"/>
            <a:ext cx="162736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(y + 7)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7481" y="5757247"/>
            <a:ext cx="328647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– 2z)(y + 7)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856988"/>
            <a:ext cx="3639664" cy="6329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#53 (Equations)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7200" y="1219200"/>
            <a:ext cx="74352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90700"/>
            <a:ext cx="3171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2857" y="2781300"/>
                <a:ext cx="697435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2781300"/>
                <a:ext cx="69743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7976" y="2514600"/>
                <a:ext cx="2587568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V 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 smtClean="0"/>
                  <a:t>A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h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76" y="2514600"/>
                <a:ext cx="2587568" cy="1070358"/>
              </a:xfrm>
              <a:prstGeom prst="rect">
                <a:avLst/>
              </a:prstGeom>
              <a:blipFill rotWithShape="1">
                <a:blip r:embed="rId7"/>
                <a:stretch>
                  <a:fillRect l="-9412" r="-8706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4477" y="2781300"/>
                <a:ext cx="697435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77" y="2781300"/>
                <a:ext cx="69743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46939" y="1962834"/>
            <a:ext cx="309681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Clear fractions!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21966" y="2781300"/>
            <a:ext cx="945234" cy="8036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32857" y="2781300"/>
            <a:ext cx="1110343" cy="637772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1" y="2754801"/>
            <a:ext cx="806944" cy="637772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82057" y="3657600"/>
            <a:ext cx="1984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3V = A</a:t>
            </a:r>
            <a:r>
              <a:rPr lang="en-US" sz="4400" b="1" dirty="0" smtClean="0">
                <a:solidFill>
                  <a:srgbClr val="FF0000"/>
                </a:solidFill>
              </a:rPr>
              <a:t>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22509" y="4267200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36840" y="4267201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8079" y="4267202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36840" y="4303579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</a:t>
            </a:r>
            <a:endParaRPr lang="en-US" sz="4400" dirty="0"/>
          </a:p>
        </p:txBody>
      </p:sp>
      <p:cxnSp>
        <p:nvCxnSpPr>
          <p:cNvPr id="19" name="Straight Connector 18"/>
          <p:cNvCxnSpPr>
            <a:endCxn id="18" idx="2"/>
          </p:cNvCxnSpPr>
          <p:nvPr/>
        </p:nvCxnSpPr>
        <p:spPr>
          <a:xfrm>
            <a:off x="3528047" y="3657600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4765" y="2881971"/>
                <a:ext cx="2031325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65" y="2881971"/>
                <a:ext cx="2031325" cy="1421608"/>
              </a:xfrm>
              <a:prstGeom prst="rect">
                <a:avLst/>
              </a:prstGeom>
              <a:blipFill rotWithShape="1">
                <a:blip r:embed="rId9"/>
                <a:stretch>
                  <a:fillRect l="-18318" b="-15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5" y="4339793"/>
            <a:ext cx="2187708" cy="8431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13" grpId="0" animBg="1"/>
      <p:bldP spid="14" grpId="0"/>
      <p:bldP spid="17" grpId="0"/>
      <p:bldP spid="18" grpId="0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#54 (Equations)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9072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514600"/>
            <a:ext cx="3937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3x = </a:t>
            </a:r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r>
              <a:rPr lang="en-US" sz="4400" b="1" dirty="0" smtClean="0"/>
              <a:t>(x + 4) –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743200" y="2275113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743200" y="2253343"/>
            <a:ext cx="1371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135" y="3429000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3x = </a:t>
            </a:r>
            <a:r>
              <a:rPr lang="en-US" sz="4400" b="1" dirty="0" smtClean="0">
                <a:solidFill>
                  <a:srgbClr val="FF0000"/>
                </a:solidFill>
              </a:rPr>
              <a:t>4x + 16</a:t>
            </a:r>
            <a:r>
              <a:rPr lang="en-US" sz="4400" b="1" dirty="0" smtClean="0"/>
              <a:t> –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3352800" y="3482484"/>
            <a:ext cx="210849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1782" y="4419600"/>
            <a:ext cx="291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3x = 4x </a:t>
            </a:r>
            <a:r>
              <a:rPr lang="en-US" sz="4400" b="1" dirty="0" smtClean="0">
                <a:solidFill>
                  <a:srgbClr val="FF0000"/>
                </a:solidFill>
              </a:rPr>
              <a:t>+ 11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029200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–4x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0692" y="5051247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–4x 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20560" y="4474029"/>
            <a:ext cx="942686" cy="1212384"/>
            <a:chOff x="5105400" y="2105354"/>
            <a:chExt cx="942686" cy="942646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371600" y="4540474"/>
            <a:ext cx="914400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7400" y="1337101"/>
            <a:ext cx="2178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-1x = 11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59582" y="1184946"/>
            <a:ext cx="0" cy="559685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19800" y="2057400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00898" y="2057399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2097222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-1 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62431" y="2118993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-1 </a:t>
            </a:r>
            <a:endParaRPr lang="en-US" sz="4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248400" y="1435209"/>
            <a:ext cx="69058" cy="144059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24" y="1411283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16350" y="1435209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88705" y="3305888"/>
            <a:ext cx="228620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-11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52" y="4283298"/>
            <a:ext cx="1738298" cy="7631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6" grpId="0" animBg="1"/>
      <p:bldP spid="17" grpId="0"/>
      <p:bldP spid="22" grpId="0"/>
      <p:bldP spid="23" grpId="0"/>
      <p:bldP spid="26" grpId="0" animBg="1"/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#55 (Equations)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5800" y="1219200"/>
            <a:ext cx="439072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4114800" cy="6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418" y="2480349"/>
            <a:ext cx="5681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-4</a:t>
            </a:r>
            <a:r>
              <a:rPr lang="en-US" sz="4400" b="1" dirty="0" smtClean="0"/>
              <a:t>(x + 3) – 36 = –14 – 10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556522" y="2209643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531270" y="2165780"/>
            <a:ext cx="1371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3818285" y="2533833"/>
            <a:ext cx="210849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4769" y="3428202"/>
            <a:ext cx="4634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-4x – 12</a:t>
            </a:r>
            <a:r>
              <a:rPr lang="en-US" sz="4400" b="1" dirty="0" smtClean="0"/>
              <a:t> – 36 = – 24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1598070" y="3468446"/>
            <a:ext cx="2362200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194" y="4130917"/>
            <a:ext cx="3526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-4x </a:t>
            </a:r>
            <a:r>
              <a:rPr lang="en-US" sz="4400" b="1" dirty="0" smtClean="0">
                <a:solidFill>
                  <a:srgbClr val="FF0000"/>
                </a:solidFill>
              </a:rPr>
              <a:t>– 48</a:t>
            </a:r>
            <a:r>
              <a:rPr lang="en-US" sz="4400" b="1" dirty="0" smtClean="0"/>
              <a:t> = – 24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470" y="4799803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+48 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6234" y="4799803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+48 </a:t>
            </a:r>
            <a:endParaRPr lang="en-US" sz="4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36484" y="4294166"/>
            <a:ext cx="942686" cy="1212384"/>
            <a:chOff x="5105400" y="2105354"/>
            <a:chExt cx="942686" cy="94264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236234" y="4294166"/>
            <a:ext cx="1028836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19800" y="1143000"/>
            <a:ext cx="0" cy="559685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8231" y="1278309"/>
            <a:ext cx="2178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-4x = 24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460631" y="1998608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41729" y="1998607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8231" y="2038430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-4 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7703262" y="2060201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-4 </a:t>
            </a:r>
            <a:endParaRPr lang="en-US" sz="4400" dirty="0"/>
          </a:p>
        </p:txBody>
      </p:sp>
      <p:cxnSp>
        <p:nvCxnSpPr>
          <p:cNvPr id="25" name="Straight Connector 24"/>
          <p:cNvCxnSpPr>
            <a:endCxn id="23" idx="2"/>
          </p:cNvCxnSpPr>
          <p:nvPr/>
        </p:nvCxnSpPr>
        <p:spPr>
          <a:xfrm>
            <a:off x="6693111" y="1379043"/>
            <a:ext cx="803" cy="14288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82755" y="1352491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57181" y="1447099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536" y="3247096"/>
            <a:ext cx="189667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-6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09" y="4549000"/>
            <a:ext cx="1581109" cy="7027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8" grpId="0" animBg="1"/>
      <p:bldP spid="20" grpId="0"/>
      <p:bldP spid="23" grpId="0"/>
      <p:bldP spid="24" grpId="0"/>
      <p:bldP spid="27" grpId="0" animBg="1"/>
      <p:bldP spid="2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t="25936" r="4517" b="18730"/>
          <a:stretch/>
        </p:blipFill>
        <p:spPr bwMode="auto">
          <a:xfrm>
            <a:off x="1924842" y="1082943"/>
            <a:ext cx="25383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#56 (Equations)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87" b="57827"/>
          <a:stretch/>
        </p:blipFill>
        <p:spPr bwMode="auto">
          <a:xfrm>
            <a:off x="664350" y="1153680"/>
            <a:ext cx="1174575" cy="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493667"/>
            <a:ext cx="30968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Clear fractions!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LCD = 10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6029" y="2514600"/>
                <a:ext cx="289592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9" y="2514600"/>
                <a:ext cx="2895921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836" y="2653749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6" y="2653749"/>
                <a:ext cx="67127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2200" y="2606094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06094"/>
                <a:ext cx="6712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2554" y="2587977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54" y="2587977"/>
                <a:ext cx="67127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32250" y="4065034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</a:t>
            </a:r>
            <a:r>
              <a:rPr lang="en-US" sz="4400" b="1" dirty="0" smtClean="0"/>
              <a:t>x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/>
              <a:t>=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– 5 – 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2445583" y="4118518"/>
            <a:ext cx="210849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1500" y="4834475"/>
            <a:ext cx="2531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</a:t>
            </a:r>
            <a:r>
              <a:rPr lang="en-US" sz="4400" b="1" dirty="0" smtClean="0"/>
              <a:t>x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/>
              <a:t>=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– 11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581293" y="5512835"/>
            <a:ext cx="864290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67069" y="5512834"/>
            <a:ext cx="958362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0857" y="557869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12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67627" y="551742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12</a:t>
            </a:r>
            <a:endParaRPr lang="en-US" sz="4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38122" y="4966300"/>
            <a:ext cx="803" cy="14288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73988" y="4966300"/>
            <a:ext cx="1148973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53364" y="3006204"/>
                <a:ext cx="2648482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x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364" y="3006204"/>
                <a:ext cx="2648482" cy="1421608"/>
              </a:xfrm>
              <a:prstGeom prst="rect">
                <a:avLst/>
              </a:prstGeom>
              <a:blipFill rotWithShape="1">
                <a:blip r:embed="rId9"/>
                <a:stretch>
                  <a:fillRect l="-14055" b="-1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521722" y="305385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0052" y="2625867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4255" y="2041092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55" y="2041092"/>
                <a:ext cx="52289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3011031" y="313134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08284" y="2560347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58402" y="2008274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02" y="2008274"/>
                <a:ext cx="52289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3862548" y="3117471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48474" y="2542230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02532" y="1929825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32" y="1929825"/>
                <a:ext cx="522899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4606" y="3486590"/>
                <a:ext cx="48237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/>
                  <a:t> 6x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/>
                  <a:t>=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/>
                  <a:t>–1  –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/>
                  <a:t>3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" y="3486590"/>
                <a:ext cx="4823756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5183" t="-15873" r="-429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 flipH="1">
            <a:off x="110795" y="3551732"/>
            <a:ext cx="1601920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>
            <a:off x="1956271" y="3554406"/>
            <a:ext cx="1601920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3932004" y="3531564"/>
            <a:ext cx="1146357" cy="724467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05" y="4603160"/>
            <a:ext cx="1676400" cy="9096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7" grpId="0"/>
      <p:bldP spid="18" grpId="0"/>
      <p:bldP spid="21" grpId="0" animBg="1"/>
      <p:bldP spid="24" grpId="0" animBg="1"/>
      <p:bldP spid="29" grpId="0" animBg="1"/>
      <p:bldP spid="32" grpId="0" animBg="1"/>
      <p:bldP spid="36" grpId="0" animBg="1"/>
      <p:bldP spid="37" grpId="0"/>
      <p:bldP spid="38" grpId="0" animBg="1"/>
      <p:bldP spid="39" grpId="0" animBg="1"/>
      <p:bldP spid="4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183639" y="4311695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#57 (Equations)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4"/>
          <a:stretch/>
        </p:blipFill>
        <p:spPr bwMode="auto">
          <a:xfrm>
            <a:off x="609600" y="1295400"/>
            <a:ext cx="3657600" cy="5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12749"/>
          <a:stretch/>
        </p:blipFill>
        <p:spPr bwMode="auto">
          <a:xfrm>
            <a:off x="1603568" y="1295400"/>
            <a:ext cx="2604879" cy="7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493667"/>
            <a:ext cx="30968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Clear fractions!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LCD = 3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5766" y="2439876"/>
                <a:ext cx="2441694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6" y="2439876"/>
                <a:ext cx="2441694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5073" y="2579025"/>
                <a:ext cx="517385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73" y="2579025"/>
                <a:ext cx="51738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8139" y="2518325"/>
                <a:ext cx="517385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39" y="2518325"/>
                <a:ext cx="51738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9617" y="2776920"/>
                <a:ext cx="58169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17" y="2776920"/>
                <a:ext cx="58169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56336" y="3680142"/>
            <a:ext cx="267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 – 1 = –15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8122" y="4261824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2984415" y="3658258"/>
            <a:ext cx="1148973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95179" y="5298447"/>
                <a:ext cx="2651688" cy="10156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a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6000" b="1" dirty="0" smtClean="0"/>
                  <a:t>14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79" y="5298447"/>
                <a:ext cx="2651688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13793" t="-17964" r="-1287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531020" y="3034188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98584" y="2551143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19821" y="3042747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3175" y="249254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3090579" y="2621919"/>
            <a:ext cx="1433236" cy="724467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70098" y="3747813"/>
            <a:ext cx="942686" cy="1212384"/>
            <a:chOff x="5105400" y="2105354"/>
            <a:chExt cx="942686" cy="942646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5463378"/>
            <a:ext cx="1747158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932890" y="4821849"/>
            <a:ext cx="1227756" cy="919843"/>
            <a:chOff x="6917944" y="5680638"/>
            <a:chExt cx="1227756" cy="919843"/>
          </a:xfrm>
        </p:grpSpPr>
        <p:pic>
          <p:nvPicPr>
            <p:cNvPr id="30" name="Picture 2" descr="Image result for vide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3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3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9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9" grpId="0"/>
      <p:bldP spid="21" grpId="0" animBg="1"/>
      <p:bldP spid="22" grpId="0" animBg="1"/>
      <p:bldP spid="3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#58 (Equations)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4"/>
          <a:stretch/>
        </p:blipFill>
        <p:spPr bwMode="auto">
          <a:xfrm>
            <a:off x="631372" y="1230910"/>
            <a:ext cx="3657600" cy="5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11232"/>
          <a:stretch/>
        </p:blipFill>
        <p:spPr bwMode="auto">
          <a:xfrm>
            <a:off x="1710982" y="1209843"/>
            <a:ext cx="2610968" cy="88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2575" y="1209843"/>
            <a:ext cx="30968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Clear fractions!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LCD = 15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6029" y="2600186"/>
                <a:ext cx="2550698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9" y="2600186"/>
                <a:ext cx="2550698" cy="10275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3836" y="2739335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6" y="2739335"/>
                <a:ext cx="6712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17151" y="2692073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51" y="2692073"/>
                <a:ext cx="67127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1301" y="2724584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01" y="2724584"/>
                <a:ext cx="67127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32250" y="4150620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25 – 3x </a:t>
            </a:r>
            <a:r>
              <a:rPr lang="en-US" sz="4400" b="1" dirty="0"/>
              <a:t>= </a:t>
            </a:r>
            <a:r>
              <a:rPr lang="en-US" sz="4400" b="1" dirty="0" smtClean="0"/>
              <a:t>13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1722" y="3139445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1"/>
          </p:cNvCxnSpPr>
          <p:nvPr/>
        </p:nvCxnSpPr>
        <p:spPr>
          <a:xfrm>
            <a:off x="1010052" y="2711453"/>
            <a:ext cx="415977" cy="40249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9728" y="2054636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28" y="2054636"/>
                <a:ext cx="52289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2429002" y="3159064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7992" y="2645933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25752" y="2081522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752" y="2081522"/>
                <a:ext cx="52289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3341631" y="3102466"/>
            <a:ext cx="539670" cy="46971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58395" y="2666134"/>
            <a:ext cx="446787" cy="55080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0809" y="3589307"/>
                <a:ext cx="33409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</a:rPr>
                  <a:t>5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/>
                  <a:t> 5 –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4400" b="1" dirty="0" smtClean="0"/>
                  <a:t>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/>
                  <a:t>=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13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9" y="3589307"/>
                <a:ext cx="3340979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7299" t="-15873" r="-675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 flipH="1">
            <a:off x="843834" y="3650668"/>
            <a:ext cx="1214157" cy="68768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40809" y="4648200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-25 </a:t>
            </a:r>
            <a:endParaRPr lang="en-US" sz="4400" dirty="0"/>
          </a:p>
        </p:txBody>
      </p:sp>
      <p:sp>
        <p:nvSpPr>
          <p:cNvPr id="39" name="TextBox 38"/>
          <p:cNvSpPr txBox="1"/>
          <p:nvPr/>
        </p:nvSpPr>
        <p:spPr>
          <a:xfrm>
            <a:off x="3160238" y="4648200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-25 </a:t>
            </a:r>
            <a:endParaRPr lang="en-US" sz="4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43767" y="4150338"/>
            <a:ext cx="942686" cy="1212384"/>
            <a:chOff x="5105400" y="2105354"/>
            <a:chExt cx="942686" cy="942646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3160239" y="4264867"/>
            <a:ext cx="917048" cy="10978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876800" y="2410172"/>
            <a:ext cx="0" cy="42954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25098" y="5562600"/>
            <a:ext cx="2526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– 3x </a:t>
            </a:r>
            <a:r>
              <a:rPr lang="en-US" sz="4400" b="1" dirty="0"/>
              <a:t>= </a:t>
            </a:r>
            <a:r>
              <a:rPr lang="en-US" sz="4400" b="1" dirty="0" smtClean="0">
                <a:solidFill>
                  <a:srgbClr val="FF0000"/>
                </a:solidFill>
              </a:rPr>
              <a:t>–12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79675" y="2589099"/>
            <a:ext cx="236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-3x = -12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932075" y="3309398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13173" y="3309397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79675" y="3349220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 </a:t>
            </a:r>
            <a:endParaRPr lang="en-US" sz="4400" dirty="0"/>
          </a:p>
        </p:txBody>
      </p:sp>
      <p:sp>
        <p:nvSpPr>
          <p:cNvPr id="53" name="TextBox 52"/>
          <p:cNvSpPr txBox="1"/>
          <p:nvPr/>
        </p:nvSpPr>
        <p:spPr>
          <a:xfrm>
            <a:off x="7174706" y="3370991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 </a:t>
            </a:r>
            <a:endParaRPr lang="en-US" sz="4400" dirty="0"/>
          </a:p>
        </p:txBody>
      </p:sp>
      <p:cxnSp>
        <p:nvCxnSpPr>
          <p:cNvPr id="54" name="Straight Connector 53"/>
          <p:cNvCxnSpPr>
            <a:endCxn id="52" idx="2"/>
          </p:cNvCxnSpPr>
          <p:nvPr/>
        </p:nvCxnSpPr>
        <p:spPr>
          <a:xfrm>
            <a:off x="6164556" y="2689833"/>
            <a:ext cx="802" cy="14288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54199" y="2663281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160447" y="2613652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133137" y="4347059"/>
            <a:ext cx="166103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4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30" y="5417639"/>
            <a:ext cx="1311495" cy="7545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24" grpId="0" animBg="1"/>
      <p:bldP spid="27" grpId="0" animBg="1"/>
      <p:bldP spid="31" grpId="0"/>
      <p:bldP spid="32" grpId="0" animBg="1"/>
      <p:bldP spid="38" grpId="0"/>
      <p:bldP spid="39" grpId="0"/>
      <p:bldP spid="43" grpId="0" animBg="1"/>
      <p:bldP spid="48" grpId="0"/>
      <p:bldP spid="49" grpId="0"/>
      <p:bldP spid="52" grpId="0"/>
      <p:bldP spid="53" grpId="0"/>
      <p:bldP spid="56" grpId="0" animBg="1"/>
      <p:bldP spid="5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#59 (Equations)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2743"/>
            <a:ext cx="4023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423" y="2405742"/>
            <a:ext cx="334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7x – 7 = 5x - 8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8252" y="2975519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–5x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33008"/>
            <a:ext cx="4392614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Get variable to 1 side!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041" y="2975519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–5x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91682" y="2427514"/>
            <a:ext cx="942686" cy="1212384"/>
            <a:chOff x="5105400" y="2105354"/>
            <a:chExt cx="942686" cy="9426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28760" y="2542042"/>
            <a:ext cx="917048" cy="10978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7633" y="3810000"/>
            <a:ext cx="2654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/>
              <a:t>x – 7 = –8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4447739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+7 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93760" y="4447738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+7 </a:t>
            </a:r>
            <a:endParaRPr lang="en-US"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16034" y="3810274"/>
            <a:ext cx="942686" cy="1212384"/>
            <a:chOff x="5105400" y="2105354"/>
            <a:chExt cx="942686" cy="94264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023375" y="3924803"/>
            <a:ext cx="917048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49346" y="5485406"/>
            <a:ext cx="1832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2x = </a:t>
            </a:r>
            <a:r>
              <a:rPr lang="en-US" sz="4400" b="1" dirty="0" smtClean="0">
                <a:solidFill>
                  <a:srgbClr val="FF0000"/>
                </a:solidFill>
              </a:rPr>
              <a:t>–1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87686" y="2251970"/>
            <a:ext cx="0" cy="452626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2274" y="2393953"/>
            <a:ext cx="1866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x = -1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870603" y="3114252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48380" y="3090968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0603" y="3109295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7187794" y="3114253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976798" y="2468135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93406" y="2492061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33432" y="4063798"/>
                <a:ext cx="2311851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x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432" y="4063798"/>
                <a:ext cx="2311851" cy="1421608"/>
              </a:xfrm>
              <a:prstGeom prst="rect">
                <a:avLst/>
              </a:prstGeom>
              <a:blipFill rotWithShape="1">
                <a:blip r:embed="rId5"/>
                <a:stretch>
                  <a:fillRect l="-16095" b="-1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34" y="5631645"/>
            <a:ext cx="1563721" cy="6014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2" grpId="0" animBg="1"/>
      <p:bldP spid="13" grpId="0"/>
      <p:bldP spid="14" grpId="0"/>
      <p:bldP spid="15" grpId="0"/>
      <p:bldP spid="19" grpId="0" animBg="1"/>
      <p:bldP spid="20" grpId="0"/>
      <p:bldP spid="24" grpId="0"/>
      <p:bldP spid="27" grpId="0"/>
      <p:bldP spid="28" grpId="0"/>
      <p:bldP spid="31" grpId="0" animBg="1"/>
      <p:bldP spid="3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#60 (Equations)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62743"/>
            <a:ext cx="40233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4243"/>
            <a:ext cx="40679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512" y="1194550"/>
            <a:ext cx="380187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Clear Decimals!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Move decimal point 2 places over.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726" y="2387454"/>
            <a:ext cx="625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1.4  x – 3.1   = 0.7  x – 1.98</a:t>
            </a:r>
            <a:endParaRPr lang="en-US" sz="4400" b="1" dirty="0"/>
          </a:p>
        </p:txBody>
      </p:sp>
      <p:sp>
        <p:nvSpPr>
          <p:cNvPr id="3" name="Curved Up Arrow 2"/>
          <p:cNvSpPr/>
          <p:nvPr/>
        </p:nvSpPr>
        <p:spPr>
          <a:xfrm>
            <a:off x="853926" y="299705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1164169" y="300449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577637" y="2990164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887880" y="2997604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817" y="24547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8991" y="242774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5857532" y="299705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6167775" y="300449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726" y="3399826"/>
            <a:ext cx="5453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140x – 310 = 70x – 198</a:t>
            </a:r>
            <a:endParaRPr lang="en-US" sz="4400" b="1" dirty="0"/>
          </a:p>
        </p:txBody>
      </p:sp>
      <p:sp>
        <p:nvSpPr>
          <p:cNvPr id="17" name="Curved Up Arrow 16"/>
          <p:cNvSpPr/>
          <p:nvPr/>
        </p:nvSpPr>
        <p:spPr>
          <a:xfrm>
            <a:off x="4125083" y="2975793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435326" y="2983233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8240" y="241686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726" y="4005980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–70x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9779" y="402430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–70x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05554" y="3418114"/>
            <a:ext cx="942686" cy="1212384"/>
            <a:chOff x="5105400" y="2105354"/>
            <a:chExt cx="942686" cy="942646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96726" y="3491271"/>
            <a:ext cx="1254652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0176" y="4775421"/>
            <a:ext cx="4209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70</a:t>
            </a:r>
            <a:r>
              <a:rPr lang="en-US" sz="4400" b="1" dirty="0" smtClean="0"/>
              <a:t>x – 310 = – 198</a:t>
            </a:r>
            <a:endParaRPr lang="en-US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08104" y="5334000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+310 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3268880" y="5334000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+310 </a:t>
            </a:r>
            <a:endParaRPr lang="en-US" sz="4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96347" y="4808390"/>
            <a:ext cx="942686" cy="1212384"/>
            <a:chOff x="5105400" y="2105354"/>
            <a:chExt cx="942686" cy="942646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3139780" y="4808390"/>
            <a:ext cx="1486046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717051" y="6025678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70x = </a:t>
            </a:r>
            <a:r>
              <a:rPr lang="en-US" sz="4400" b="1" dirty="0" smtClean="0">
                <a:solidFill>
                  <a:srgbClr val="FF0000"/>
                </a:solidFill>
              </a:rPr>
              <a:t>112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9" grpId="0" animBg="1"/>
      <p:bldP spid="10" grpId="0" animBg="1"/>
      <p:bldP spid="11" grpId="0" animBg="1"/>
      <p:bldP spid="4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5" grpId="0" animBg="1"/>
      <p:bldP spid="26" grpId="0"/>
      <p:bldP spid="29" grpId="0"/>
      <p:bldP spid="30" grpId="0"/>
      <p:bldP spid="34" grpId="0" animBg="1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#60 CONT…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62743"/>
            <a:ext cx="40233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4243"/>
            <a:ext cx="40679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32736" y="2428495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70x = 112</a:t>
            </a:r>
            <a:endParaRPr lang="en-US" sz="4400" dirty="0">
              <a:solidFill>
                <a:schemeClr val="tx2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343194" y="3066000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87607" y="3066001"/>
            <a:ext cx="1053161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43194" y="3080998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70 </a:t>
            </a:r>
            <a:endParaRPr lang="en-US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3703598" y="3038983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70 </a:t>
            </a:r>
            <a:endParaRPr lang="en-US" sz="4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559743" y="2612779"/>
            <a:ext cx="222730" cy="10626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87606" y="2469831"/>
            <a:ext cx="1053161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98896" y="5371771"/>
            <a:ext cx="225574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1.6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0" y="4271722"/>
            <a:ext cx="182453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DIVIDE!</a:t>
            </a:r>
            <a:endParaRPr lang="en-U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38370" y="4092158"/>
                <a:ext cx="1013419" cy="10175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/>
                            </a:rPr>
                            <m:t>𝟏𝟏𝟐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/>
                            </a:rPr>
                            <m:t>𝟕𝟎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70" y="4092158"/>
                <a:ext cx="1013419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27811" y="4082156"/>
                <a:ext cx="1188339" cy="102752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/>
                            </a:rPr>
                            <m:t>𝟓𝟔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811" y="4082156"/>
                <a:ext cx="1188339" cy="10275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57800" y="4116904"/>
                <a:ext cx="943079" cy="10175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116904"/>
                <a:ext cx="943079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46634" y="4092158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34" y="4092158"/>
                <a:ext cx="569387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148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63142" y="4784188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142" y="4784188"/>
                <a:ext cx="569387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526" r="-161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14744" y="4100925"/>
                <a:ext cx="721159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44" y="4100925"/>
                <a:ext cx="72115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14744" y="4672762"/>
                <a:ext cx="721159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44" y="4672762"/>
                <a:ext cx="721159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59" y="5371771"/>
            <a:ext cx="1738891" cy="7497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 animBg="1"/>
      <p:bldP spid="43" grpId="0" animBg="1"/>
      <p:bldP spid="48" grpId="0" animBg="1"/>
      <p:bldP spid="50" grpId="0" animBg="1"/>
      <p:bldP spid="55" grpId="0" animBg="1"/>
      <p:bldP spid="56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#61 (Equations)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62743"/>
            <a:ext cx="40233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34243"/>
            <a:ext cx="469710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512" y="1194550"/>
            <a:ext cx="380187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Clear Decimals!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Move decimal point 2 places over.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08" y="2398340"/>
            <a:ext cx="6630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-0.7  x + 1.15 = -0.4  x + 2.05</a:t>
            </a:r>
            <a:endParaRPr lang="en-US" sz="4400" b="1" dirty="0"/>
          </a:p>
        </p:txBody>
      </p:sp>
      <p:sp>
        <p:nvSpPr>
          <p:cNvPr id="8" name="Curved Up Arrow 7"/>
          <p:cNvSpPr/>
          <p:nvPr/>
        </p:nvSpPr>
        <p:spPr>
          <a:xfrm>
            <a:off x="663426" y="3015381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941993" y="304114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387137" y="3015381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697380" y="3015381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993" y="242030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5857532" y="299705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6167775" y="300449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4142500" y="3029750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4403650" y="3051522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1974" y="23868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422" y="3399826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-70x + 115 = -40x </a:t>
            </a:r>
            <a:r>
              <a:rPr lang="en-US" sz="4400" b="1" dirty="0"/>
              <a:t>+</a:t>
            </a:r>
            <a:r>
              <a:rPr lang="en-US" sz="4400" b="1" dirty="0" smtClean="0"/>
              <a:t> 205</a:t>
            </a:r>
            <a:endParaRPr lang="en-US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6152" y="402430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</a:rPr>
              <a:t>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9581" y="4024618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</a:rPr>
              <a:t>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99814" y="3418426"/>
            <a:ext cx="942686" cy="1212384"/>
            <a:chOff x="5105400" y="2105354"/>
            <a:chExt cx="942686" cy="942646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00107" y="3576621"/>
            <a:ext cx="1254652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8835" y="4657117"/>
            <a:ext cx="3974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-30</a:t>
            </a:r>
            <a:r>
              <a:rPr lang="en-US" sz="4400" b="1" dirty="0" smtClean="0"/>
              <a:t>x </a:t>
            </a:r>
            <a:r>
              <a:rPr lang="en-US" sz="4400" b="1" dirty="0"/>
              <a:t>+</a:t>
            </a:r>
            <a:r>
              <a:rPr lang="en-US" sz="4400" b="1" dirty="0" smtClean="0"/>
              <a:t> 115 = 205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57184" y="5257800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–115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5355" y="5257799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–115</a:t>
            </a:r>
            <a:endParaRPr lang="en-US" sz="4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966965" y="4685277"/>
            <a:ext cx="942686" cy="1212384"/>
            <a:chOff x="5105400" y="2105354"/>
            <a:chExt cx="942686" cy="94264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3199814" y="4757218"/>
            <a:ext cx="1254652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39249" y="5993021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-30x = </a:t>
            </a:r>
            <a:r>
              <a:rPr lang="en-US" sz="4400" b="1" dirty="0" smtClean="0">
                <a:solidFill>
                  <a:srgbClr val="FF0000"/>
                </a:solidFill>
              </a:rPr>
              <a:t>90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984633" y="3417228"/>
            <a:ext cx="0" cy="34407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11329" y="3547931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-30x = 90</a:t>
            </a:r>
            <a:endParaRPr lang="en-US" sz="4400" dirty="0">
              <a:solidFill>
                <a:schemeClr val="tx2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6345837" y="4171379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90365" y="4193345"/>
            <a:ext cx="616785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90139" y="4151777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-30 </a:t>
            </a:r>
            <a:endParaRPr lang="en-US" sz="4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3761" y="4110283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-30 </a:t>
            </a:r>
            <a:endParaRPr lang="en-US" sz="4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437410" y="3702494"/>
            <a:ext cx="420590" cy="9827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49040" y="3488230"/>
            <a:ext cx="1053161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76595" y="4922486"/>
            <a:ext cx="189667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-3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38" y="5890931"/>
            <a:ext cx="1953432" cy="8715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6158893" y="3737178"/>
            <a:ext cx="222730" cy="10626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85177" y="5659123"/>
            <a:ext cx="1227756" cy="919843"/>
            <a:chOff x="6917944" y="5680638"/>
            <a:chExt cx="1227756" cy="919843"/>
          </a:xfrm>
        </p:grpSpPr>
        <p:pic>
          <p:nvPicPr>
            <p:cNvPr id="46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5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5" grpId="0" animBg="1"/>
      <p:bldP spid="26" grpId="0"/>
      <p:bldP spid="27" grpId="0"/>
      <p:bldP spid="28" grpId="0"/>
      <p:bldP spid="32" grpId="0" animBg="1"/>
      <p:bldP spid="33" grpId="0"/>
      <p:bldP spid="35" grpId="0"/>
      <p:bldP spid="38" grpId="0"/>
      <p:bldP spid="39" grpId="0"/>
      <p:bldP spid="41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#8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673"/>
          <a:stretch/>
        </p:blipFill>
        <p:spPr>
          <a:xfrm>
            <a:off x="457199" y="1143000"/>
            <a:ext cx="767003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347" r="14902" b="10204"/>
          <a:stretch/>
        </p:blipFill>
        <p:spPr>
          <a:xfrm>
            <a:off x="457198" y="1644449"/>
            <a:ext cx="652703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263254"/>
            <a:ext cx="4891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10x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– 8x  </a:t>
            </a:r>
            <a:r>
              <a:rPr lang="en-US" sz="4400" b="1" dirty="0" smtClean="0">
                <a:solidFill>
                  <a:schemeClr val="tx2"/>
                </a:solidFill>
              </a:rPr>
              <a:t>– 15x + 12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15591" y="2141016"/>
            <a:ext cx="0" cy="108954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399" y="3162348"/>
            <a:ext cx="2449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2x</a:t>
            </a:r>
            <a:endParaRPr lang="en-US" sz="4400" dirty="0"/>
          </a:p>
          <a:p>
            <a:r>
              <a:rPr lang="en-US" sz="4400" b="1" dirty="0" smtClean="0"/>
              <a:t>2x(</a:t>
            </a:r>
            <a:r>
              <a:rPr lang="en-US" sz="4400" b="1" dirty="0" smtClean="0">
                <a:solidFill>
                  <a:srgbClr val="FF0000"/>
                </a:solidFill>
              </a:rPr>
              <a:t>5x – 4</a:t>
            </a:r>
            <a:r>
              <a:rPr lang="en-US" sz="4400" b="1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967" y="3202444"/>
            <a:ext cx="2783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–3</a:t>
            </a:r>
            <a:endParaRPr lang="en-US" sz="4400" dirty="0"/>
          </a:p>
          <a:p>
            <a:r>
              <a:rPr lang="en-US" sz="4400" b="1" dirty="0"/>
              <a:t>–</a:t>
            </a:r>
            <a:r>
              <a:rPr lang="en-US" sz="4400" b="1" dirty="0" smtClean="0"/>
              <a:t>3(</a:t>
            </a:r>
            <a:r>
              <a:rPr lang="en-US" sz="4400" b="1" dirty="0" smtClean="0">
                <a:solidFill>
                  <a:schemeClr val="tx2"/>
                </a:solidFill>
              </a:rPr>
              <a:t>5x – 4</a:t>
            </a:r>
            <a:r>
              <a:rPr lang="en-US" sz="4400" b="1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2028951" y="381699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39233" y="3816998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0316" y="4818743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(5x – 4)</a:t>
            </a:r>
          </a:p>
        </p:txBody>
      </p:sp>
      <p:sp>
        <p:nvSpPr>
          <p:cNvPr id="13" name="Oval 12"/>
          <p:cNvSpPr/>
          <p:nvPr/>
        </p:nvSpPr>
        <p:spPr>
          <a:xfrm>
            <a:off x="3986927" y="3830463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40598" y="4818743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(2x </a:t>
            </a:r>
            <a:r>
              <a:rPr lang="en-US" sz="4400" b="1" dirty="0"/>
              <a:t>– </a:t>
            </a:r>
            <a:r>
              <a:rPr lang="en-US" sz="4400" b="1" dirty="0" smtClean="0"/>
              <a:t>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713" y="5702063"/>
            <a:ext cx="375295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(5x – 4)(2x – 3)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50" y="5780669"/>
            <a:ext cx="3483863" cy="612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Oval 17"/>
          <p:cNvSpPr/>
          <p:nvPr/>
        </p:nvSpPr>
        <p:spPr>
          <a:xfrm>
            <a:off x="1386502" y="3748583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105239" y="4580824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1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Graphing Inequalities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78428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&lt; or &gt;: </a:t>
            </a:r>
            <a:endParaRPr lang="en-US" sz="7200" dirty="0"/>
          </a:p>
        </p:txBody>
      </p:sp>
      <p:sp>
        <p:nvSpPr>
          <p:cNvPr id="8" name="Oval 7"/>
          <p:cNvSpPr/>
          <p:nvPr/>
        </p:nvSpPr>
        <p:spPr>
          <a:xfrm>
            <a:off x="5063438" y="3463966"/>
            <a:ext cx="457200" cy="4572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3092402"/>
            <a:ext cx="9236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[ ]</a:t>
            </a:r>
            <a:endParaRPr lang="en-US" sz="6600" b="1" dirty="0"/>
          </a:p>
        </p:txBody>
      </p:sp>
      <p:sp>
        <p:nvSpPr>
          <p:cNvPr id="17" name="Oval 16"/>
          <p:cNvSpPr/>
          <p:nvPr/>
        </p:nvSpPr>
        <p:spPr>
          <a:xfrm>
            <a:off x="4953000" y="1949992"/>
            <a:ext cx="457200" cy="457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1670761"/>
            <a:ext cx="9012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( )</a:t>
            </a:r>
            <a:endParaRPr lang="en-US" sz="6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092402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</a:t>
            </a:r>
            <a:r>
              <a:rPr lang="en-US" sz="7200" u="sng" dirty="0" smtClean="0"/>
              <a:t>&lt;</a:t>
            </a:r>
            <a:r>
              <a:rPr lang="en-US" sz="7200" dirty="0" smtClean="0"/>
              <a:t> or </a:t>
            </a:r>
            <a:r>
              <a:rPr lang="en-US" sz="7200" u="sng" dirty="0" smtClean="0"/>
              <a:t>&gt;</a:t>
            </a:r>
            <a:r>
              <a:rPr lang="en-US" sz="7200" dirty="0" smtClean="0"/>
              <a:t>: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55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7" grpId="0" animBg="1"/>
      <p:bldP spid="1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Interval Notation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78428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&lt; or &gt;: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578428"/>
            <a:ext cx="2409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Use ( )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092402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</a:t>
            </a:r>
            <a:r>
              <a:rPr lang="en-US" sz="7200" u="sng" dirty="0" smtClean="0"/>
              <a:t>&lt;</a:t>
            </a:r>
            <a:r>
              <a:rPr lang="en-US" sz="7200" dirty="0" smtClean="0"/>
              <a:t> or </a:t>
            </a:r>
            <a:r>
              <a:rPr lang="en-US" sz="7200" u="sng" dirty="0" smtClean="0"/>
              <a:t>&gt;</a:t>
            </a:r>
            <a:r>
              <a:rPr lang="en-US" sz="7200" dirty="0" smtClean="0"/>
              <a:t>: 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5878286" y="3092402"/>
            <a:ext cx="2432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Use [ ]</a:t>
            </a:r>
            <a:endParaRPr lang="en-US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114" y="4466157"/>
                <a:ext cx="55565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/>
                      </a:rPr>
                      <m:t>−</m:t>
                    </m:r>
                    <m:r>
                      <a:rPr lang="en-US" sz="72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7200" dirty="0" smtClean="0"/>
                  <a:t> or </a:t>
                </a:r>
                <a14:m>
                  <m:oMath xmlns:m="http://schemas.openxmlformats.org/officeDocument/2006/math">
                    <m:r>
                      <a:rPr lang="en-US" sz="72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7200" dirty="0" smtClean="0"/>
                  <a:t>: 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" y="4466157"/>
                <a:ext cx="5556521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8342" t="-19289" r="-7355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04697" y="4572000"/>
            <a:ext cx="24096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Use ( )</a:t>
            </a:r>
          </a:p>
          <a:p>
            <a:r>
              <a:rPr lang="en-US" sz="6600" b="1" dirty="0" smtClean="0"/>
              <a:t>ONLY!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425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32659" y="3860820"/>
            <a:ext cx="7959920" cy="1447800"/>
            <a:chOff x="432659" y="3860820"/>
            <a:chExt cx="7959920" cy="1447800"/>
          </a:xfrm>
        </p:grpSpPr>
        <p:grpSp>
          <p:nvGrpSpPr>
            <p:cNvPr id="19" name="Group 18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20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#62 (Inequalities)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3"/>
          <a:stretch/>
        </p:blipFill>
        <p:spPr bwMode="auto">
          <a:xfrm>
            <a:off x="0" y="1143000"/>
            <a:ext cx="89154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383971"/>
                <a:ext cx="2188997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 smtClean="0"/>
                  <a:t> &lt; 6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83971"/>
                <a:ext cx="2188997" cy="1070358"/>
              </a:xfrm>
              <a:prstGeom prst="rect">
                <a:avLst/>
              </a:prstGeom>
              <a:blipFill rotWithShape="1">
                <a:blip r:embed="rId11"/>
                <a:stretch>
                  <a:fillRect r="-10306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9011" y="2435714"/>
                <a:ext cx="81092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1" y="2435714"/>
                <a:ext cx="81092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9597" y="2688317"/>
                <a:ext cx="81092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97" y="2688317"/>
                <a:ext cx="81092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521722" y="2962725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60204" y="2471121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0052" y="2471121"/>
            <a:ext cx="316400" cy="67886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1708806"/>
            <a:ext cx="59774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Inequality Flips/Reverses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When both sides are multiplied/divided by a negative!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66999" y="2553538"/>
            <a:ext cx="1676400" cy="68768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9921" y="3476100"/>
                <a:ext cx="17908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 smtClean="0"/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&gt;</a:t>
                </a:r>
                <a:r>
                  <a:rPr lang="en-US" sz="4400" b="1" dirty="0" smtClean="0"/>
                  <a:t> -30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21" y="3476100"/>
                <a:ext cx="1790875" cy="769441"/>
              </a:xfrm>
              <a:prstGeom prst="rect">
                <a:avLst/>
              </a:prstGeom>
              <a:blipFill rotWithShape="1">
                <a:blip r:embed="rId14"/>
                <a:stretch>
                  <a:fillRect t="-15873" r="-13311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80386" y="3860820"/>
            <a:ext cx="447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(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04165" y="4230777"/>
            <a:ext cx="4314919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56935" y="4539179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-30</a:t>
            </a:r>
            <a:endParaRPr lang="en-US" sz="4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9" y="5188877"/>
            <a:ext cx="7696200" cy="1457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81600" y="2995382"/>
                <a:ext cx="3307509" cy="10772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Interval Notation: </a:t>
                </a:r>
              </a:p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b="1" dirty="0" smtClean="0"/>
                  <a:t>-30,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200" b="1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995382"/>
                <a:ext cx="3307509" cy="1077218"/>
              </a:xfrm>
              <a:prstGeom prst="rect">
                <a:avLst/>
              </a:prstGeom>
              <a:blipFill rotWithShape="1">
                <a:blip r:embed="rId16"/>
                <a:stretch>
                  <a:fillRect l="-3461" t="-5464" r="-3643" b="-1584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  <p:bldP spid="13" grpId="0" animBg="1"/>
      <p:bldP spid="14" grpId="0"/>
      <p:bldP spid="25" grpId="0"/>
      <p:bldP spid="26" grpId="0" animBg="1"/>
      <p:bldP spid="31" grpId="0"/>
      <p:bldP spid="2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#63 (Inequalities)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43"/>
          <a:stretch/>
        </p:blipFill>
        <p:spPr bwMode="auto">
          <a:xfrm>
            <a:off x="0" y="1143000"/>
            <a:ext cx="891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5"/>
          <a:stretch/>
        </p:blipFill>
        <p:spPr bwMode="auto">
          <a:xfrm>
            <a:off x="609600" y="1632857"/>
            <a:ext cx="7305675" cy="7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394857"/>
            <a:ext cx="4950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24x + 28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r>
              <a:rPr lang="en-US" sz="4400" b="1" dirty="0" smtClean="0"/>
              <a:t>(5x + 11)</a:t>
            </a:r>
            <a:endParaRPr lang="en-US" sz="4400" b="1" dirty="0"/>
          </a:p>
        </p:txBody>
      </p:sp>
      <p:sp>
        <p:nvSpPr>
          <p:cNvPr id="7" name="Curved Down Arrow 6"/>
          <p:cNvSpPr/>
          <p:nvPr/>
        </p:nvSpPr>
        <p:spPr>
          <a:xfrm>
            <a:off x="2819400" y="2155371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2852056" y="2100943"/>
            <a:ext cx="1719943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65" y="3164298"/>
            <a:ext cx="4774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24x + 28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20x + 44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6" y="3733800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–20x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426" y="3755571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–20x</a:t>
            </a:r>
            <a:endParaRPr lang="en-US" sz="4400" b="1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02588" y="3290857"/>
            <a:ext cx="942686" cy="1212384"/>
            <a:chOff x="5105400" y="2105354"/>
            <a:chExt cx="942686" cy="94264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19889" y="3290857"/>
            <a:ext cx="1048363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0565" y="4503241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4x</a:t>
            </a:r>
            <a:r>
              <a:rPr lang="en-US" sz="4400" b="1" dirty="0" smtClean="0"/>
              <a:t> + 28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44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5029200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–28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4657" y="5029200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–28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83775" y="4525012"/>
            <a:ext cx="942686" cy="1212384"/>
            <a:chOff x="5105400" y="2105354"/>
            <a:chExt cx="942686" cy="94264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214800" y="4639541"/>
            <a:ext cx="1048363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7725" y="5873696"/>
            <a:ext cx="1965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4x 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16</a:t>
            </a:r>
            <a:endParaRPr lang="en-US" sz="44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181600" y="1548256"/>
            <a:ext cx="0" cy="509488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2328" y="1843130"/>
            <a:ext cx="1965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4x 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16</a:t>
            </a:r>
            <a:endParaRPr lang="en-US" sz="4400" b="1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973185" y="2558142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213513" y="2558141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82328" y="25581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34616" y="24965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4</a:t>
            </a:r>
            <a:endParaRPr lang="en-US" sz="4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217328" y="2005155"/>
            <a:ext cx="0" cy="11591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13513" y="1941065"/>
            <a:ext cx="863687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13226" y="4639541"/>
            <a:ext cx="54471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Since both sides are being divided by a positive 4</a:t>
            </a:r>
            <a:r>
              <a:rPr lang="en-US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DO NOT FLIP INEQUALITY SYMBOL!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2328" y="5403659"/>
            <a:ext cx="166103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</a:t>
            </a:r>
            <a:r>
              <a:rPr lang="en-US" sz="6000" b="1" u="sng" dirty="0" smtClean="0"/>
              <a:t>&lt;</a:t>
            </a:r>
            <a:r>
              <a:rPr lang="en-US" sz="6000" b="1" dirty="0" smtClean="0"/>
              <a:t> 4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5" grpId="0" animBg="1"/>
      <p:bldP spid="16" grpId="0"/>
      <p:bldP spid="17" grpId="0"/>
      <p:bldP spid="18" grpId="0"/>
      <p:bldP spid="22" grpId="0" animBg="1"/>
      <p:bldP spid="23" grpId="0"/>
      <p:bldP spid="26" grpId="0"/>
      <p:bldP spid="29" grpId="0"/>
      <p:bldP spid="30" grpId="0"/>
      <p:bldP spid="35" grpId="0" animBg="1"/>
      <p:bldP spid="36" grpId="0" animBg="1"/>
      <p:bldP spid="3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#63 CONT…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43"/>
          <a:stretch/>
        </p:blipFill>
        <p:spPr bwMode="auto">
          <a:xfrm>
            <a:off x="0" y="1143000"/>
            <a:ext cx="891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5"/>
          <a:stretch/>
        </p:blipFill>
        <p:spPr bwMode="auto">
          <a:xfrm>
            <a:off x="609600" y="1632857"/>
            <a:ext cx="7305675" cy="7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80410" y="1752600"/>
            <a:ext cx="166103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</a:t>
            </a:r>
            <a:r>
              <a:rPr lang="en-US" sz="6000" b="1" u="sng" dirty="0" smtClean="0"/>
              <a:t>&lt;</a:t>
            </a:r>
            <a:r>
              <a:rPr lang="en-US" sz="6000" b="1" dirty="0" smtClean="0"/>
              <a:t> 4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2659" y="3860820"/>
            <a:ext cx="7959920" cy="1447800"/>
            <a:chOff x="432659" y="3860820"/>
            <a:chExt cx="7959920" cy="1447800"/>
          </a:xfrm>
        </p:grpSpPr>
        <p:grpSp>
          <p:nvGrpSpPr>
            <p:cNvPr id="38" name="Group 37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40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Rectangle 38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648200" y="3893477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]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2671" y="4230777"/>
            <a:ext cx="4314919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48200" y="463731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1012" y="3024431"/>
                <a:ext cx="3331425" cy="10772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Interval Notation: </a:t>
                </a:r>
              </a:p>
              <a:p>
                <a:pPr algn="ctr"/>
                <a:r>
                  <a:rPr lang="en-US" sz="3200" b="1" dirty="0"/>
                  <a:t>(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200" b="1" dirty="0"/>
                  <a:t>, </a:t>
                </a:r>
                <a:r>
                  <a:rPr lang="en-US" sz="3200" b="1" dirty="0" smtClean="0"/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]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12" y="3024431"/>
                <a:ext cx="3331425" cy="1077218"/>
              </a:xfrm>
              <a:prstGeom prst="rect">
                <a:avLst/>
              </a:prstGeom>
              <a:blipFill rotWithShape="1">
                <a:blip r:embed="rId9"/>
                <a:stretch>
                  <a:fillRect l="-3442" t="-5464" r="-3080" b="-1584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08620"/>
            <a:ext cx="7324725" cy="1400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205491" y="2085452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3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#64 (Inequalities)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3"/>
          <a:stretch/>
        </p:blipFill>
        <p:spPr bwMode="auto">
          <a:xfrm>
            <a:off x="304800" y="1219200"/>
            <a:ext cx="8229600" cy="109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94857"/>
            <a:ext cx="5027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-5</a:t>
            </a:r>
            <a:r>
              <a:rPr lang="en-US" sz="4400" b="1" dirty="0" smtClean="0"/>
              <a:t>(6y + 3) &lt; -35y + 30</a:t>
            </a:r>
            <a:endParaRPr lang="en-US" sz="4400" b="1" dirty="0"/>
          </a:p>
        </p:txBody>
      </p:sp>
      <p:sp>
        <p:nvSpPr>
          <p:cNvPr id="6" name="Curved Down Arrow 5"/>
          <p:cNvSpPr/>
          <p:nvPr/>
        </p:nvSpPr>
        <p:spPr>
          <a:xfrm>
            <a:off x="558652" y="2111828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591308" y="2057400"/>
            <a:ext cx="1719943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164298"/>
            <a:ext cx="4960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-30y – 15</a:t>
            </a:r>
            <a:r>
              <a:rPr lang="en-US" sz="4400" b="1" dirty="0" smtClean="0"/>
              <a:t> &lt; -35y + 30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56673"/>
            <a:ext cx="1303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+35</a:t>
            </a:r>
            <a:r>
              <a:rPr lang="en-US" sz="4400" b="1" dirty="0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2205" y="3783266"/>
            <a:ext cx="1303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+35</a:t>
            </a:r>
            <a:r>
              <a:rPr lang="en-US" sz="4400" b="1" dirty="0">
                <a:solidFill>
                  <a:schemeClr val="tx2"/>
                </a:solidFill>
              </a:rPr>
              <a:t>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82643" y="3290857"/>
            <a:ext cx="942686" cy="1212384"/>
            <a:chOff x="5105400" y="2105354"/>
            <a:chExt cx="942686" cy="94264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19889" y="3290857"/>
            <a:ext cx="1183673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755" y="4552707"/>
            <a:ext cx="2953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5y</a:t>
            </a:r>
            <a:r>
              <a:rPr lang="en-US" sz="4400" b="1" dirty="0" smtClean="0"/>
              <a:t> – 15 &lt;</a:t>
            </a:r>
            <a:r>
              <a:rPr lang="en-US" sz="4400" b="1" dirty="0"/>
              <a:t> </a:t>
            </a:r>
            <a:r>
              <a:rPr lang="en-US" sz="4400" b="1" dirty="0" smtClean="0"/>
              <a:t>30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2409" y="5105400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+15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2108" y="5126205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+15</a:t>
            </a:r>
            <a:endParaRPr lang="en-US" sz="4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00462" y="4532453"/>
            <a:ext cx="942686" cy="1212384"/>
            <a:chOff x="5105400" y="2105354"/>
            <a:chExt cx="942686" cy="942646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97535" y="5836806"/>
            <a:ext cx="18453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5y &lt; </a:t>
            </a:r>
            <a:r>
              <a:rPr lang="en-US" sz="4400" b="1" dirty="0" smtClean="0">
                <a:solidFill>
                  <a:srgbClr val="FF0000"/>
                </a:solidFill>
              </a:rPr>
              <a:t>45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57800" y="1219200"/>
            <a:ext cx="0" cy="555174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82328" y="1843130"/>
            <a:ext cx="1973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5y  &lt; 45</a:t>
            </a:r>
            <a:endParaRPr lang="en-US" sz="4400" b="1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73185" y="2558142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13513" y="2558141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82328" y="25581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34616" y="24965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217328" y="2005155"/>
            <a:ext cx="0" cy="11591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13512" y="1930143"/>
            <a:ext cx="863687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13226" y="4639541"/>
            <a:ext cx="54471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Since both sides are being divided by a positive 5</a:t>
            </a:r>
            <a:r>
              <a:rPr lang="en-US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DO NOT FLIP INEQUALITY SYMBOL!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6792" y="5409921"/>
            <a:ext cx="16706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/>
              <a:t>y</a:t>
            </a:r>
            <a:r>
              <a:rPr lang="en-US" sz="6000" b="1" dirty="0" smtClean="0"/>
              <a:t> &lt; 9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4" grpId="0" animBg="1"/>
      <p:bldP spid="15" grpId="0"/>
      <p:bldP spid="16" grpId="0"/>
      <p:bldP spid="17" grpId="0"/>
      <p:bldP spid="21" grpId="0"/>
      <p:bldP spid="24" grpId="0"/>
      <p:bldP spid="27" grpId="0"/>
      <p:bldP spid="28" grpId="0"/>
      <p:bldP spid="30" grpId="0" animBg="1"/>
      <p:bldP spid="31" grpId="0" animBg="1"/>
      <p:bldP spid="3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#64 CONT…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3"/>
          <a:stretch/>
        </p:blipFill>
        <p:spPr bwMode="auto">
          <a:xfrm>
            <a:off x="304800" y="1219200"/>
            <a:ext cx="8229600" cy="109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86400" y="1219200"/>
            <a:ext cx="16706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/>
              <a:t>y</a:t>
            </a:r>
            <a:r>
              <a:rPr lang="en-US" sz="6000" b="1" dirty="0" smtClean="0"/>
              <a:t> &lt; 9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5316" y="3417763"/>
            <a:ext cx="7959920" cy="1447800"/>
            <a:chOff x="432659" y="3860820"/>
            <a:chExt cx="7959920" cy="1447800"/>
          </a:xfrm>
        </p:grpSpPr>
        <p:grpSp>
          <p:nvGrpSpPr>
            <p:cNvPr id="40" name="Group 39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42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Rectangle 40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61131" y="420428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42657" y="2475583"/>
            <a:ext cx="4340547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Set-builder Notation: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{y| </a:t>
            </a:r>
            <a:r>
              <a:rPr lang="en-US" sz="3600" b="1" dirty="0"/>
              <a:t>y</a:t>
            </a:r>
            <a:r>
              <a:rPr lang="en-US" sz="3600" b="1" dirty="0" smtClean="0"/>
              <a:t> &lt; 9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57799" y="3847240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8252" y="3847240"/>
            <a:ext cx="4287710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" y="4973724"/>
            <a:ext cx="7562850" cy="1409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54204" y="2396718"/>
            <a:ext cx="1227756" cy="919843"/>
            <a:chOff x="6917944" y="5680638"/>
            <a:chExt cx="1227756" cy="919843"/>
          </a:xfrm>
        </p:grpSpPr>
        <p:pic>
          <p:nvPicPr>
            <p:cNvPr id="19" name="Picture 2" descr="Image result for vide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0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0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2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#65 (Inequalities)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98"/>
          <a:stretch/>
        </p:blipFill>
        <p:spPr bwMode="auto">
          <a:xfrm>
            <a:off x="304800" y="1219200"/>
            <a:ext cx="82296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9"/>
          <a:stretch/>
        </p:blipFill>
        <p:spPr bwMode="auto">
          <a:xfrm>
            <a:off x="757237" y="1714500"/>
            <a:ext cx="7324725" cy="9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2659" y="3994960"/>
            <a:ext cx="7959920" cy="1447800"/>
            <a:chOff x="432659" y="3860820"/>
            <a:chExt cx="7959920" cy="1447800"/>
          </a:xfrm>
        </p:grpSpPr>
        <p:grpSp>
          <p:nvGrpSpPr>
            <p:cNvPr id="7" name="Group 6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9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2501" y="2582587"/>
                <a:ext cx="1521570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 smtClean="0"/>
                  <a:t>y &gt; 6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01" y="2582587"/>
                <a:ext cx="1521570" cy="1070358"/>
              </a:xfrm>
              <a:prstGeom prst="rect">
                <a:avLst/>
              </a:prstGeom>
              <a:blipFill rotWithShape="1">
                <a:blip r:embed="rId9"/>
                <a:stretch>
                  <a:fillRect l="-402" r="-15663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7308" y="2677871"/>
                <a:ext cx="58169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8" y="2677871"/>
                <a:ext cx="58169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6086" y="2908703"/>
                <a:ext cx="58169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86" y="2908703"/>
                <a:ext cx="58169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041350" y="321576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945" y="2691508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2009792" y="2795694"/>
            <a:ext cx="1251629" cy="68768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27963" y="3523545"/>
            <a:ext cx="156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y &gt; 30</a:t>
            </a:r>
            <a:endParaRPr lang="en-US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91103" y="467331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30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3052780"/>
            <a:ext cx="4340547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Set-builder Notation: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{y| </a:t>
            </a:r>
            <a:r>
              <a:rPr lang="en-US" sz="3600" b="1" dirty="0"/>
              <a:t>y</a:t>
            </a:r>
            <a:r>
              <a:rPr lang="en-US" sz="3600" b="1" dirty="0" smtClean="0"/>
              <a:t> &gt; 30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5566" y="1831364"/>
            <a:ext cx="57468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Since both sides are being multiplied by a positive 5</a:t>
            </a:r>
            <a:r>
              <a:rPr lang="en-US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DO NOT FLIP INEQUALITY SYMBOL!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5315740"/>
            <a:ext cx="7505700" cy="1476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3147784" y="4347907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68770" y="4364917"/>
            <a:ext cx="4287710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8" grpId="0" animBg="1"/>
      <p:bldP spid="19" grpId="0"/>
      <p:bldP spid="22" grpId="0"/>
      <p:bldP spid="23" grpId="0" animBg="1"/>
      <p:bldP spid="25" grpId="0" animBg="1"/>
      <p:bldP spid="27" grpId="0" animBg="1"/>
      <p:bldP spid="2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89038"/>
          </a:xfrm>
        </p:spPr>
        <p:txBody>
          <a:bodyPr/>
          <a:lstStyle/>
          <a:p>
            <a:r>
              <a:rPr lang="en-US" b="1" dirty="0" smtClean="0"/>
              <a:t>Problem #66 (Problem Solving)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22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fence is to be installed around a rectangular field.  </a:t>
            </a:r>
          </a:p>
          <a:p>
            <a:r>
              <a:rPr lang="en-US" sz="2400" dirty="0" smtClean="0"/>
              <a:t>The field’s perimeter is 210 feet.  The length of the field is 5 feet </a:t>
            </a:r>
          </a:p>
          <a:p>
            <a:r>
              <a:rPr lang="en-US" sz="2400" dirty="0" smtClean="0"/>
              <a:t>more than the width, find the length.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55112" y="2133600"/>
            <a:ext cx="1600200" cy="1194137"/>
            <a:chOff x="5867400" y="4139863"/>
            <a:chExt cx="1600200" cy="1194137"/>
          </a:xfrm>
        </p:grpSpPr>
        <p:sp>
          <p:nvSpPr>
            <p:cNvPr id="5" name="Rectangle 4"/>
            <p:cNvSpPr/>
            <p:nvPr/>
          </p:nvSpPr>
          <p:spPr>
            <a:xfrm>
              <a:off x="6324600" y="4572000"/>
              <a:ext cx="1143000" cy="76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4768334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8889" y="4139863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 + 5</a:t>
              </a:r>
              <a:endParaRPr lang="en-US" sz="20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670497" y="3084876"/>
            <a:ext cx="2013857" cy="127223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3520939"/>
            <a:ext cx="43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21973" y="2519924"/>
            <a:ext cx="11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 + 5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3459384"/>
            <a:ext cx="43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682" y="4495800"/>
            <a:ext cx="11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 + 5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3158903" y="2450298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2015750" y="3449710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3098036" y="4426174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835150" y="3381688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3610982" y="2450298"/>
            <a:ext cx="518522" cy="662471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3565948" y="4425277"/>
            <a:ext cx="518522" cy="662471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222" y="5321664"/>
            <a:ext cx="28087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</a:t>
            </a:r>
          </a:p>
          <a:p>
            <a:r>
              <a:rPr lang="en-US" sz="3600" b="1" dirty="0" smtClean="0"/>
              <a:t>4w + 10 = 210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3443994"/>
            <a:ext cx="229896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 = 50 feet</a:t>
            </a:r>
          </a:p>
          <a:p>
            <a:r>
              <a:rPr lang="en-US" sz="3600" i="1" dirty="0" smtClean="0"/>
              <a:t>Width</a:t>
            </a:r>
            <a:endParaRPr lang="en-US" sz="3600" i="1" dirty="0"/>
          </a:p>
        </p:txBody>
      </p:sp>
      <p:sp>
        <p:nvSpPr>
          <p:cNvPr id="23" name="Down Arrow 22"/>
          <p:cNvSpPr/>
          <p:nvPr/>
        </p:nvSpPr>
        <p:spPr>
          <a:xfrm>
            <a:off x="6430536" y="464028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5771506" y="5397760"/>
            <a:ext cx="262924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50 </a:t>
            </a:r>
            <a:r>
              <a:rPr lang="en-US" sz="3600" b="1" dirty="0" smtClean="0">
                <a:solidFill>
                  <a:srgbClr val="FF0000"/>
                </a:solidFill>
              </a:rPr>
              <a:t>+ 5 </a:t>
            </a:r>
            <a:r>
              <a:rPr lang="en-US" sz="3600" b="1" dirty="0" smtClean="0"/>
              <a:t>= 55 </a:t>
            </a:r>
            <a:r>
              <a:rPr lang="en-US" sz="3600" b="1" dirty="0" err="1" smtClean="0"/>
              <a:t>ft</a:t>
            </a:r>
            <a:endParaRPr lang="en-US" sz="3600" b="1" dirty="0" smtClean="0"/>
          </a:p>
          <a:p>
            <a:r>
              <a:rPr lang="en-US" sz="3600" i="1" dirty="0" smtClean="0"/>
              <a:t>Length</a:t>
            </a:r>
            <a:endParaRPr lang="en-US" sz="3600" i="1" dirty="0"/>
          </a:p>
        </p:txBody>
      </p:sp>
      <p:sp>
        <p:nvSpPr>
          <p:cNvPr id="25" name="Oval 24"/>
          <p:cNvSpPr/>
          <p:nvPr/>
        </p:nvSpPr>
        <p:spPr>
          <a:xfrm flipH="1">
            <a:off x="6651706" y="2133600"/>
            <a:ext cx="918711" cy="400110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7796"/>
            <a:ext cx="7620000" cy="9698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#66 (Alternative Method)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22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fence is to be installed around a rectangular field.  </a:t>
            </a:r>
          </a:p>
          <a:p>
            <a:r>
              <a:rPr lang="en-US" sz="2400" dirty="0" smtClean="0"/>
              <a:t>The field’s perimeter is 210 feet.  The length of the field is 5 feet </a:t>
            </a:r>
          </a:p>
          <a:p>
            <a:r>
              <a:rPr lang="en-US" sz="2400" dirty="0" smtClean="0"/>
              <a:t>more than the width, find the length.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55112" y="2133600"/>
            <a:ext cx="1600200" cy="1194137"/>
            <a:chOff x="5867400" y="4139863"/>
            <a:chExt cx="1600200" cy="1194137"/>
          </a:xfrm>
        </p:grpSpPr>
        <p:sp>
          <p:nvSpPr>
            <p:cNvPr id="5" name="Rectangle 4"/>
            <p:cNvSpPr/>
            <p:nvPr/>
          </p:nvSpPr>
          <p:spPr>
            <a:xfrm>
              <a:off x="6324600" y="4572000"/>
              <a:ext cx="1143000" cy="76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4768334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8889" y="4139863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 + 5</a:t>
              </a:r>
              <a:endParaRPr lang="en-US" sz="20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63452" y="2508408"/>
            <a:ext cx="23871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</a:t>
            </a:r>
            <a:r>
              <a:rPr lang="en-US" sz="3600" b="1" dirty="0" smtClean="0"/>
              <a:t> = 2</a:t>
            </a:r>
            <a:r>
              <a:rPr lang="en-US" sz="3600" b="1" dirty="0" smtClean="0">
                <a:solidFill>
                  <a:srgbClr val="C00000"/>
                </a:solidFill>
              </a:rPr>
              <a:t>L</a:t>
            </a:r>
            <a:r>
              <a:rPr lang="en-US" sz="3600" b="1" dirty="0" smtClean="0"/>
              <a:t> + 2W</a:t>
            </a:r>
            <a:endParaRPr 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316851"/>
            <a:ext cx="402706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210</a:t>
            </a:r>
            <a:r>
              <a:rPr lang="en-US" sz="3600" b="1" dirty="0" smtClean="0"/>
              <a:t> = 2</a:t>
            </a:r>
            <a:r>
              <a:rPr lang="en-US" sz="3600" b="1" dirty="0" smtClean="0">
                <a:solidFill>
                  <a:srgbClr val="C00000"/>
                </a:solidFill>
              </a:rPr>
              <a:t>(W + 5)</a:t>
            </a:r>
            <a:r>
              <a:rPr lang="en-US" sz="3600" b="1" dirty="0" smtClean="0"/>
              <a:t> + 2W</a:t>
            </a:r>
            <a:endParaRPr lang="en-US" sz="3600" b="1" dirty="0"/>
          </a:p>
        </p:txBody>
      </p:sp>
      <p:sp>
        <p:nvSpPr>
          <p:cNvPr id="28" name="Curved Down Arrow 27"/>
          <p:cNvSpPr/>
          <p:nvPr/>
        </p:nvSpPr>
        <p:spPr>
          <a:xfrm>
            <a:off x="2102773" y="3459815"/>
            <a:ext cx="654275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2102773" y="3459815"/>
            <a:ext cx="1402427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435" y="5181600"/>
            <a:ext cx="397256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210</a:t>
            </a:r>
            <a:r>
              <a:rPr lang="en-US" sz="3600" b="1" dirty="0" smtClean="0"/>
              <a:t> = </a:t>
            </a:r>
            <a:r>
              <a:rPr lang="en-US" sz="3600" b="1" dirty="0" smtClean="0">
                <a:solidFill>
                  <a:srgbClr val="C00000"/>
                </a:solidFill>
              </a:rPr>
              <a:t>2W + 10</a:t>
            </a:r>
            <a:r>
              <a:rPr lang="en-US" sz="3600" b="1" dirty="0" smtClean="0"/>
              <a:t> + 2W</a:t>
            </a:r>
            <a:endParaRPr lang="en-US" sz="3600" b="1" dirty="0"/>
          </a:p>
        </p:txBody>
      </p:sp>
      <p:sp>
        <p:nvSpPr>
          <p:cNvPr id="31" name="Down Arrow 30"/>
          <p:cNvSpPr/>
          <p:nvPr/>
        </p:nvSpPr>
        <p:spPr>
          <a:xfrm>
            <a:off x="2373650" y="442412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 flipH="1">
            <a:off x="2015750" y="5714608"/>
            <a:ext cx="741298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630668" y="5742493"/>
            <a:ext cx="1234596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37658" y="3342456"/>
            <a:ext cx="2234907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Solve:</a:t>
            </a:r>
          </a:p>
          <a:p>
            <a:r>
              <a:rPr lang="en-US" sz="2800" b="1" dirty="0" smtClean="0"/>
              <a:t>4w + 10 = 210</a:t>
            </a:r>
            <a:endParaRPr lang="en-US" sz="2800" b="1" dirty="0"/>
          </a:p>
        </p:txBody>
      </p:sp>
      <p:sp>
        <p:nvSpPr>
          <p:cNvPr id="36" name="Oval 35"/>
          <p:cNvSpPr/>
          <p:nvPr/>
        </p:nvSpPr>
        <p:spPr>
          <a:xfrm flipH="1">
            <a:off x="6651706" y="2133600"/>
            <a:ext cx="918711" cy="400110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485524" y="3404010"/>
            <a:ext cx="159421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 = 50 feet</a:t>
            </a:r>
          </a:p>
          <a:p>
            <a:r>
              <a:rPr lang="en-US" sz="2400" i="1" dirty="0" smtClean="0"/>
              <a:t>Width</a:t>
            </a:r>
            <a:endParaRPr lang="en-US" sz="2400" i="1" dirty="0"/>
          </a:p>
        </p:txBody>
      </p:sp>
      <p:sp>
        <p:nvSpPr>
          <p:cNvPr id="41" name="Down Arrow 40"/>
          <p:cNvSpPr/>
          <p:nvPr/>
        </p:nvSpPr>
        <p:spPr>
          <a:xfrm>
            <a:off x="6264595" y="4467663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5633985" y="5445678"/>
            <a:ext cx="26404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50 </a:t>
            </a:r>
            <a:r>
              <a:rPr lang="en-US" sz="3600" b="1" dirty="0" smtClean="0">
                <a:solidFill>
                  <a:srgbClr val="FF0000"/>
                </a:solidFill>
              </a:rPr>
              <a:t>+ 5 </a:t>
            </a:r>
            <a:r>
              <a:rPr lang="en-US" sz="3600" b="1" dirty="0" smtClean="0"/>
              <a:t>= 55 </a:t>
            </a:r>
            <a:r>
              <a:rPr lang="en-US" sz="3600" b="1" dirty="0" err="1" smtClean="0"/>
              <a:t>ft</a:t>
            </a:r>
            <a:endParaRPr lang="en-US" sz="3600" b="1" dirty="0" smtClean="0"/>
          </a:p>
          <a:p>
            <a:r>
              <a:rPr lang="en-US" sz="3600" i="1" dirty="0" smtClean="0"/>
              <a:t>Length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1504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4997</Words>
  <Application>Microsoft Office PowerPoint</Application>
  <PresentationFormat>On-screen Show (4:3)</PresentationFormat>
  <Paragraphs>1313</Paragraphs>
  <Slides>112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Arial</vt:lpstr>
      <vt:lpstr>Calibri</vt:lpstr>
      <vt:lpstr>Cambria Math</vt:lpstr>
      <vt:lpstr>Wingdings</vt:lpstr>
      <vt:lpstr>Office Theme</vt:lpstr>
      <vt:lpstr>MAT 0022C/0028C Final Exam Review</vt:lpstr>
      <vt:lpstr>Topics</vt:lpstr>
      <vt:lpstr>Problem #1, 2, 3 (GCF)</vt:lpstr>
      <vt:lpstr>Factoring Trinomials  (Leading Coefficient = 1)</vt:lpstr>
      <vt:lpstr>Problem #4 (Factoring Trinomials)</vt:lpstr>
      <vt:lpstr>Problem #5 (Factoring Trinomials)</vt:lpstr>
      <vt:lpstr>Problem #6 (Factoring)</vt:lpstr>
      <vt:lpstr>Problem #7 (Factoring)</vt:lpstr>
      <vt:lpstr>Problem #8 (Factoring)</vt:lpstr>
      <vt:lpstr>Factoring Trinomials  (Leading Coefficient a ≠ 1)</vt:lpstr>
      <vt:lpstr>SIGN RULES (For all Factoring Methods)</vt:lpstr>
      <vt:lpstr>Problem #9 (Factoring – AC method)</vt:lpstr>
      <vt:lpstr>Problem #9 CONT…</vt:lpstr>
      <vt:lpstr>Problem #10  (Factoring – Guess/check method)</vt:lpstr>
      <vt:lpstr>Problem #11 (Factoring – AC method)</vt:lpstr>
      <vt:lpstr>Problem #11 CONT…</vt:lpstr>
      <vt:lpstr>Problem #12 (Factoring)</vt:lpstr>
      <vt:lpstr>Problem #13 (Factoring)</vt:lpstr>
      <vt:lpstr>Factoring Difference of Squares</vt:lpstr>
      <vt:lpstr>Problem #14 (Difference of Squares)</vt:lpstr>
      <vt:lpstr>Problem #15 (Difference of Squares)</vt:lpstr>
      <vt:lpstr>Problem #16 (Difference of Squares)</vt:lpstr>
      <vt:lpstr>Factoring ONLY vs. Solving</vt:lpstr>
      <vt:lpstr>Problem #17 (Factoring)</vt:lpstr>
      <vt:lpstr>Problem #17 CONT…</vt:lpstr>
      <vt:lpstr>Problem #18 (Factoring)</vt:lpstr>
      <vt:lpstr>Problem #18 CONT…</vt:lpstr>
      <vt:lpstr>Problem Solving (Types)</vt:lpstr>
      <vt:lpstr>Percent Applications (2 methods)</vt:lpstr>
      <vt:lpstr>Problem #19 (Problem Solving)</vt:lpstr>
      <vt:lpstr>Problem #19 (Method #2)</vt:lpstr>
      <vt:lpstr>Problem #20 (Problem Solving)</vt:lpstr>
      <vt:lpstr>Problem #20 (Method #2)</vt:lpstr>
      <vt:lpstr>Problem #21 (Problem Solving)</vt:lpstr>
      <vt:lpstr>Problem #21 (Method #2)</vt:lpstr>
      <vt:lpstr>Problem #22 (Problem Solving)</vt:lpstr>
      <vt:lpstr>Problem #22 (Alternative Method)</vt:lpstr>
      <vt:lpstr>Problem #23 (Problem Solving)</vt:lpstr>
      <vt:lpstr>Problem #23 (Alternative Method)</vt:lpstr>
      <vt:lpstr>Problem #24 (Problem Solving)</vt:lpstr>
      <vt:lpstr>Problem #25 (Problem Solving)</vt:lpstr>
      <vt:lpstr>Problem #26, 27 (Problem Solving)</vt:lpstr>
      <vt:lpstr>Problem #28 (Graphing)</vt:lpstr>
      <vt:lpstr>Solution for #28</vt:lpstr>
      <vt:lpstr>Problem #29 (Graphing)</vt:lpstr>
      <vt:lpstr>Problem #29 (Graphing)</vt:lpstr>
      <vt:lpstr>Solution for #29</vt:lpstr>
      <vt:lpstr>Problem #30 (Graphing)</vt:lpstr>
      <vt:lpstr>Problem #30 (Alternative Method)</vt:lpstr>
      <vt:lpstr>Problem #30 CONT…</vt:lpstr>
      <vt:lpstr>Solution for #30</vt:lpstr>
      <vt:lpstr>Problem # 31 (Slope)</vt:lpstr>
      <vt:lpstr>Problem #32 (Slope)</vt:lpstr>
      <vt:lpstr>Problem #32 (Checking)</vt:lpstr>
      <vt:lpstr>Problem #33 (Graphing)</vt:lpstr>
      <vt:lpstr>Problem #33 CONT…</vt:lpstr>
      <vt:lpstr>Problem #33 (Alternative Method)</vt:lpstr>
      <vt:lpstr>Problem #33 CONT…</vt:lpstr>
      <vt:lpstr>Solution for #33</vt:lpstr>
      <vt:lpstr>Problem #34 (Graphing)</vt:lpstr>
      <vt:lpstr>Solution for #34</vt:lpstr>
      <vt:lpstr>Problem #35 (Intercepts)</vt:lpstr>
      <vt:lpstr>Problem #36 (Exponents)</vt:lpstr>
      <vt:lpstr>Problem #37, 38 (Simplifying)</vt:lpstr>
      <vt:lpstr>Problem #39 (Polynomials)</vt:lpstr>
      <vt:lpstr>Problem #40 (Polynomials)</vt:lpstr>
      <vt:lpstr>Problem #41 (Exponents)</vt:lpstr>
      <vt:lpstr>Problem #42 (Polynomials)</vt:lpstr>
      <vt:lpstr>Problem #43 (Polynomials)</vt:lpstr>
      <vt:lpstr>Problem #44 (Exponents)</vt:lpstr>
      <vt:lpstr>Problem #45 (Polynomials)</vt:lpstr>
      <vt:lpstr>Simplifying Square Roots</vt:lpstr>
      <vt:lpstr>Problem #46 (Square Roots/Radicals)</vt:lpstr>
      <vt:lpstr>Problem #47 (Square Roots/Radicals)</vt:lpstr>
      <vt:lpstr>Problem #48 (Square Roots/Radicals)</vt:lpstr>
      <vt:lpstr>Problem #49 (Square Roots/Radicals)</vt:lpstr>
      <vt:lpstr>Problem #50 (Square Roots/Radicals)</vt:lpstr>
      <vt:lpstr>Problem #51  (Square Roots/Radicals)</vt:lpstr>
      <vt:lpstr>Problem #52 (Equations)</vt:lpstr>
      <vt:lpstr>Problem #53 (Equations)</vt:lpstr>
      <vt:lpstr>Problem #54 (Equations)</vt:lpstr>
      <vt:lpstr>Problem #55 (Equations)</vt:lpstr>
      <vt:lpstr>Problem #56 (Equations)</vt:lpstr>
      <vt:lpstr>Problem #57 (Equations)</vt:lpstr>
      <vt:lpstr>Problem #58 (Equations)</vt:lpstr>
      <vt:lpstr>Problem #59 (Equations)</vt:lpstr>
      <vt:lpstr>Problem #60 (Equations)</vt:lpstr>
      <vt:lpstr>Problem #60 CONT…</vt:lpstr>
      <vt:lpstr>Problem #61 (Equations)</vt:lpstr>
      <vt:lpstr>Graphing Inequalities</vt:lpstr>
      <vt:lpstr>Interval Notation</vt:lpstr>
      <vt:lpstr>Problem #62 (Inequalities)</vt:lpstr>
      <vt:lpstr>Problem #63 (Inequalities)</vt:lpstr>
      <vt:lpstr>Problem #63 CONT…</vt:lpstr>
      <vt:lpstr>Problem #64 (Inequalities)</vt:lpstr>
      <vt:lpstr>Problem #64 CONT…</vt:lpstr>
      <vt:lpstr>Problem #65 (Inequalities)</vt:lpstr>
      <vt:lpstr>Problem #66 (Problem Solving)</vt:lpstr>
      <vt:lpstr>Problem #66 (Alternative Method)</vt:lpstr>
      <vt:lpstr>Problem #67 (Problem Solving)</vt:lpstr>
      <vt:lpstr>Problem #67 (Alternative Method)</vt:lpstr>
      <vt:lpstr>Problem #68 (Problem Solving/Square Roots)</vt:lpstr>
      <vt:lpstr>Problem #68 (Problem Solving/Square Roots) PART A</vt:lpstr>
      <vt:lpstr>Problem #68 (Problem Solving/Square Roots) PART B</vt:lpstr>
      <vt:lpstr>Pythagorean Triples</vt:lpstr>
      <vt:lpstr>Problem #69 (Problem Solving)</vt:lpstr>
      <vt:lpstr>Problem #70 (Problem Solving)</vt:lpstr>
      <vt:lpstr>MyMathLab Tips</vt:lpstr>
      <vt:lpstr>MyMathLab Tips CONT…</vt:lpstr>
      <vt:lpstr>How to Study…</vt:lpstr>
      <vt:lpstr>General Test Taking Tips</vt:lpstr>
      <vt:lpstr>Now go study and do well on your final exam!</vt:lpstr>
    </vt:vector>
  </TitlesOfParts>
  <Company>Valencia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0022C/0028C Final Exam Review</dc:title>
  <dc:creator>Administrator</dc:creator>
  <cp:lastModifiedBy>Nicolas Navarro Castellanos</cp:lastModifiedBy>
  <cp:revision>346</cp:revision>
  <dcterms:created xsi:type="dcterms:W3CDTF">2017-02-02T19:38:01Z</dcterms:created>
  <dcterms:modified xsi:type="dcterms:W3CDTF">2017-04-17T13:54:49Z</dcterms:modified>
</cp:coreProperties>
</file>