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4660"/>
  </p:normalViewPr>
  <p:slideViewPr>
    <p:cSldViewPr>
      <p:cViewPr>
        <p:scale>
          <a:sx n="96" d="100"/>
          <a:sy n="96" d="100"/>
        </p:scale>
        <p:origin x="-65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8F86E1-B214-4C38-90F1-1A4BEC586D6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3B818E-FFF8-4315-B08E-F657BB57E8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owl.english.purdue.edu/owl/resource/620/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1769" y="44450"/>
            <a:ext cx="9072394" cy="2212367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  <a:cs typeface="Times New Roman" pitchFamily="18" charset="0"/>
              </a:rPr>
              <a:t>Fragments 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0.gstatic.com/images?q=tbn:ANd9GcTyzVQoN3ri1Ya2WZ6CFjwMfFKj0tuDs2qZHCcZDEpvpm8Go0JeJ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" b="100000" l="0" r="99432">
                        <a14:foregroundMark x1="57386" y1="45804" x2="57386" y2="45804"/>
                        <a14:foregroundMark x1="50000" y1="46853" x2="50000" y2="46853"/>
                        <a14:foregroundMark x1="52841" y1="51399" x2="52841" y2="51399"/>
                        <a14:foregroundMark x1="62500" y1="34266" x2="62500" y2="34266"/>
                        <a14:foregroundMark x1="65341" y1="38112" x2="65341" y2="38112"/>
                        <a14:foregroundMark x1="54545" y1="38112" x2="54545" y2="38112"/>
                        <a14:foregroundMark x1="55682" y1="38811" x2="55682" y2="38811"/>
                        <a14:foregroundMark x1="37500" y1="35315" x2="37500" y2="35315"/>
                        <a14:foregroundMark x1="37500" y1="33916" x2="37500" y2="33916"/>
                        <a14:foregroundMark x1="35795" y1="27972" x2="35795" y2="27972"/>
                        <a14:foregroundMark x1="49432" y1="32517" x2="49432" y2="32517"/>
                        <a14:foregroundMark x1="56818" y1="30420" x2="56818" y2="30420"/>
                        <a14:foregroundMark x1="61364" y1="29021" x2="61364" y2="29021"/>
                        <a14:foregroundMark x1="64773" y1="28671" x2="64773" y2="28671"/>
                        <a14:foregroundMark x1="51136" y1="27972" x2="51136" y2="27972"/>
                        <a14:foregroundMark x1="76705" y1="30769" x2="76705" y2="30769"/>
                        <a14:foregroundMark x1="77841" y1="27622" x2="77841" y2="27622"/>
                        <a14:foregroundMark x1="60227" y1="47203" x2="60227" y2="47203"/>
                        <a14:foregroundMark x1="52841" y1="64685" x2="52841" y2="64685"/>
                        <a14:foregroundMark x1="43750" y1="66084" x2="43750" y2="66084"/>
                        <a14:foregroundMark x1="42614" y1="63636" x2="42614" y2="63636"/>
                        <a14:foregroundMark x1="47159" y1="63636" x2="47159" y2="63636"/>
                        <a14:foregroundMark x1="61364" y1="65035" x2="61364" y2="65035"/>
                        <a14:foregroundMark x1="67614" y1="66783" x2="67614" y2="66783"/>
                        <a14:foregroundMark x1="73295" y1="68881" x2="73295" y2="68881"/>
                        <a14:foregroundMark x1="77841" y1="63636" x2="77841" y2="63636"/>
                        <a14:foregroundMark x1="89205" y1="73077" x2="89205" y2="73077"/>
                        <a14:foregroundMark x1="84091" y1="71678" x2="84091" y2="71678"/>
                        <a14:foregroundMark x1="84091" y1="71678" x2="84091" y2="71678"/>
                        <a14:foregroundMark x1="84091" y1="71678" x2="84091" y2="71678"/>
                        <a14:foregroundMark x1="80682" y1="74476" x2="80682" y2="74476"/>
                        <a14:foregroundMark x1="52841" y1="74476" x2="52841" y2="74476"/>
                        <a14:foregroundMark x1="35795" y1="72727" x2="35795" y2="72727"/>
                        <a14:foregroundMark x1="31818" y1="72028" x2="31818" y2="72028"/>
                        <a14:foregroundMark x1="30114" y1="60140" x2="30114" y2="60140"/>
                        <a14:foregroundMark x1="34091" y1="45455" x2="34091" y2="45455"/>
                        <a14:foregroundMark x1="60227" y1="79720" x2="60227" y2="79720"/>
                        <a14:foregroundMark x1="59091" y1="79720" x2="59091" y2="79720"/>
                        <a14:foregroundMark x1="80682" y1="66084" x2="80682" y2="66084"/>
                        <a14:foregroundMark x1="76136" y1="52448" x2="76136" y2="52448"/>
                        <a14:foregroundMark x1="76136" y1="49650" x2="76136" y2="49650"/>
                        <a14:foregroundMark x1="75568" y1="47902" x2="75568" y2="47902"/>
                        <a14:foregroundMark x1="75568" y1="45804" x2="75568" y2="45804"/>
                        <a14:foregroundMark x1="75568" y1="43706" x2="75568" y2="43706"/>
                        <a14:foregroundMark x1="66477" y1="48951" x2="66477" y2="4895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BDAAkGBwgHBgkIBwgKCgkLDRYPDQwMDRsUFRAWIB0iIiAdHx8kKDQsJCYxJx8fLT0tMTU3Ojo6Iys/RD84QzQ5Ojf/2wBDAQoKCg0MDRoPDxo3JR8lNzc3Nzc3Nzc3Nzc3Nzc3Nzc3Nzc3Nzc3Nzc3Nzc3Nzc3Nzc3Nzc3Nzc3Nzc3Nzc3Nzf/wAARCACPAIgDASIAAhEBAxEB/8QAHAABAAEFAQEAAAAAAAAAAAAAAAUBAwQGBwII/8QAPRAAAQQAAwUDCgMHBQEAAAAAAQACAwQFBhEhMUFRYRITgQciIzJCUnGRobEUYsEVM0NTctHhFiSSosLw/8QAGgEBAAMBAQEAAAAAAAAAAAAAAAMEBQECBv/EACcRAAICAQUAAAUFAAAAAAAAAAABAgMRBBIhMUEFFCIyYRVRYqHw/9oADAMBAAIRAxEAPwDuKIiAIiIAiIgCIiAIiIAiIgCIiAIix7tyCjVks2pWxwxjVzncFxtJZZxvBWadscsUWvnyuIaPgNSf/uYRafkfFZczY5iuMO7Ta0GlSrGfYHrOJ6nzfkEXmuW9bjzCW9ZN3REXs9hERAEREAREQBERAERU1CAqqaqxcuVqUDp7c8cMTd75HABaRjXlAaXOr4FCZX7jPICGjqBx8dPFQ2311LMmRzthBfUzbsZxqjg1bvr8oYD6jBtc88gOK5BmvM1zMNoQ6mGu3a2EHYwe87m4j5ffBxO5YntOdYndZvP9d8h1EY+2vQbFiBohifodToXOcd5PNY+o1kreFwv92Zl+plbwuEdO8jkAiygZW7O/tySfHTRv/lFneS6AQZHw0Ak9sPk29XkotquP0JGnSsVpG2oiKQkCIiAIiIAioViX8To4dH3l61FA3h23ga/AcVxySWWcbS7MxCtExPyi1mOMeEVJLT+D36sb4DTU/Ra/dxHMmMA/i7RqwO/hxnsbPgNp8SqdmvqjxHlleeqhHrk6FiuZsJwrVtq5H3o3xRntv+Q3eK1DEvKDdtF0WC0u7b/Ol853y3DxJWvx4XWg2v1lfrrq7YPkrj3ho7LBoBwAWdbr7ZcLhFSeqsl1wYtoW8Ql7/FLkk8nJx1A/QeCw7loV/8AbVA0THeRuYOZ6r1iF4sd3FcgzkbTwjHM9eiwI4wwbySTqSd5PMqk37LsqN5KRxhjdASSTqXHe48yrd9/YpzO/IVfWPdhdaENOM+famZC34uOi5WnKxIJeHdcoVTTythNd47L2VIw4fm7I1+qKWiY2ONkbBo1oAA6BF9WlhYN6KwsHpERdOhEVCdAgGqjcax3D8FhEl6cNcfVjG17vgFBZzzeMI1pUey+84auJ2thHM8z0Wp4VgU+JP8A2ljcsrxJo4Ne7z5OWvIdPsqF+s2y2VrL/oq26ja9sOWSF3OWNY1I+DA6xrRbjJsc7xJ2N+G1R7MvOkl7/FrkliU+to4nX4uO0rYSYq8QigY2KNu5rBoAsKebftWdZKUnmbyVJty5k8llsVeq0trxMj/pG0+KxppUml271hSyElV5SwRN4EsmvFRWIXnNcYKxBm9p+moj/wAql+87tmvWPpPbk3iP/Kwo2CNvZbz1JO8nmV4fHLIm8iOMMBG0knVzidpPNekRRt5YCkcoVTfzvhUAALIC6zJ0DQdP+2ijlunkepCa7i2LO2hrm1YumnnO+7Vc0Fe+5fgm08d1iR1EbkRF9GbIREQBYON3hhmE2rpHa7mMuA5ngPms5a75QGPflK8Gbx2HH4B4J+ijuk41ykvEeZtqLaOcZdrHFsXltXT3gYe+l19t5Ozw1+2i3GxMtZye8Mgt+8Xt1+R0/VSs82/asCuWIZ9ZlQeIlZ5uqwJpd6TSrCkk1OxRTmeJSEsmqiL91znmCs7Rw2SSD2eg6piF1xea1d2jv4kg9joOqw42NY0NaNAF465fZE3kMY1jey0aBekRRt5AREXAWbk3cV3vAJdpo0AbSTsC7dknB/2HlmjRe0CYR9ubT+Y7a76nTwXLsiYOcfzVE97e1Rw0iWXUbHSew35jXw6rtui3vh1OyG9+mjoq8JzZVERaReCIiALGxOoy/h9ipJ6k0bmHpqNFkqh3LjSawzjWVg4rgxkw/EbNKxq2QEscD7zSf8qUml37VI+UfBH17LMcps2ahtgDgR6rv0PgtdbYE8bXt3EbuS+bug6ZODMeyLrk4suSSaqJxG65rvw9c+lI852nqD+6u4hcMDAyLR08nqg8BzKjY2BjSNS4k6ucd7jzUPXLIW8iONsbQ1u4fVekRRt5AREXAFaf389iGjRjMtyy4MiYOvE8gvUYsXLjKGFwOs3ZPVjbuaObjwC6xkTJUWXI3W7rm2MVnb6WXeIx7rOnM8for+k0krXufRNTS7H+CTydl6LLeCRUmOD5j59iUD95Id5+HAdAp1NEX0CSSwjYilFYQREXToREQBEVuWWOJjnyvaxjRqXOOgAXMgpYgiswSQzsD4pGlrmkbCDvXGc11P8ASF8xzOLqs4c6q4na7T2T1Go18F0HE81F9plDA4PxVyXYwuGjBzceOg57OmqmKGGGOsP2jKLtl3nSSyNGmvJo4AcPrqVTtrr1PC89KtsI3cLz0+fmYnWe90stgGV51cdDs6Dorzb9V26di+gZMMoSfvKVZ3xiaf0WNLlrA5v3uEUH/wBVdp/RV5fDE39xB8i/GcKFqud00f8AzCG1AN80en9QXbX5Oy0/fgOHeFdo+wRmTctMOrcCw7XrXafuF4/Sv5HPkZfucOjuxTTtr1GyWZ3erFAwucfBbRg2QsfxdwdiAGFUydodo6Zw6DcPH5Lr9apBUZ2K0EUTeUbA0fRXlYq+HVQ5fJLDRRX3PJEZcy5hmXqn4fDYOyTp3krtskp5uPH7KYQIr6SSwi4kksIIiLp0IiIAvLnAAkkADeTwUNimY6dHWOM/iJxs7EZ2NP5ncPqei1PEsUuYkS2zIBFwhZsaPjz8VVt1cK+O2Q2Xxhx6bLieaK9cmOkBYk98H0bfHj4fMLTMSxS/il1lWMm1ckOkcTdjIzz04acyo6xclsWGUcMY6WxI7sgs27en9+C6JlLLUOB1y+XSS9KPTS8vyt6ff5KlGVurljOI+laLnfLHheyxgEWC1i57u+uzaGecjeeQ6BTiItWEIwiox6LsYqKwugiIvR6CIiAIiIAiIgCIiAIiIDleY4jgOOvryNP4Kx6SBw9jU+c34A/IEKFt3pbszaeHte8yO7A7I1LzyHRdIz7hAxTApHxj09X0se3TXQbW+I+uis5KyszBoRathr78jdp3iMe6P1KxrNHOV7gvtfJnz08nZhdF3JuV4sDr99YDZL8jfPeNzB7rf1PFbNogCqtauuNcVGPRehBQWEERF7PQREQBERAEREAREQBERAEREB//2Q=="/>
          <p:cNvSpPr>
            <a:spLocks noChangeAspect="1" noChangeArrowheads="1"/>
          </p:cNvSpPr>
          <p:nvPr/>
        </p:nvSpPr>
        <p:spPr bwMode="auto">
          <a:xfrm>
            <a:off x="63500" y="-635000"/>
            <a:ext cx="12382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6" descr="data:image/jpeg;base64,/9j/4AAQSkZJRgABAQAAAQABAAD/2wBDAAkGBwgHBgkIBwgKCgkLDRYPDQwMDRsUFRAWIB0iIiAdHx8kKDQsJCYxJx8fLT0tMTU3Ojo6Iys/RD84QzQ5Ojf/2wBDAQoKCg0MDRoPDxo3JR8lNzc3Nzc3Nzc3Nzc3Nzc3Nzc3Nzc3Nzc3Nzc3Nzc3Nzc3Nzc3Nzc3Nzc3Nzc3Nzc3Nzf/wAARCACPAIgDASIAAhEBAxEB/8QAHAABAAEFAQEAAAAAAAAAAAAAAAUBAwQGBwII/8QAPRAAAQQAAwUDCgMHBQEAAAAAAQACAwQFBhEhMUFRYRITgQciIzJCUnGRobEUYsEVM0NTctHhFiSSosLw/8QAGgEBAAMBAQEAAAAAAAAAAAAAAAMEBQECBv/EACcRAAICAQUAAAUFAAAAAAAAAAABAgMRBBIhMUEFFCIyYRVRYqHw/9oADAMBAAIRAxEAPwDuKIiAIiIAiIgCIiAIiIAiIgCIiAIix7tyCjVks2pWxwxjVzncFxtJZZxvBWadscsUWvnyuIaPgNSf/uYRafkfFZczY5iuMO7Ta0GlSrGfYHrOJ6nzfkEXmuW9bjzCW9ZN3REXs9hERAEREAREQBERAERU1CAqqaqxcuVqUDp7c8cMTd75HABaRjXlAaXOr4FCZX7jPICGjqBx8dPFQ2311LMmRzthBfUzbsZxqjg1bvr8oYD6jBtc88gOK5BmvM1zMNoQ6mGu3a2EHYwe87m4j5ffBxO5YntOdYndZvP9d8h1EY+2vQbFiBohifodToXOcd5PNY+o1kreFwv92Zl+plbwuEdO8jkAiygZW7O/tySfHTRv/lFneS6AQZHw0Ak9sPk29XkotquP0JGnSsVpG2oiKQkCIiAIiIAioViX8To4dH3l61FA3h23ga/AcVxySWWcbS7MxCtExPyi1mOMeEVJLT+D36sb4DTU/Ra/dxHMmMA/i7RqwO/hxnsbPgNp8SqdmvqjxHlleeqhHrk6FiuZsJwrVtq5H3o3xRntv+Q3eK1DEvKDdtF0WC0u7b/Ol853y3DxJWvx4XWg2v1lfrrq7YPkrj3ho7LBoBwAWdbr7ZcLhFSeqsl1wYtoW8Ql7/FLkk8nJx1A/QeCw7loV/8AbVA0THeRuYOZ6r1iF4sd3FcgzkbTwjHM9eiwI4wwbySTqSd5PMqk37LsqN5KRxhjdASSTqXHe48yrd9/YpzO/IVfWPdhdaENOM+famZC34uOi5WnKxIJeHdcoVTTythNd47L2VIw4fm7I1+qKWiY2ONkbBo1oAA6BF9WlhYN6KwsHpERdOhEVCdAgGqjcax3D8FhEl6cNcfVjG17vgFBZzzeMI1pUey+84auJ2thHM8z0Wp4VgU+JP8A2ljcsrxJo4Ne7z5OWvIdPsqF+s2y2VrL/oq26ja9sOWSF3OWNY1I+DA6xrRbjJsc7xJ2N+G1R7MvOkl7/FrkliU+to4nX4uO0rYSYq8QigY2KNu5rBoAsKebftWdZKUnmbyVJty5k8llsVeq0trxMj/pG0+KxppUml271hSyElV5SwRN4EsmvFRWIXnNcYKxBm9p+moj/wAql+87tmvWPpPbk3iP/Kwo2CNvZbz1JO8nmV4fHLIm8iOMMBG0knVzidpPNekRRt5YCkcoVTfzvhUAALIC6zJ0DQdP+2ijlunkepCa7i2LO2hrm1YumnnO+7Vc0Fe+5fgm08d1iR1EbkRF9GbIREQBYON3hhmE2rpHa7mMuA5ngPms5a75QGPflK8Gbx2HH4B4J+ijuk41ykvEeZtqLaOcZdrHFsXltXT3gYe+l19t5Ozw1+2i3GxMtZye8Mgt+8Xt1+R0/VSs82/asCuWIZ9ZlQeIlZ5uqwJpd6TSrCkk1OxRTmeJSEsmqiL91znmCs7Rw2SSD2eg6piF1xea1d2jv4kg9joOqw42NY0NaNAF465fZE3kMY1jey0aBekRRt5AREXAWbk3cV3vAJdpo0AbSTsC7dknB/2HlmjRe0CYR9ubT+Y7a76nTwXLsiYOcfzVE97e1Rw0iWXUbHSew35jXw6rtui3vh1OyG9+mjoq8JzZVERaReCIiALGxOoy/h9ipJ6k0bmHpqNFkqh3LjSawzjWVg4rgxkw/EbNKxq2QEscD7zSf8qUml37VI+UfBH17LMcps2ahtgDgR6rv0PgtdbYE8bXt3EbuS+bug6ZODMeyLrk4suSSaqJxG65rvw9c+lI852nqD+6u4hcMDAyLR08nqg8BzKjY2BjSNS4k6ucd7jzUPXLIW8iONsbQ1u4fVekRRt5AREXAFaf389iGjRjMtyy4MiYOvE8gvUYsXLjKGFwOs3ZPVjbuaObjwC6xkTJUWXI3W7rm2MVnb6WXeIx7rOnM8for+k0krXufRNTS7H+CTydl6LLeCRUmOD5j59iUD95Id5+HAdAp1NEX0CSSwjYilFYQREXToREQBEVuWWOJjnyvaxjRqXOOgAXMgpYgiswSQzsD4pGlrmkbCDvXGc11P8ASF8xzOLqs4c6q4na7T2T1Go18F0HE81F9plDA4PxVyXYwuGjBzceOg57OmqmKGGGOsP2jKLtl3nSSyNGmvJo4AcPrqVTtrr1PC89KtsI3cLz0+fmYnWe90stgGV51cdDs6Dorzb9V26di+gZMMoSfvKVZ3xiaf0WNLlrA5v3uEUH/wBVdp/RV5fDE39xB8i/GcKFqud00f8AzCG1AN80en9QXbX5Oy0/fgOHeFdo+wRmTctMOrcCw7XrXafuF4/Sv5HPkZfucOjuxTTtr1GyWZ3erFAwucfBbRg2QsfxdwdiAGFUydodo6Zw6DcPH5Lr9apBUZ2K0EUTeUbA0fRXlYq+HVQ5fJLDRRX3PJEZcy5hmXqn4fDYOyTp3krtskp5uPH7KYQIr6SSwi4kksIIiLp0IiIAvLnAAkkADeTwUNimY6dHWOM/iJxs7EZ2NP5ncPqei1PEsUuYkS2zIBFwhZsaPjz8VVt1cK+O2Q2Xxhx6bLieaK9cmOkBYk98H0bfHj4fMLTMSxS/il1lWMm1ckOkcTdjIzz04acyo6xclsWGUcMY6WxI7sgs27en9+C6JlLLUOB1y+XSS9KPTS8vyt6ff5KlGVurljOI+laLnfLHheyxgEWC1i57u+uzaGecjeeQ6BTiItWEIwiox6LsYqKwugiIvR6CIiAIiIAiIgCIiAIiIDleY4jgOOvryNP4Kx6SBw9jU+c34A/IEKFt3pbszaeHte8yO7A7I1LzyHRdIz7hAxTApHxj09X0se3TXQbW+I+uis5KyszBoRathr78jdp3iMe6P1KxrNHOV7gvtfJnz08nZhdF3JuV4sDr99YDZL8jfPeNzB7rf1PFbNogCqtauuNcVGPRehBQWEERF7PQREQBERAEREAREQBERAEREB//2Q=="/>
          <p:cNvSpPr>
            <a:spLocks noChangeAspect="1" noChangeArrowheads="1"/>
          </p:cNvSpPr>
          <p:nvPr/>
        </p:nvSpPr>
        <p:spPr bwMode="auto">
          <a:xfrm>
            <a:off x="215900" y="-482600"/>
            <a:ext cx="12382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4800600"/>
            <a:ext cx="6934200" cy="1143000"/>
          </a:xfrm>
          <a:prstGeom prst="roundRect">
            <a:avLst/>
          </a:prstGeom>
          <a:effectLst>
            <a:outerShdw blurRad="393700" sx="101000" sy="101000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stellar" pitchFamily="18" charset="0"/>
                <a:cs typeface="Angsana New" pitchFamily="18" charset="-34"/>
              </a:rPr>
              <a:t>A guide to avoid and conquer sentence fragments.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Castellar" pitchFamily="18" charset="0"/>
              <a:cs typeface="Angsana New" pitchFamily="18" charset="-34"/>
            </a:endParaRPr>
          </a:p>
        </p:txBody>
      </p:sp>
      <p:sp>
        <p:nvSpPr>
          <p:cNvPr id="9" name="AutoShape 23" descr="data:image/jpeg;base64,/9j/4AAQSkZJRgABAQAAAQABAAD/2wCEAAkGBhQSERUUExQVExUWGBUYGBgYGBodGBcYFxgWGBcYFRgaHCYeGBojHRUYIS8gJScqLCwsFR4xNTAqNSYrLCkBCQoKDgwOFw8PFykcHBwpKSksKSkpKSkpKSkpKSkpKSkpKSwpKSkpKSkpKSwpKSkpKSwpLCkpKSksLCwsKSkpLP/AABEIAOMA3gMBIgACEQEDEQH/xAAcAAABBQEBAQAAAAAAAAAAAAAFAAECAwQGBwj/xABAEAACAQMCAwYEAwcDAwMFAAABAhEAAyESMQRBUQUTImFx8AYygZGhscEUI0JS0eHxBzNiFXKSJEOCFlOywtL/xAAZAQADAQEBAAAAAAAAAAAAAAAAAQIDBAX/xAAfEQEBAQEAAwEBAQEBAAAAAAAAARECAyExEkFRYTL/2gAMAwEAAhEDEQA/ANwPuRT/AG9+lQn2Y/zU9X+K89ucH6+kUopo9/0p/e9MHA9Pf1px129+dNHl+GPoaSn6em1Ggp858vOnnz9+m32pE+dL7g++Y2oBR1/vS+n5/jS9++tNHvH5UERMf4/tUs+8fT1qIHl9h/Q04iPL3uJphE+hHrH9acZ29/QmmPvb8JEimP0+tASYdRH9vKl5/wCf8edRjzHLEn9aFfE3b/7JZV1VGuO+hNWy4JZ42MCAOUsKcltyDRcNmOY3HMevrSD+o+5+9YvgHtJ+Otvbcm93ZgE3C16yhyrKHhnViY1amjSAUjNEuN4NrTQxkEwrERMciDsfQkHcE8r65vKZ0qJ6E/p6U2qP7bflTfUefL8Zmlq9zmoUlP188fbal+RqE/T6CkD7/wAbUgnHr19mo7c/f3imke/eKQbz/pTCQP297U2qOf1pi3n/AG/Slz9/4oCU+5NIk+Z+o/OoR65+30paR6+oB/GkCBHs/jUi3U+/0qseYn6e4qQ9f6+lQZxHUe/OpARUffsVIL5fj/SmEh9R75Zph7zvTCpfj7zQC9Zj70xPqfzpAdB9qfV7mJ+kUwZ3gSSAPfWtFrsy8660s3GTeQu46qDBI9Bmtnw9xtkFz3Qa5bIXUVDHUx+RQZ8YBBwAsHmaPni2uwdbFEyOTO4+UPIwokgxOd4iteeNms73ji7g0khlKEbhgVI+mDSY+c+sHPqaNWeNuNF24Dct4t25RmttcJJa6ywdNtyQimQMPG4FQ4z4a7t1BuWrXeSFtqSWLcxaDESkxvtI3xRfH/gnYK34env7U2ojnI9M/Q8qN2+ybRJi215laGC3pcDHzBQO7bIkEYp+O+HQLZuWle2QusI7aw6ganJkSCMxHQfzCi+PqD9QDBkgSATMAkS0ZIE71z/xOA+hblkj+T+LWVALBRpwJOd8kchWj4jt3VYaVa4uk61Qh2t3LZJHeW0bUshsg7d3QNe0ynEW2TUrICqpfV9KLcUh30eDcEkfflV885lhaK/AvY1y32hbu21CQ6gpMnQ7EPJBiSpcnppX1r1/jeCtX0b5QWVVLaoYEMSOskETtyryPt34tvcF3VrhCovga7tw20YBXUC0ijYAqS2MgFR/MDK78TP2hYt3SFsXbTrZIthfnYi4txS41IjkHUAToKBiDIK3Zv1I2bTKxV41KYMEESOYjkdwehFRE5mfw286rQGAXHjI8UGQG5iSMgfLPPTU1McoPp/QVz1qlHMyPOSfx/rSLEe4++JqAbO4n6z6SIp9Xvf8eVI0i/XPoZ/MYFOD75fSoZ+npH+ac9fxmgJah5Ckv1j0x79ajq94Hv6Ugfc/nmKAljy+wpEexH602r3/AEzmkQef5UBCfeamDUAakDymszSB9PfUVIfh+H0qM+wAakPr7577UwfV5/X/ABTz5+/OkD7/AMUqQIg0x/D0Mj+1PUSaYBO3rT2ro4m0SoOlbkT4WGEutB2iFnkQvXD9p/6g3f2e4ojU8DUZjMCBBHdwTM5nOM5MtEEEAqQQQcggiCDXJdsdgG1buOrd5YXTrBnVbBMQSPmXxeRgzGJrTjrEWR09r4p4OY8ahAbYZdQXwhTPgAMgDmpDCZAmDl7Z7Z4bibRtX/3yFiy/vYdDC+K2zrqttAjTOiTBWNuAV5Easr8pP8StsQRiZAB+tRuWznr0+1b/AKqMH7fwjwSkul/jbSkkd4jWLigTMOUZXUwNmUZ21bnfwHw5wXeC4nFcZ3yfJea4oIIRtJWULDOwYrtHnXFFDP8AjP3q1A0nuwzuoJCoCTiADA5AkVc6LAbh78eKTqOSROokjJ1DM5OfM11PYnxO5Nm1dK3bKB1IaCWS54Wts7yQgBwAfDgiubTsm94os3v3YGuLb+AYy+PDMjeN6734H/0i4m7cFzjEbh7AGoKWC3bjEHSu+q1yJJg8ueNuvzgcbxHEi873GMMfEQZkHkBO5nH022rtvh34ea0qveM3MPowQjmCGbGLgGnppK+oq/4k/wBJhw4W/wAJcu3bVt0a7IBdV1CShUT4AASD6jY12XZ5e4AvFWVvmADdIC3Cc7umSY+mK5+5s9U5cBNfSfzp5n3+tdLd+D0YarN5kPIXPEP/ADSCB6gxQLtHsu7YE3UOjlcQh7fl4gMf/ICue82NJ1Kok9fSSfwpExzph5T96QP/AHDrn9KRpD7+cmKQ8p/SonzEfn9SKcP1pA+r1n7/AGp5/v8A3FR9++dOv3+ufWeVAS1eh/L+3pUR5flUXiOePOnwd5+n9KAdZ9foPypwfKq4HOnB9/0rOGsDe/e9P79KiG9afV7/AM0wsB8vfpSBHlUPuPfrT6vKPOKAkZ8j5R/Q1AElgo1Mx2USSeUgD8aJ9jdgPxMNq7uyT84/i/7BzPmcflXS2LdnhhptBVE5O9y4YPOJMmOg3rTnjfqL1IAcJ8N6Rr4o6Bytq3iMCf3jDbngZ8xXI/GnxFr02bSqtpDOlRCiBkn+ZoO5neux7e4pnEBiM6ZmW2+UGceZrzvtjgfEw3gifXy6/wBquz+SFK5Di+DCtCHSrziJAOmfUDas9xLiwJDCMbz5zRi7wpN1ZwBbaBHNmgY9BVR4FjcCjmpMmR5CRyWRvW3PVkmlQu0rkhcAEgSJx5ia9g+F+3LfDL4Ldu1ZXw3bmgW7iC3ChmYKwYk/NqY/ODua4rgewgGkkFiYhsqOe25wN9q6vgEL3VsaCbahrt5iG0EgFrVpQZ1eLTdKxI0iPDNV6qddN2PxbXV757pGsC4pBbXZDM5tgJIVdKg22UglmR5J3Je32cCVN59dw6gSxHIgkAEhgMgwNWmIneWvcOfECqtcBZtMLqYz44LEKqnUDBb+LlWTg1uG8zMltAU0qQCr6iVZZiQMW5kwBA+YbGE6Ph0gDUSTJxGBI2AgSsTmKHXv/TMqspNhyAlwQe6YmEtXME6SYCMRidJ5VbwdllANzvASX6FdOYVSsnYDJGcnc0SHDhlKmGDDS4IkFSCIjYiZ8t6iTCYxwxDHSQJ68z6Y99KuFkrI67qOcxuvmZE/nWHhuFNl+71MZ/29TN/tpACEknUwDbmCwjJ0YIAvAACvkj+Ur9AIOZGY+tFmm5ztb4IVwbnD6UbcoQVtt0IA/wBs+nhPQVyLqykqwZWUwysMg++e0V6fwfHLcAILA+IQVKvhobwkatxnH3kGhvbXZFu+yG4rBsoroSGC5OZEECCYIIyetZXlc6cCD6/jn60vp+Jz9DNbu1+x7nDQW8dsnw3VHhzycGdDfXPI8qwxv+lZ2NJ7MPt761KfcGoz794pvw+v9KAnP199OVOp8jUZPrSPvMUAy1JagD73/OkKzi1kVKKrBNPJmBknAAGSTyUDc00pFo+vSTvXS9h/DQGm7xRhd1tcycQXP/67cjVPY3ZotqbrjVc1aFWDFsgeIExl88thMGj6DZny8wYgRsYCnaOkfWa244z3WXXX8i43tUAwiCAqrCzMwOoEx0rDfAYmGGgLBJ1TuY3xGMESRnrWni7kQIJmPDiWwTu23XcZrNxKBtJdtOmSQP8Al1zAxG8byPLVmB8SxuaowNzPTYRHIjlQri+E2MRIBkiTG0RnnA6SR1rrR2ei4O7AAgZJ3j6iNtqy8R2fL+AqDkGT4gASWBUcjnbl1ow3B2uyf33ECMoOHEkeIyLjGM7MSI5YqC9habpITJMnnkzDfc7chtXYdn9mtcv8U+qFdrShdJBOiyqEiBhd/PwinTsYtGmIJAGo6QwA1AJPzxGY26zTv0a549mtbV3VQ5RGjHhMENmczImZMiYFdN8G9kXOHsKjt3t12uNdLrIYvJELIghQFIk/KB0FaON7GTQlvDLeu2rZLDTKh+8cRpIAi2YneR1BroBw/IZjSYiDymJnfJ+pqiVWuGAGdLqs+EKRp38K7wM7A7Ecs1q4dSF2KgBVAaCyxAyc6h552G0GnS4EEQMRGJzywNoP+Oldy7IZW8QMg+YJkKQSdwdxiF8xIEu5UGMyI5GQD/CNRnlipPkrllYwAJEkhTzEgjfeKzIx2nHQHbbEjPofwq4Xgs+LkNxiY1YwSBjpFIG4vgDdt6RllYRqY4M7/wARXn+W1W8Be7y0rBmSAVYHSdJQlWDHaQRB/EUJ+IPileFRdKd7xN5tFm0CWLZIDHSAe7XJJgnB9a4vsn4K44TcPEXuD4i5ee7c08QpVkdixuXOHVWQOVOmA5A0g9ZeHj0m52cjHUq+MrBdfpJ30lsRMTymsXaQZAgIAGtBJOkmTpAtzhmOr5ME5iTFYm+FmdRPH8Zdtkwys9rSy85KWAQCRGCBvmubb/T1P2k8Rwt+9hu8e1cK3JZSCGtG54QwKwC4bfBFLA7gjxFfC6EMrAxDGRIZTuIBnf6bVyXbnwx3c3LGbYBLWplrYG5Xm6D7ieY26fhu0kuuVlUu6QwU/OFmDIkkqTMMMHzg1dJB1fwyAP5iTO/JSAPxiKmyU5ceag4B68+v28qUdf0/GjfxJ2ALJN20D3RMusD91JwVIAm3OP8AjjlsEx9fL/NYdTGsumPrSM0qQxyx78qRq9XualqqMUhWa0y4APKum7D7N7lO+uSLjYUf/bXb/wAjI6EDA5mhPYHCF7uo/KgYiYjWB4cHeJH1ijvCTegk4HXn1kkHOfoBXR4uf7WPfX8Dm7LdOJXi0Z3DWTbazqlJJP75pO4IQEATzGxFHLV893qVlLEWx80qMSSCCSw+WCc5msvbPFslqT4jrVQol2uT/CumATifEYG5kCKxdg9oNfsIHTunm4gLYS4qmA1o4DLp0gnHiBrWzWQql0mDqYsMDOwmeeWJOTyootoaYIiAoYY6bAkzPiz1nzrNZQwPBiXEk84/h6RB9ats8NpXTJgAAE7jbJ1CQDEzPPlvQDpbHWD4V1QuZGFXAgRnyA+1Fm1IlCMKflxImROrGdt5MGrO1eNtWV1XrtuwmIa5hSZ2WTloB+XYGuC+MPjK0y3/ANl4pQYZbzKhOgafCurAKM4AxJiRmngdp2bfnhbenUwZZkx4paSzEAyTLYiDGcZEr3aqoJ/gDBZAaASQAuMkwZAE48gTQL4b7VuXeD4YGxcR+7FkiRaFxAAA1lWYMw0wYgRGDGan2r27Z4chuLW5YLnukdrZYgqAzKXtapBjcEkmZjIoyhua6t2+mokiwRdICtm42sWmGCDaUB2lf4ra52DEWvwC061B04J5nIyZP1+s1yvAfFC3eK4nueHbirDKjre4fTc8JtaAl1Wh9YK/Kvig5ECSdN0IS7EW9YPhcjJxGvkDyPPExzphr73mIPMbxnqCBBkHY1cjcgCZkTtjlj0+/SsnD3bbiUuIxyQqOrTHRVJyApOBP4xoPDPto3BiQczvM5J2ySYmkRNeJgQQCSCIUkiMecCZ6+W8DuJ7XJYpwv7/AIgCConTaM+F+JuQO7TB8HzsMKDvUjxz3rhtWw4tqSl68Q4IYf8At8OI+cHDXGhVOMttZ2ffW2O6UqoBaBJ1MSIDEsxOok5YksSpzThruC4VLbFyGuXyCr3iFLkAyVOnK2sllVcSDvidV7iCVlTrAyQ4+YT4ySSORBAgDImOWcmZxgcjqEEkkRgYJ55wBGaptsPEwtswGoljOMOcZGTgyJEE7ZhAVRQ0HIOeUTzKjkRsJ86jwwFuZOqZwIwZMc8kDyArNa4wM2T8wEBoPMEaZwJ5Zk4+k+F0gHYNkzMncxEzqOOfljlRgZO0LjuWCvoBIa26idJTPjBEOpyDJ5xgkER4LtrWtxdPd37ZCXrQBKByAQ9s6YZGUBlboQN5FXcQxbAU6WnUyg6lbquoTEExgycyKw9rcD3Hd8YgJawIvLu1zhCT3inJ1m2f3q5JlWA3iqAzbQaA6nBGkgzBORpKmdyfSCa4Ptvsr9nu6QItuC9ueQmCv/xJAB5grXoVy6rhGQg2zDKRsykAgrGcgiI5Ga4z4p4zvGZNL6rBty5EKdYKstrYvp8MttIxMVn5JsXzfYCVpA+5pppavX6TXPrVX79xTO8Ak8pJxJjyA3NKpKRKztqWekSJmokWOdlHR+6J8aGLgj5WvgOoUnBhUAJ6g0TtIVOkwEIacCCMkgTJ5EerZoFx/GOnEO3d95aKNc8DDVP7zABIloIx5jyorxnai21Henl4d/Ed1lRGAMnyOBtXbMkc1+odpaL9y0inSlvUbr25FwMw8HdOI7uAzy5G1w7EA0e7hWECAgwBuqBTpEKYjnJOI6g1z9rhxC92+suZdkMQ7SccgP5WA6DoK0DtV1Uqq+JJPgWE0HVgMfkbA32nkaN0m+72OlxUhGVsEXLFw2wGCyMIY0kH+IETyOKB8F2jeHE3OE4W/euLaVu/u8QEbu3GP3ZRFkyGGlsHRIkKZMD4ntzcdtKW7ShizEgSPVYJGkkCZEgDkBp7EsqtnVpe215jfdWaWXXp0o0nBVe7XPyxAohML/B/BPd764j8Td05a9cuNOIMKvhAI+gjA3rTwPZXDWY7mzYtgSIRTviCu8EiScHfetHEWrZlDnMmAQRIMhgFOlMAGRGR6U9nhld5KjwsBvicEhVjOkxI5z9CaDNxNu4p72HRolLtvGVkCGJPJmkSImYiuV/1L7OU8PaTh0S1da4qB7aGQhVkhtKgqpDBZGBI2ArpbnZw1HJYnSVQyDuAWAghoHL/AI8jUOP4ZgOHUGS19Qd/lIYuNJBIXSmSfwEw5QHfAvYK8Bwy2dXfbs5FxNBa4LZcKADIAUL4jMScTA6D/qyjUVWDPi8HiL6dWVWCSQJ5yMgwCQ1vhGckOncqrlUVbuoEAJofwsChaXxg8jvmFrhozEEQAxgsVJJxBJjBB1Ac84iigE474N7OvAO/BquptWqy7W5aD49KEAZnJHP78D/qB2SOEtLe4V+JtprFlgeILhyFlbqOGMEMGBX0wu1ep3DjSV1DcA4bBAJOphLTGRgiechhvxL2eb9llCJcYle7ScjTJGoONLvOpcbBoBM0bhx5F2f/AKjcRadCoUokKEcypWNJmco7Aks6t8zMYzXpvYnb9rjrb6CjkKytbYsyhSBq8VwDvEXE4kHY7V5txvwraurqsRZbcAkm20gQIOU9RPpXOBb/AAV9Hg2rq5RgcHfKOp/I86ufnv4dmPoDgOKCqNDpcVAoVVZSEUAAFSi4AXHiBjE4ohe7UVFyCG8Wn+IALO7AyGwMEzPPNeT2f9X2eG4hH1qZ0247t5Uhp1EsszIjYkmTitdn/VbhnYh+H4gLJjuykx0KsxBwBj1HUk/NS9A4ntNxcCJjUV0soHgBiNc7E61AyJNVi2wuGXLfKoMKoWZZcwQDyMSwJ6CK5vgv9Q+De6V4db5YhfAOHJZjIJlVDEtv1+WauPG8Sx0iw1m6+3e3bKo8CQNJhgwAghljwiSIqQ7Phe1lNuSssoAMNOnZh8ragJjHmDMUy3GLkkq0ZYA7cgrAGAJEGRtG5muGv8bxKMg/Z7dvUhBjirSW28QJASNVwqRhlBxtgmqOIa/bLfubJZZY6bjMFYhpF3ShBJ2JIkeUTQHVdg8d3a3+E+ReGuL3eptUcPeBuWpaJAQhk8tIE4rBxfG99bclSrMjXACcqFIlWx84kAjrHUGhd/jOKt8TaucRaS0hsNa4py1u4DbDreUW1twVcSygsDAOZImtC3csXYM761CkRptX3VlaP+xW+tup6VGCaW/P8KX6UgPUVyt1J9/3qN0+ExvBjbfYfiRUqi66gRzIO3pUnW7i73fRcRouWbSEKwEMbkrcR/8AjNuRjdh/Kar7M+IQ98W38S2VEh1PhZtRJLHPhCLBAIhmMnFDkvGS6+EuFLhcMpOoMQeciB5gDrUT2qGvlQBDcOBCyCGF0Lqkf8SREwZPM10Ssa6BeMRnUmHBYi3IETuDyCgydIEzBBGKu4TjWDMFhVVtJCgk+I4IJgGCTIxIWOlA+yLRtx3YDKiA6VjSS6/KMQGWfmIxgemvhviN2STKFzpE6ibajkSiFmEkRImWbeYq6lou8Zav3VS5rYWyru0T3bBlcKY87ZOllMiMAkkn+GTQDpJgCNVhYIAJEXNA0gKDAMYGcDFcz2Nx2sTcFy4WZyxJUGGGhNGBpPiXR0mZBEEna4W20wtq60glyAHCg6rbgr8zBQp8MAyZ5imkZey7MSrMSSfC0wxIEkNg8j4hyMYGKr4a9eRZHiA1nxLpbKky+cDOZiM7ExQ64qrJBa2ckkDQGJyYXM4kkzIK7gkAaOG0tPd3A2kGWBYBYlsA6hJkEgEYGwGKPgEu9e4dU6XwYLEjlBGoDEQemT61h422W4u0GeHtcPduKmw/fXLdovJBhiFcDoG8zVTMLcHXpABwHDYHMKpliAAQQMDzFCO17rm8v/p+IvqOH4dLptaXKNrvsAFuZuNpcEc4bUdJiiB0N23cbvUAa00Eki4gMciDBloAMnbAiaqQyFc8QoU+IEFCCCDklTkwQx5mIrlbPbfB3Lird4i4t5XUBbttrV1T8vjLtCgfMsEhR5jSTR4a0qKyXLZHhPy61VWEh1FuNQIhtI0krMHImvYa7nH211MWZlnLKHYyB4sLkaQJg899OSL7XExm5bdkRl16vCSV0tKoxY6ZEZPI7UDsTbJJNrVB0qihdK/wjU7FnRiysRCFZaC2jOfje2bYS6qg69CWoOAvfs1uXQgywBg84IjBmi/A563AGJ0yxEgSFLErPnBE+dWuqupS4odDuGE8tx/KehGagMY2+uKkp9/0rmbOW7Q+GGsshS6O5uXLaNrIDJqONQ2cASdQ6GQK6i5/pXYxcPFXhZVS1w9yZAA1EhkkspExC7iJPMd8RLqWyuJLu3mSluFwcbvXQ/tt+4tsO4a54TKkC55gA5XBB1DMrq3GennvqzWXX1r7E7XsWrLWuz9VuypUEsSty6XAl2aJzIAbGkTpgiRUvbpJFpk1WdD9+WKmEyyBrj4ZJIkneVxFc7xHFdxeJuIDau9YaGGoNo1aVKMXdtBXZzHykDbb7e7xdFlFTSXeRAPy7Tnwgk46E8xTpDfDDvL7m4UFwi4wBaE8JnXGQriIkAmDJggk2docTb7i4ls4YCImHt6QXUmJ0kYmQVBA60AbhGdn712YMFlmUElAUIAOYyfmkEjVOJBu4Di9BCDVhQVJE6RcBDrpPItJiNyRMmKmgU7e4I3H4R7zeJL3DjMgAHWJbPiOrw6ojlNP21xJLBh4Td0qo2Zk1BTneAGn1PrQjtthbuWxcyzXbLFZhlQKRoczAymrxfNuIkzD/qvfcQkrtCgDYd2SXZR0iM8y4qKuC/sUw9KUc/xPvammuVsoPvrTj0n+1RmkaR0M4l9I1IQGB8GN/EsCOfzEfSh3a3Gqg1vCkGDpnIaFIHWCA0eRoxcMnREAO0HoCmv7ammh/aFwKjl7YeARp0/MSpKx6ESD/wATWvOM76aOB7ahWKw4ZiwdcPpONumRIxmJyKh2t2/3cqHFwPIBKkOnPKjEnSDzMbUB4Xs9rC/OWVgCVBkasTJHI5yDmJonYa02oi0tuQoBAWSIOvMEx+NbepU1r7G7VUszPNu5gPM6oOpi8k4QsARhsyIBzRc8W5Ve7vuu/iYglojUVQbZMQK5jtG+WEs4JHXBX5W8PhhRjbI8IMb1ibjDJWSRqJ/7JY7CIJyMr54qr7+Jdna4m9pGphcJgnXpA2BYkiDqEE7YlYO1bl4vioEIAqQ3h5GC024UEBdQImdwT0rh7V1RCBkaT4gwI8R2keRAmREiambr2nW5pIfcEliBpMSIYDEgRmB0oGO4f4gvBCi20ghiSGBknJIkkbySFwZJI8UUG7U7RZr8mSbiIXyANVs+HDTkDRH8WaHr8QcSSPEZBDAAA7bEsZYz5k5PnQt+03W8QGlyvj1LMAEFTJMkyzb/ANKcLBztLiLd4RxNl+IHItcCtbk5Nh1SQIiEMpOSJJJEpxt3ho/9Rcu8MvgBgrd4fSQQro0HRGNSyucRsbr/AGvePPB6KIkbnrzjpiqbXal0zrlwykOrCQymdS9QI6Z2PIVUGJr8a2yQTxF3EE6k1HBPykgwYyDIOYkUTsWTfS073kW0gJt/tLk3m8ClYtIjEDEiY1HSVwZbieM7Ci4dMi1gkEjWkxKZ+beA2xEExtRUlXJkQPDCrpUYAgKF2A2/zNPrAPJxvDZH7XbBxpBtXlVtjOor4FzGoiMHkKKXuw76zqQYyYZWIGc6QZjBMx9641gjfzSZjEjqPP3tXUcH8X2xa0tabvHtvbRLdu2VD3C83AWGtFKkEoCVDSYiIy/Eqv1WC6XC/tCxqYBOG5wurVeuaRJDDwDWfCJj5gInee+5DK0gLGjMNBPyyIJ2xPKsfEdrtrHd2yFVVW2rkOURRAUkAajq1Gepnc1jPaJnLsNyCFIPiJMyPXffFX6hfRjttGvWhrZPHHiXABBMPMQSlxSDiR3jDE0P4DtEKhCAd4Q6SkFJ1mYzIUkmDOwBrLbQGWEnxE51HxHTJA5zsfQVLh+0FsG4qbMFuqBjQxJDCTnDKrD6jFL6fwaNuTLXAAv80nHhGdpH03gkVibtFhdLjw93JkahMgoAGkFgwlo6gzgCqH7XuNhskiDBxGJmRBzn6VlZvASY8R8JmZPIRuNp9PWlaJC4/tD9+BdJEzcK7kkLotzyJK6s/wDKifwje767euldJQKqL/KGJwPOACT1PpQU8MXbvm3JCiY2EZnoAJPlXR/CnYvdWxeJM3QQVIjTJDg9dgB0zjen1JzyJ9H6VIGkK4WzPNMfp9qRNMaSmPjWAIUj/cgKeWvAg+RAj6RzrNxSSBLY1LqIz4fFI8lzvGwrT2pY12mG0CQdiNoI9CFP0oZ2b2mLhAY6XQNqAxJXAZYxEnI5FjyrXn4zqy4IUDcAYzjcg+9vOqQ4VtO0CRt9J85++Kjf4QoSUhpnAOxnOknA+YGD6Vme4SSFyQPlYQykHkOY5z51cJo4gzMGQTziJG+++PyHWsKWOaho6zichuWetSF7P8pERzwCJjrMR9+lWlZ57kxzOcdPPb1qp/0md7AZQDscYMHIIgRtzMdRVbcZdQGSXRRIyZ3bfI2n6wo5VoClJ5ggDMzC4y0ScczWHtAmNI3YQAOYxE8gPToK0hNdjtcRpDFQwWSTnIGVLTBiOfM0MPaoTiNU+HKsRtBbAlekD8ave2TPPYenIQY9xWjhXCiCOogQQRk5nY56c8RVyyFiz/qFtiArLzMahA5+EnfGwqDGCYGTuYG/Mz+NVcT2fZcYUpO0HH1EQd/I4FYAl61KoSVGYjwwCckH86fq/KSziOJAvITjwHGRGokA9ZkTnyopcLk58I843Hn9q5t5DAsBq9Nx9/T7URTtERLPpPPHXnJnNO8huuOoksxicwJInoPWPvRbguyV06r6gsw+Q/8AtCZiZ+fAkjbbOaBcN2zouFlVLrCNDuWIUxkqARLZ+Y9MRR/sftg3gQ6KjCflJg/RpjnieVZ+Tjr87DmLP+lnYXcBiyygJU7/ADahP2mhPGca1q66wjFWZdTA+IDY7zJmMV0yD7bk+XM1yHafFySSIZmJ2HoJ9RH2qPDvdPqSKH7XIBhbbRMGDI5kTPkBJzjesRuNdIIUKwgKBPrz8zTcYAo0j+LfGQBt5ZM1b2df7pg8LgEz0xg/0HWuu8yI10hs+B3JKoqgEjZZkfoIG52qm1wYIt8QxlT4bYxKLPhkAnxEFWnlIB2oBxPF3OIg3GMFtKqsQDykDnnnPOjz9sWLNs2HuOxKKhVVDBSACp1H+IHGKxzDWpxESGbSs6tbCdMRA0jrkn1+tH+wOOa9ZFxgFkwIwDpAGoDkOUbYoLwfYneL++VrC3ApW2f929A+dp/2rQG5/i2FdJwiAIoAjG3QbADoIEx1Y1j5evWL5i+PWnn0pD3tTiuRoymninimpKQ/I0As8Bovh5GzoZGxeIMdDBX/AOQo+axcfw43Pyn1lWEH7GJ9a14uVNUXbUiJAxykZCwCCNs5rDeXYONQ5HaOf0+Xl151sW6WGYkETzEmIgdCPFPr0NZ+8II899MneRnkcjeq1Aa9oCZUsBnHzqDMb/NA/KlZC4OqVJkR+vQ/0rdrDkSsHw5iMwSTPMT+JrA/AgtKkg7xg8tyNuvrmq0LdZ3J5iIkDBJ25gfrWHhOHLEv/MxznZYAg8sz/Sq+JLqsFhmASAQTvkDaYNWDiBbEEGfCAAvOVAAPyxvz3itZsiWzSdpBONxv58o6/wCaZ5EkBd9yIxG+8cooTx3G3HkKpRR1B1HrMGNwcVTwiBzEsXj5WJ0nG/8Abzq5zk2k2N2iSMS2dwoC7xC+Q9M1PRdYnOncwAPXmOUxV1vWADIGGOkcj6iP6YpNeI5kbzkzkdB5xS2Gg/ZIkzPrzPmSTmsT8CQcEESR6kY6e5onbuMQJxP3G05POmaIgxn15dJMnc053YMCW4bcEDOKVi7dtMrW3KlZicgTvgjnRdbajy/A88DOT/Wq2KTs3voOtVPInGbiviPiblvu2KQ0SwQBjBmCRj1xyoc3EvMsSfeKLHh5YgCYgY6nJk+9qz8bYRUYnJKwPMnA9P7Gnz3zPUguhq22wwz1H6irm4a44AwFGw8859cn71pRYAGdox6CtFnG0k4wdt4+laddFA79idcBiJMQJyYxsOh/Cul7D7M7gShCuQAX1bQCWCCJDf8AIEERisPBszcQXRYVQUBB3OZjqJOTtC+dFVQ4xqMkgDZcASTtkR51z+TyX4qRsW7LYLODhmYnVdJzuc6dt8wOU56FVgQOXvMc6EdlcH4uukDUeRMeFVH0k+lGJn3151xd321hU4eKWmpRUqZYpjUoqJNTpon3mo37QZSp58+h5EelSxVbNVgCvWXtspJlogkbOuCynzU5HP71a0eWckgYkdfKTtRC7w4Y55kTt0IzPlz3BoTet3LLE5dMf9ywMETEzGZrSX9M8ReQTtvI/Pb7VXdYHJESNxggeUepNSu3VOUOYHh5bkZXcZG/1rK3EXD8oC9SZMHIxyO1VnsmR4u3YkxbEE9SfzhfwJrR3YEmcjfHLG/5x5VZYQLjbY5zy8/qKtUjfB68pg5q9JlZCw8iMGefUj0isrKVM6V1c9tjBON12GfXrW+4NOAnQ8/pPTIisxvGREjMRt+mfvVSg9gFsqcScEmV5aR6b/SkwOoGV5yZI+315VXa4YZK+E8+Y58qk9sj+FCOWSM8/WqI1u8CTMA4BEyTg42HLoTyp/2oR4f4dhH5ef51B74G9tTvkNnp0FUPxX/EnPI7fY5pYFusxt/fGf6VEvtsCOcyffKoLxKk5QL6gxmOuJq9eMgAalA33G/3oCa2WbcGN/FifQfSsnEJNxRyUaj0lpCwPQH71bf4tY1M0xOCd/oDnpQteOhiTEnmNvKPStOOb9KiqWVifFn9IH4TtToSqsxGkKpJPnH45jFQ4fiQxwSPTr194qfHcSttCH8RKlQuJJj5jGwBzPpHlF202zsOwO5BaSBC6VO+5MzsOp863WgMKOoCpOTBEc+vLpQPs+/xT6bKqqAKGJK5CNHjYtIgg/XFdd2NwQB1kTHykga3x8zREASYFZeX0c9inCcN3aBZk7sTsWO8dOn0q+oA1YtctrSQlqUUopxilqmYiqyauxUHFENnuPVLXPrV7p7iqWSqlhG11DVIgmZJg+udM8yJ51IpUrABlWMAxB5qw2P6VcTQjjuDAfUkK5Hojwflc8jmQeRjlNZ7fEMSRkMJBU4ZTOQw8sZ2OKKcbYKg6/D/AMhMEnGegiKBdp+FtTyR4ASDm2wxqncqRGQf4a0n+Ia1Y41CcGMYxg8uc8vOmbiYOI322M+x+VK5bYHwvgwwkal35GZnpnnVD3nhhpRt+ZBJwc7/AJ1UJcLs8tUHMxIGTnqJ0/es3EcYAflBgeWG6fhP1qpn8Wod4kRIgEEEbEgmR9Kp4m/ZaR3gGIkyCANgZGYJP0qpyS97qMIKRI1fLM7yBnYxVRCb6Bz3j1261G1dTYXLZ2jMHoYmOgqPEW4EyBy3Ax13xVYDMsHCx5GmVm5wPz+lVftKT8wJ6CTz6jFL9tjARjnku3Uyd6f5pNQXkTE+fIR7mq2IAJOACfPeT03NRV2M6Vjn4jk+UCYqjhmYuNckcgRgHOANtuflTkBW+CD5cAGJAGIn6ZPWpr2ShH8X3/SOtbgZ9CY2+9S7tj57fr15b1N8t/no/wAxiTsFZ8TAZPy7kDzOxolZsWLCG4bYdhGGJJZjyE78yanwvCFiqgFmbkAJI38pxHONqjwPZV287d8rWkUsCrCMZEKN56sai93r3b6PIJdl2dah20sbkMzEHYSEVRyRQBpxPPnRu2YAHLzqlbOABgDl6VYls1hbt1pI0IauSs9u1WhLZrKqWLUgKZVqYHuKQYalp9aRX1pyPWg1bLVL1ey1S1XBWdqjt1qbGofeqIRQeATkEbH1NCOO7BtuCEZrMyCBBUzjYiBvyittjiYgHb+tWXB02/CtuPbG+nNL2HftLohb1sZBDQ4zMHkefOotxOnLo9s+axjpOxPnPKjrH1HpTd+eqn1itfzqdc27gnBkE8jsIj6VC9bDTI1EQGEcjGRjNG+J4a03+5YU+YwfvWE9n2Jwbts+pj9aPzRoSnZIP8PhInPp0HnWfheEHdzAJUwZEmR5fb70cudjI5B78Hn4lG+eeOtQHw20uRfQ6jJkc8A7P5Vc/X+j0GJaIwFBHTaPt9amn/iB5b+p/SiqfDtzH761jHyH/wDup/8A05mW4lB6Iv5FjUXm0aHLaVgQdQPkI84B2jMmoNwmqGtC64D5gElVClSwUL8oJAJ/5Cjadk2RE37jx0gf/iv61tscJbBlVc4glnbI6GTtgY8qJLBrnrXBzsrHfEH6z0onwfYrOMKAOrHp0GfpRu3HkPJa1qCMKIqfx/tGl2L2QtqZhnO58uSjoMZ60u0bBa4x6n9BW7hl0gsckcv61mck5jJOfrWPluZIvj/WUcJU+6itAqTDmaw3WqpRVmBTgjyp3GOVIErj3NSDDrVAYdKmD5UBSVp4pUqlSLLWe7T0qr+EzMaaMmlSquTVXthVquRT0q6PGw7+n4hYrBfGaVKuiM1DGBIJH1qgXzMb/QUqVOpbbdkHcCk3CrnwilSpwEvDr0FTNoDYClSqVK+8M/2rTapUqP4TfaWtzGIjFKlQTSw8BrOdqVKuPzf+nR4/iyKhd2PvpT0qxWqUVYowfKlSoBozViIKalRQ/9k="/>
          <p:cNvSpPr>
            <a:spLocks noChangeAspect="1" noChangeArrowheads="1"/>
          </p:cNvSpPr>
          <p:nvPr/>
        </p:nvSpPr>
        <p:spPr bwMode="auto">
          <a:xfrm>
            <a:off x="63500" y="-1036638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4" b="100000" l="5856" r="92793">
                        <a14:foregroundMark x1="29279" y1="12775" x2="31532" y2="12775"/>
                        <a14:foregroundMark x1="31982" y1="11894" x2="31982" y2="11894"/>
                        <a14:foregroundMark x1="33333" y1="12335" x2="33333" y2="12335"/>
                        <a14:foregroundMark x1="34234" y1="12775" x2="34234" y2="12775"/>
                        <a14:foregroundMark x1="35586" y1="14537" x2="35586" y2="14537"/>
                        <a14:foregroundMark x1="35586" y1="14537" x2="35586" y2="14537"/>
                        <a14:foregroundMark x1="36937" y1="14978" x2="38288" y2="14978"/>
                        <a14:foregroundMark x1="38739" y1="15419" x2="40090" y2="16300"/>
                        <a14:foregroundMark x1="41441" y1="16300" x2="41441" y2="16300"/>
                        <a14:foregroundMark x1="41441" y1="16300" x2="43243" y2="15419"/>
                        <a14:foregroundMark x1="43243" y1="15419" x2="43243" y2="15419"/>
                        <a14:foregroundMark x1="45946" y1="14537" x2="45946" y2="14537"/>
                        <a14:foregroundMark x1="46396" y1="14537" x2="46396" y2="14537"/>
                        <a14:foregroundMark x1="49550" y1="14537" x2="49550" y2="14537"/>
                        <a14:foregroundMark x1="49550" y1="14537" x2="49550" y2="14537"/>
                        <a14:foregroundMark x1="51802" y1="14537" x2="51802" y2="14537"/>
                        <a14:foregroundMark x1="53153" y1="14537" x2="53153" y2="14537"/>
                        <a14:foregroundMark x1="54955" y1="14537" x2="54955" y2="14537"/>
                        <a14:foregroundMark x1="57207" y1="14097" x2="57207" y2="14097"/>
                        <a14:foregroundMark x1="57207" y1="14097" x2="57207" y2="14097"/>
                        <a14:foregroundMark x1="57207" y1="14097" x2="57207" y2="14097"/>
                        <a14:foregroundMark x1="58559" y1="14097" x2="58559" y2="14097"/>
                        <a14:foregroundMark x1="59459" y1="12335" x2="59459" y2="12335"/>
                        <a14:foregroundMark x1="59459" y1="10132" x2="59459" y2="10132"/>
                        <a14:foregroundMark x1="59459" y1="9692" x2="59459" y2="9692"/>
                        <a14:foregroundMark x1="59459" y1="7489" x2="59459" y2="7489"/>
                        <a14:foregroundMark x1="59459" y1="7489" x2="59459" y2="7489"/>
                        <a14:foregroundMark x1="59459" y1="7489" x2="59459" y2="7489"/>
                        <a14:foregroundMark x1="59459" y1="5727" x2="59459" y2="5727"/>
                        <a14:foregroundMark x1="37838" y1="21145" x2="37838" y2="21145"/>
                        <a14:foregroundMark x1="38739" y1="20264" x2="38739" y2="20264"/>
                        <a14:foregroundMark x1="32432" y1="15859" x2="32432" y2="15859"/>
                        <a14:foregroundMark x1="36937" y1="16300" x2="38288" y2="16300"/>
                        <a14:foregroundMark x1="41441" y1="17621" x2="41441" y2="17621"/>
                        <a14:foregroundMark x1="44144" y1="18062" x2="44144" y2="18062"/>
                        <a14:foregroundMark x1="45495" y1="18062" x2="47297" y2="18062"/>
                        <a14:foregroundMark x1="52252" y1="18502" x2="52252" y2="18502"/>
                        <a14:foregroundMark x1="54054" y1="18502" x2="54054" y2="18502"/>
                        <a14:foregroundMark x1="55856" y1="18502" x2="58108" y2="18943"/>
                        <a14:foregroundMark x1="59910" y1="18943" x2="59910" y2="18943"/>
                        <a14:foregroundMark x1="61261" y1="19383" x2="61261" y2="19383"/>
                        <a14:foregroundMark x1="61712" y1="19383" x2="61712" y2="19383"/>
                        <a14:foregroundMark x1="63964" y1="20264" x2="63964" y2="20264"/>
                        <a14:foregroundMark x1="63964" y1="20264" x2="66667" y2="22026"/>
                        <a14:foregroundMark x1="66667" y1="22026" x2="72072" y2="23789"/>
                        <a14:foregroundMark x1="73423" y1="23789" x2="73423" y2="23789"/>
                        <a14:foregroundMark x1="76126" y1="25110" x2="90541" y2="36123"/>
                        <a14:foregroundMark x1="65766" y1="51542" x2="65766" y2="51542"/>
                        <a14:foregroundMark x1="63964" y1="57269" x2="63964" y2="57269"/>
                        <a14:foregroundMark x1="68018" y1="55066" x2="68018" y2="55066"/>
                        <a14:foregroundMark x1="65766" y1="50661" x2="65766" y2="50661"/>
                        <a14:foregroundMark x1="59009" y1="46696" x2="59009" y2="46696"/>
                        <a14:foregroundMark x1="61261" y1="46696" x2="61261" y2="46696"/>
                        <a14:foregroundMark x1="63514" y1="48899" x2="63514" y2="48899"/>
                        <a14:foregroundMark x1="66216" y1="49339" x2="66216" y2="49339"/>
                        <a14:foregroundMark x1="68018" y1="50220" x2="68018" y2="50220"/>
                        <a14:foregroundMark x1="69369" y1="50220" x2="69369" y2="50220"/>
                        <a14:foregroundMark x1="59910" y1="49780" x2="59910" y2="49780"/>
                        <a14:foregroundMark x1="59009" y1="51101" x2="59009" y2="51101"/>
                        <a14:foregroundMark x1="58559" y1="52863" x2="58559" y2="52863"/>
                        <a14:foregroundMark x1="58559" y1="53744" x2="58559" y2="53744"/>
                        <a14:foregroundMark x1="58559" y1="54185" x2="58559" y2="54185"/>
                        <a14:foregroundMark x1="58559" y1="54185" x2="58559" y2="54185"/>
                        <a14:foregroundMark x1="58559" y1="54185" x2="58559" y2="54185"/>
                        <a14:foregroundMark x1="55856" y1="56388" x2="55856" y2="56388"/>
                        <a14:foregroundMark x1="57207" y1="56828" x2="59459" y2="57269"/>
                        <a14:foregroundMark x1="61712" y1="57709" x2="61712" y2="57709"/>
                        <a14:foregroundMark x1="13964" y1="58590" x2="13964" y2="58590"/>
                        <a14:foregroundMark x1="16216" y1="58590" x2="16216" y2="58590"/>
                        <a14:foregroundMark x1="17117" y1="58590" x2="17117" y2="58590"/>
                        <a14:foregroundMark x1="18018" y1="58590" x2="18018" y2="58590"/>
                        <a14:foregroundMark x1="18468" y1="59471" x2="18919" y2="64317"/>
                        <a14:foregroundMark x1="18919" y1="64758" x2="18919" y2="64758"/>
                        <a14:foregroundMark x1="18919" y1="65198" x2="18919" y2="65198"/>
                        <a14:foregroundMark x1="19369" y1="66079" x2="19369" y2="66079"/>
                        <a14:foregroundMark x1="19820" y1="66960" x2="19820" y2="66960"/>
                        <a14:foregroundMark x1="20270" y1="68282" x2="20270" y2="68282"/>
                        <a14:foregroundMark x1="20270" y1="70044" x2="21622" y2="72247"/>
                        <a14:foregroundMark x1="23423" y1="73568" x2="25225" y2="76652"/>
                        <a14:foregroundMark x1="26126" y1="77974" x2="27027" y2="79736"/>
                        <a14:foregroundMark x1="27928" y1="80176" x2="31532" y2="81498"/>
                        <a14:foregroundMark x1="33333" y1="82819" x2="34685" y2="84141"/>
                        <a14:foregroundMark x1="37838" y1="85022" x2="37838" y2="85022"/>
                        <a14:foregroundMark x1="39640" y1="85463" x2="39640" y2="85463"/>
                        <a14:foregroundMark x1="40991" y1="85903" x2="40991" y2="85903"/>
                        <a14:foregroundMark x1="42342" y1="85903" x2="42342" y2="85903"/>
                        <a14:foregroundMark x1="43694" y1="85903" x2="45495" y2="85903"/>
                        <a14:foregroundMark x1="52252" y1="86344" x2="52252" y2="86344"/>
                        <a14:foregroundMark x1="53153" y1="86344" x2="53153" y2="86344"/>
                        <a14:foregroundMark x1="54054" y1="86344" x2="54054" y2="86344"/>
                        <a14:foregroundMark x1="54955" y1="86344" x2="54955" y2="86344"/>
                        <a14:foregroundMark x1="55856" y1="86344" x2="55856" y2="86344"/>
                        <a14:foregroundMark x1="58559" y1="86344" x2="58559" y2="86344"/>
                        <a14:foregroundMark x1="62613" y1="86344" x2="62613" y2="86344"/>
                        <a14:foregroundMark x1="63514" y1="86344" x2="66216" y2="86344"/>
                        <a14:foregroundMark x1="69820" y1="85903" x2="69820" y2="85903"/>
                        <a14:foregroundMark x1="69820" y1="85903" x2="69820" y2="85903"/>
                        <a14:foregroundMark x1="87838" y1="56388" x2="87838" y2="56388"/>
                        <a14:foregroundMark x1="92793" y1="52863" x2="92793" y2="52863"/>
                        <a14:foregroundMark x1="10811" y1="60352" x2="10811" y2="60352"/>
                        <a14:foregroundMark x1="10811" y1="60352" x2="10811" y2="60352"/>
                        <a14:foregroundMark x1="10811" y1="60352" x2="10811" y2="60352"/>
                        <a14:foregroundMark x1="10811" y1="59031" x2="10811" y2="59031"/>
                        <a14:foregroundMark x1="10811" y1="59031" x2="10811" y2="59031"/>
                        <a14:foregroundMark x1="28378" y1="86344" x2="28378" y2="86344"/>
                        <a14:foregroundMark x1="23423" y1="84581" x2="23423" y2="84581"/>
                        <a14:foregroundMark x1="81081" y1="77093" x2="81081" y2="77093"/>
                        <a14:foregroundMark x1="81982" y1="77093" x2="81982" y2="77093"/>
                        <a14:foregroundMark x1="83784" y1="77093" x2="83784" y2="77093"/>
                        <a14:foregroundMark x1="86036" y1="76652" x2="86036" y2="76652"/>
                        <a14:foregroundMark x1="86937" y1="73128" x2="86937" y2="73128"/>
                        <a14:foregroundMark x1="88739" y1="69163" x2="88739" y2="69163"/>
                        <a14:foregroundMark x1="89640" y1="68282" x2="89640" y2="68282"/>
                        <a14:foregroundMark x1="89640" y1="66079" x2="89640" y2="66079"/>
                        <a14:foregroundMark x1="89640" y1="65198" x2="90541" y2="63436"/>
                        <a14:foregroundMark x1="90541" y1="62996" x2="90541" y2="62996"/>
                        <a14:foregroundMark x1="90541" y1="62996" x2="90541" y2="62996"/>
                        <a14:foregroundMark x1="61261" y1="92070" x2="61261" y2="92070"/>
                        <a14:foregroundMark x1="60811" y1="96035" x2="60811" y2="96035"/>
                        <a14:foregroundMark x1="59009" y1="96035" x2="59009" y2="96035"/>
                        <a14:foregroundMark x1="59009" y1="96035" x2="59009" y2="96035"/>
                        <a14:foregroundMark x1="24324" y1="92070" x2="24324" y2="92070"/>
                        <a14:foregroundMark x1="22973" y1="85463" x2="22973" y2="85463"/>
                        <a14:foregroundMark x1="26577" y1="89427" x2="26577" y2="89427"/>
                        <a14:foregroundMark x1="22072" y1="84141" x2="22072" y2="84141"/>
                        <a14:foregroundMark x1="18919" y1="80176" x2="18919" y2="80176"/>
                        <a14:foregroundMark x1="18919" y1="80176" x2="18919" y2="80176"/>
                        <a14:foregroundMark x1="18468" y1="80176" x2="18468" y2="80176"/>
                        <a14:foregroundMark x1="17568" y1="78855" x2="17568" y2="78855"/>
                        <a14:foregroundMark x1="17117" y1="77974" x2="16216" y2="76652"/>
                        <a14:foregroundMark x1="13964" y1="73568" x2="13964" y2="73568"/>
                        <a14:foregroundMark x1="12162" y1="72247" x2="12162" y2="72247"/>
                        <a14:foregroundMark x1="11712" y1="70925" x2="11712" y2="70925"/>
                        <a14:foregroundMark x1="11261" y1="70044" x2="11261" y2="70044"/>
                        <a14:foregroundMark x1="10811" y1="68722" x2="10811" y2="68722"/>
                        <a14:foregroundMark x1="10811" y1="68722" x2="10811" y2="68722"/>
                        <a14:foregroundMark x1="9459" y1="56828" x2="9459" y2="56828"/>
                        <a14:foregroundMark x1="11261" y1="53304" x2="11261" y2="53304"/>
                        <a14:foregroundMark x1="9910" y1="52863" x2="8559" y2="48458"/>
                        <a14:foregroundMark x1="8559" y1="47577" x2="8559" y2="47577"/>
                        <a14:foregroundMark x1="8108" y1="49339" x2="6306" y2="49339"/>
                        <a14:foregroundMark x1="82883" y1="84581" x2="82883" y2="8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5638"/>
            <a:ext cx="2066925" cy="21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ular Callout 13"/>
          <p:cNvSpPr/>
          <p:nvPr/>
        </p:nvSpPr>
        <p:spPr>
          <a:xfrm flipH="1">
            <a:off x="6677022" y="1474551"/>
            <a:ext cx="1095377" cy="65904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What am I missing?</a:t>
            </a: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added-detail fragment usually lacks a subject and a verb and often begins with one of the signals words below: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Added- Detail Fragments </a:t>
            </a:r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971800"/>
            <a:ext cx="7239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Also, Like, Especially, Including, Except, Such as, For Example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C:\Users\ctaylor60\AppData\Local\Microsoft\Windows\Temporary Internet Files\Content.IE5\34SC23B4\roman_on_horse_pictur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76800"/>
            <a:ext cx="1975449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u="sng" dirty="0" smtClean="0">
                <a:solidFill>
                  <a:schemeClr val="bg1"/>
                </a:solidFill>
              </a:rPr>
              <a:t>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Phillip </a:t>
            </a:r>
            <a:r>
              <a:rPr lang="en-US" sz="1600" dirty="0" smtClean="0">
                <a:solidFill>
                  <a:schemeClr val="bg1"/>
                </a:solidFill>
              </a:rPr>
              <a:t>works at a movie theatre. He enjoys the fringe benefits. Like seeing the new movies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Amber loves watching daytime television shows. Especially old movies and soap operas. </a:t>
            </a:r>
          </a:p>
          <a:p>
            <a:pPr marL="0" indent="0" algn="ctr">
              <a:buNone/>
            </a:pPr>
            <a:r>
              <a:rPr lang="en-US" sz="1600" u="sng" dirty="0" smtClean="0">
                <a:solidFill>
                  <a:schemeClr val="bg1"/>
                </a:solidFill>
              </a:rPr>
              <a:t>Corrected Examples: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Phillip </a:t>
            </a:r>
            <a:r>
              <a:rPr lang="en-US" sz="1600" dirty="0">
                <a:solidFill>
                  <a:schemeClr val="bg1"/>
                </a:solidFill>
              </a:rPr>
              <a:t>works at a movie theatre. He enjoys the fringe </a:t>
            </a:r>
            <a:r>
              <a:rPr lang="en-US" sz="1600" dirty="0" smtClean="0">
                <a:solidFill>
                  <a:schemeClr val="bg1"/>
                </a:solidFill>
              </a:rPr>
              <a:t>benefits like </a:t>
            </a:r>
            <a:r>
              <a:rPr lang="en-US" sz="1600" dirty="0">
                <a:solidFill>
                  <a:schemeClr val="bg1"/>
                </a:solidFill>
              </a:rPr>
              <a:t>seeing the new movies first.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Amber loves watching daytime television </a:t>
            </a:r>
            <a:r>
              <a:rPr lang="en-US" sz="1600" dirty="0" smtClean="0">
                <a:solidFill>
                  <a:schemeClr val="bg1"/>
                </a:solidFill>
              </a:rPr>
              <a:t>shows, especially </a:t>
            </a:r>
            <a:r>
              <a:rPr lang="en-US" sz="1600" dirty="0">
                <a:solidFill>
                  <a:schemeClr val="bg1"/>
                </a:solidFill>
              </a:rPr>
              <a:t>old movies and soap operas. </a:t>
            </a:r>
          </a:p>
          <a:p>
            <a:pPr marL="0" indent="0" algn="ctr">
              <a:buNone/>
            </a:pPr>
            <a:r>
              <a:rPr lang="en-US" sz="1600" u="sng" dirty="0" smtClean="0">
                <a:solidFill>
                  <a:schemeClr val="bg1"/>
                </a:solidFill>
              </a:rPr>
              <a:t>Explanation: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For #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we attached the second sentence to the first and did not add a comma because there does not need to be a comma before the preposition </a:t>
            </a:r>
            <a:r>
              <a:rPr lang="en-US" sz="1600" i="1" dirty="0" smtClean="0">
                <a:solidFill>
                  <a:schemeClr val="bg1"/>
                </a:solidFill>
              </a:rPr>
              <a:t>like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For </a:t>
            </a:r>
            <a:r>
              <a:rPr lang="en-US" sz="1600" dirty="0" smtClean="0">
                <a:solidFill>
                  <a:schemeClr val="bg1"/>
                </a:solidFill>
              </a:rPr>
              <a:t>#2, </a:t>
            </a:r>
            <a:r>
              <a:rPr lang="en-US" sz="1600" dirty="0" smtClean="0">
                <a:solidFill>
                  <a:schemeClr val="bg1"/>
                </a:solidFill>
              </a:rPr>
              <a:t>we attached the second sentence to the first and added a comma before especially. Note: especially is one of the words in the list in slide #10.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Examples, Corrections, and Explanations 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of Added-Detail 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Fragments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missing-subject fragment is exactly what it sounds like. It’s a sentence that is missing a subject, so it cannot be an independent sentence. Remember, the subject is a noun(s) that grounds the sentence. It’s who or what the sentence is about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Missing- Subject Fragment 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  <p:pic>
        <p:nvPicPr>
          <p:cNvPr id="4" name="Picture 4" descr="large pieces of broken pottery decorated with patter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3" b="98469" l="2667" r="96000">
                        <a14:foregroundMark x1="10667" y1="37245" x2="10667" y2="37245"/>
                        <a14:foregroundMark x1="9667" y1="33163" x2="9667" y2="33163"/>
                        <a14:foregroundMark x1="34000" y1="78571" x2="34000" y2="78571"/>
                        <a14:foregroundMark x1="42000" y1="87755" x2="42000" y2="87755"/>
                        <a14:foregroundMark x1="94000" y1="76531" x2="94000" y2="76531"/>
                        <a14:foregroundMark x1="94000" y1="75510" x2="94000" y2="7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42209"/>
            <a:ext cx="2113224" cy="13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0.gstatic.com/images?q=tbn:ANd9GcTyzVQoN3ri1Ya2WZ6CFjwMfFKj0tuDs2qZHCcZDEpvpm8Go0JeJw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0" b="100000" l="0" r="99432">
                        <a14:foregroundMark x1="57386" y1="45804" x2="57386" y2="45804"/>
                        <a14:foregroundMark x1="50000" y1="46853" x2="50000" y2="46853"/>
                        <a14:foregroundMark x1="52841" y1="51399" x2="52841" y2="51399"/>
                        <a14:foregroundMark x1="62500" y1="34266" x2="62500" y2="34266"/>
                        <a14:foregroundMark x1="65341" y1="38112" x2="65341" y2="38112"/>
                        <a14:foregroundMark x1="54545" y1="38112" x2="54545" y2="38112"/>
                        <a14:foregroundMark x1="55682" y1="38811" x2="55682" y2="38811"/>
                        <a14:foregroundMark x1="37500" y1="35315" x2="37500" y2="35315"/>
                        <a14:foregroundMark x1="37500" y1="33916" x2="37500" y2="33916"/>
                        <a14:foregroundMark x1="35795" y1="27972" x2="35795" y2="27972"/>
                        <a14:foregroundMark x1="49432" y1="32517" x2="49432" y2="32517"/>
                        <a14:foregroundMark x1="56818" y1="30420" x2="56818" y2="30420"/>
                        <a14:foregroundMark x1="61364" y1="29021" x2="61364" y2="29021"/>
                        <a14:foregroundMark x1="64773" y1="28671" x2="64773" y2="28671"/>
                        <a14:foregroundMark x1="51136" y1="27972" x2="51136" y2="27972"/>
                        <a14:foregroundMark x1="76705" y1="30769" x2="76705" y2="30769"/>
                        <a14:foregroundMark x1="77841" y1="27622" x2="77841" y2="27622"/>
                        <a14:foregroundMark x1="60227" y1="47203" x2="60227" y2="47203"/>
                        <a14:foregroundMark x1="52841" y1="64685" x2="52841" y2="64685"/>
                        <a14:foregroundMark x1="43750" y1="66084" x2="43750" y2="66084"/>
                        <a14:foregroundMark x1="42614" y1="63636" x2="42614" y2="63636"/>
                        <a14:foregroundMark x1="47159" y1="63636" x2="47159" y2="63636"/>
                        <a14:foregroundMark x1="61364" y1="65035" x2="61364" y2="65035"/>
                        <a14:foregroundMark x1="67614" y1="66783" x2="67614" y2="66783"/>
                        <a14:foregroundMark x1="73295" y1="68881" x2="73295" y2="68881"/>
                        <a14:foregroundMark x1="77841" y1="63636" x2="77841" y2="63636"/>
                        <a14:foregroundMark x1="89205" y1="73077" x2="89205" y2="73077"/>
                        <a14:foregroundMark x1="84091" y1="71678" x2="84091" y2="71678"/>
                        <a14:foregroundMark x1="84091" y1="71678" x2="84091" y2="71678"/>
                        <a14:foregroundMark x1="84091" y1="71678" x2="84091" y2="71678"/>
                        <a14:foregroundMark x1="80682" y1="74476" x2="80682" y2="74476"/>
                        <a14:foregroundMark x1="52841" y1="74476" x2="52841" y2="74476"/>
                        <a14:foregroundMark x1="35795" y1="72727" x2="35795" y2="72727"/>
                        <a14:foregroundMark x1="31818" y1="72028" x2="31818" y2="72028"/>
                        <a14:foregroundMark x1="30114" y1="60140" x2="30114" y2="60140"/>
                        <a14:foregroundMark x1="34091" y1="45455" x2="34091" y2="45455"/>
                        <a14:foregroundMark x1="60227" y1="79720" x2="60227" y2="79720"/>
                        <a14:foregroundMark x1="59091" y1="79720" x2="59091" y2="79720"/>
                        <a14:foregroundMark x1="80682" y1="66084" x2="80682" y2="66084"/>
                        <a14:foregroundMark x1="76136" y1="52448" x2="76136" y2="52448"/>
                        <a14:foregroundMark x1="76136" y1="49650" x2="76136" y2="49650"/>
                        <a14:foregroundMark x1="75568" y1="47902" x2="75568" y2="47902"/>
                        <a14:foregroundMark x1="75568" y1="45804" x2="75568" y2="45804"/>
                        <a14:foregroundMark x1="75568" y1="43706" x2="75568" y2="43706"/>
                        <a14:foregroundMark x1="66477" y1="48951" x2="66477" y2="4895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1524" y="33147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Where  is the subject?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Christine loved getting wedding presents. But hated writing thank-you notes.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Many people are allergic to seafood. They break out in hives when they eat it. And can even have trouble breathing properly.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stellar" pitchFamily="18" charset="0"/>
              </a:rPr>
              <a:t>	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Examples of Missing-Subject 				Fragments 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C:\Users\ctaylor60\AppData\Local\Microsoft\Windows\Temporary Internet Files\Content.IE5\34SC23B4\roman_on_horse_pictur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648200"/>
            <a:ext cx="1975449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Christine loved getting wedding </a:t>
            </a:r>
            <a:r>
              <a:rPr lang="en-US" sz="1600" dirty="0" smtClean="0">
                <a:solidFill>
                  <a:schemeClr val="bg1"/>
                </a:solidFill>
              </a:rPr>
              <a:t>presents but </a:t>
            </a:r>
            <a:r>
              <a:rPr lang="en-US" sz="1600" dirty="0">
                <a:solidFill>
                  <a:schemeClr val="bg1"/>
                </a:solidFill>
              </a:rPr>
              <a:t>hated writing thank-you notes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600" u="sng" dirty="0" smtClean="0">
                <a:solidFill>
                  <a:schemeClr val="bg1"/>
                </a:solidFill>
              </a:rPr>
              <a:t>Explanation: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For </a:t>
            </a:r>
            <a:r>
              <a:rPr lang="en-US" sz="1600" dirty="0">
                <a:solidFill>
                  <a:schemeClr val="bg1"/>
                </a:solidFill>
              </a:rPr>
              <a:t>#1, we took out the period before the word, but, and lowercased the b. We did this because in the first sentence we have a proper subject, Christine, but in the second sentence, we do not have a subject, so that sentence cannot stand alone unless we added the word, she, in it. 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1600" dirty="0" smtClean="0">
                <a:solidFill>
                  <a:schemeClr val="bg1"/>
                </a:solidFill>
              </a:rPr>
              <a:t>Many people are allergic to seafood. They break out in hives when they eat it, and they can even have trouble breathing properly. </a:t>
            </a:r>
          </a:p>
          <a:p>
            <a:pPr marL="0" indent="0">
              <a:buNone/>
            </a:pPr>
            <a:r>
              <a:rPr lang="en-US" sz="1600" u="sng" dirty="0" smtClean="0">
                <a:solidFill>
                  <a:schemeClr val="bg1"/>
                </a:solidFill>
              </a:rPr>
              <a:t>Explanation: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For </a:t>
            </a:r>
            <a:r>
              <a:rPr lang="en-US" sz="1600" dirty="0">
                <a:solidFill>
                  <a:schemeClr val="bg1"/>
                </a:solidFill>
              </a:rPr>
              <a:t>#2, we added a comma before the coordinating conjunction, and, and then we added the subject, they. Adding a comma before the coordinating conjunction and adding the subject, they, makes this an independent sentence. </a:t>
            </a:r>
          </a:p>
          <a:p>
            <a:r>
              <a:rPr lang="en-US" sz="1600" u="sng" dirty="0">
                <a:solidFill>
                  <a:schemeClr val="bg1"/>
                </a:solidFill>
              </a:rPr>
              <a:t>Break </a:t>
            </a:r>
            <a:r>
              <a:rPr lang="en-US" sz="1600" u="sng" dirty="0" smtClean="0">
                <a:solidFill>
                  <a:schemeClr val="bg1"/>
                </a:solidFill>
              </a:rPr>
              <a:t>Down:</a:t>
            </a:r>
            <a:endParaRPr lang="en-US" sz="1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You can either attach the part of the sentence that is missing a subject to a sentence that has a </a:t>
            </a:r>
            <a:r>
              <a:rPr lang="en-US" sz="1600" dirty="0" smtClean="0">
                <a:solidFill>
                  <a:schemeClr val="bg1"/>
                </a:solidFill>
              </a:rPr>
              <a:t>subject, </a:t>
            </a:r>
            <a:r>
              <a:rPr lang="en-US" sz="1600" dirty="0">
                <a:solidFill>
                  <a:schemeClr val="bg1"/>
                </a:solidFill>
              </a:rPr>
              <a:t>or you can simply add a subject to form an independent sentence.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Corrected Examples with Explanations of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Missing- Subject Fragments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Review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033" y="1622612"/>
            <a:ext cx="7543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Remember, the key to conquering sentence fragments is to always make sure that your sentences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contain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 subject, a verb, and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express a complete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thought.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8" y="3276600"/>
            <a:ext cx="2760505" cy="21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1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Most of the information in this PowerPoint is from John </a:t>
            </a:r>
            <a:r>
              <a:rPr lang="en-US" sz="2400" dirty="0" err="1" smtClean="0">
                <a:solidFill>
                  <a:schemeClr val="bg1"/>
                </a:solidFill>
              </a:rPr>
              <a:t>Langan’s</a:t>
            </a:r>
            <a:r>
              <a:rPr lang="en-US" sz="2400" dirty="0" smtClean="0">
                <a:solidFill>
                  <a:schemeClr val="bg1"/>
                </a:solidFill>
              </a:rPr>
              <a:t> book, </a:t>
            </a:r>
            <a:r>
              <a:rPr lang="en-US" sz="2400" i="1" dirty="0" smtClean="0">
                <a:solidFill>
                  <a:schemeClr val="bg1"/>
                </a:solidFill>
              </a:rPr>
              <a:t>College Writing Skills with Readings</a:t>
            </a:r>
            <a:r>
              <a:rPr lang="en-US" sz="2400" dirty="0" smtClean="0">
                <a:solidFill>
                  <a:schemeClr val="bg1"/>
                </a:solidFill>
              </a:rPr>
              <a:t>, Eighth Edition.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extra help on fragments:</a:t>
            </a:r>
          </a:p>
          <a:p>
            <a:r>
              <a:rPr lang="en-US" dirty="0">
                <a:solidFill>
                  <a:schemeClr val="bg1"/>
                </a:solidFill>
              </a:rPr>
              <a:t>Go to: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owl.english.purdue.edu/owl/resource/620/1/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Stop by our center for more tip sheets, worksheets, and computer exercises, located on the Winter Park Campus in room 136!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CREDITS AND EXTRA HELP!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stellar" pitchFamily="18" charset="0"/>
              </a:rPr>
              <a:t>THE END!</a:t>
            </a:r>
            <a:endParaRPr lang="en-US" dirty="0"/>
          </a:p>
        </p:txBody>
      </p:sp>
      <p:pic>
        <p:nvPicPr>
          <p:cNvPr id="4" name="Picture 2" descr="C:\Users\ctaylor60\AppData\Local\Microsoft\Windows\Temporary Internet Files\Content.IE5\34SC23B4\roman_on_horse_pictur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21" y="2861042"/>
            <a:ext cx="1975557" cy="18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What is a sentence fragment?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  <p:pic>
        <p:nvPicPr>
          <p:cNvPr id="5" name="Picture 4" descr="http://t0.gstatic.com/images?q=tbn:ANd9GcTyzVQoN3ri1Ya2WZ6CFjwMfFKj0tuDs2qZHCcZDEpvpm8Go0JeJ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" b="100000" l="0" r="99432">
                        <a14:foregroundMark x1="57386" y1="45804" x2="57386" y2="45804"/>
                        <a14:foregroundMark x1="50000" y1="46853" x2="50000" y2="46853"/>
                        <a14:foregroundMark x1="52841" y1="51399" x2="52841" y2="51399"/>
                        <a14:foregroundMark x1="62500" y1="34266" x2="62500" y2="34266"/>
                        <a14:foregroundMark x1="65341" y1="38112" x2="65341" y2="38112"/>
                        <a14:foregroundMark x1="54545" y1="38112" x2="54545" y2="38112"/>
                        <a14:foregroundMark x1="55682" y1="38811" x2="55682" y2="38811"/>
                        <a14:foregroundMark x1="37500" y1="35315" x2="37500" y2="35315"/>
                        <a14:foregroundMark x1="37500" y1="33916" x2="37500" y2="33916"/>
                        <a14:foregroundMark x1="35795" y1="27972" x2="35795" y2="27972"/>
                        <a14:foregroundMark x1="49432" y1="32517" x2="49432" y2="32517"/>
                        <a14:foregroundMark x1="56818" y1="30420" x2="56818" y2="30420"/>
                        <a14:foregroundMark x1="61364" y1="29021" x2="61364" y2="29021"/>
                        <a14:foregroundMark x1="64773" y1="28671" x2="64773" y2="28671"/>
                        <a14:foregroundMark x1="51136" y1="27972" x2="51136" y2="27972"/>
                        <a14:foregroundMark x1="76705" y1="30769" x2="76705" y2="30769"/>
                        <a14:foregroundMark x1="77841" y1="27622" x2="77841" y2="27622"/>
                        <a14:foregroundMark x1="60227" y1="47203" x2="60227" y2="47203"/>
                        <a14:foregroundMark x1="52841" y1="64685" x2="52841" y2="64685"/>
                        <a14:foregroundMark x1="43750" y1="66084" x2="43750" y2="66084"/>
                        <a14:foregroundMark x1="42614" y1="63636" x2="42614" y2="63636"/>
                        <a14:foregroundMark x1="47159" y1="63636" x2="47159" y2="63636"/>
                        <a14:foregroundMark x1="61364" y1="65035" x2="61364" y2="65035"/>
                        <a14:foregroundMark x1="67614" y1="66783" x2="67614" y2="66783"/>
                        <a14:foregroundMark x1="73295" y1="68881" x2="73295" y2="68881"/>
                        <a14:foregroundMark x1="77841" y1="63636" x2="77841" y2="63636"/>
                        <a14:foregroundMark x1="89205" y1="73077" x2="89205" y2="73077"/>
                        <a14:foregroundMark x1="84091" y1="71678" x2="84091" y2="71678"/>
                        <a14:foregroundMark x1="84091" y1="71678" x2="84091" y2="71678"/>
                        <a14:foregroundMark x1="84091" y1="71678" x2="84091" y2="71678"/>
                        <a14:foregroundMark x1="80682" y1="74476" x2="80682" y2="74476"/>
                        <a14:foregroundMark x1="52841" y1="74476" x2="52841" y2="74476"/>
                        <a14:foregroundMark x1="35795" y1="72727" x2="35795" y2="72727"/>
                        <a14:foregroundMark x1="31818" y1="72028" x2="31818" y2="72028"/>
                        <a14:foregroundMark x1="30114" y1="60140" x2="30114" y2="60140"/>
                        <a14:foregroundMark x1="34091" y1="45455" x2="34091" y2="45455"/>
                        <a14:foregroundMark x1="60227" y1="79720" x2="60227" y2="79720"/>
                        <a14:foregroundMark x1="59091" y1="79720" x2="59091" y2="79720"/>
                        <a14:foregroundMark x1="80682" y1="66084" x2="80682" y2="66084"/>
                        <a14:foregroundMark x1="76136" y1="52448" x2="76136" y2="52448"/>
                        <a14:foregroundMark x1="76136" y1="49650" x2="76136" y2="49650"/>
                        <a14:foregroundMark x1="75568" y1="47902" x2="75568" y2="47902"/>
                        <a14:foregroundMark x1="75568" y1="45804" x2="75568" y2="45804"/>
                        <a14:foregroundMark x1="75568" y1="43706" x2="75568" y2="43706"/>
                        <a14:foregroundMark x1="66477" y1="48951" x2="66477" y2="4895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70376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rge pieces of broken pottery decorated with pattern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33" b="98469" l="2667" r="96000">
                        <a14:foregroundMark x1="10667" y1="37245" x2="10667" y2="37245"/>
                        <a14:foregroundMark x1="9667" y1="33163" x2="9667" y2="33163"/>
                        <a14:foregroundMark x1="34000" y1="78571" x2="34000" y2="78571"/>
                        <a14:foregroundMark x1="42000" y1="87755" x2="42000" y2="87755"/>
                        <a14:foregroundMark x1="94000" y1="76531" x2="94000" y2="76531"/>
                        <a14:foregroundMark x1="94000" y1="75510" x2="94000" y2="7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4276343"/>
            <a:ext cx="3395177" cy="221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 flipH="1">
            <a:off x="4724400" y="3351276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How do I fix this?</a:t>
            </a: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4425" y="1676400"/>
            <a:ext cx="7543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stellar" pitchFamily="18" charset="0"/>
              </a:rPr>
              <a:t>A sentence fragment is a word group that lacks a subject or a verb and fails to express a complete thought. 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Castellar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1" y="4495800"/>
            <a:ext cx="609600" cy="261610"/>
          </a:xfrm>
          <a:prstGeom prst="rect">
            <a:avLst/>
          </a:prstGeom>
          <a:noFill/>
          <a:effectLst>
            <a:glow rad="355600">
              <a:schemeClr val="bg2">
                <a:lumMod val="60000"/>
                <a:lumOff val="40000"/>
                <a:alpha val="40000"/>
              </a:schemeClr>
            </a:glow>
            <a:outerShdw dist="381000" dir="8100000" sx="192000" sy="192000" algn="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50800" dist="38100" dir="8100000" sx="99000" sy="99000" algn="tr" rotWithShape="0">
                    <a:prstClr val="black">
                      <a:alpha val="77000"/>
                    </a:prstClr>
                  </a:outerShdw>
                </a:effectLst>
                <a:latin typeface="Castellar" pitchFamily="18" charset="0"/>
              </a:rPr>
              <a:t>Verb</a:t>
            </a:r>
            <a:endParaRPr lang="en-US" sz="1100" b="1" dirty="0">
              <a:effectLst>
                <a:outerShdw blurRad="50800" dist="38100" dir="8100000" sx="99000" sy="99000" algn="tr" rotWithShape="0">
                  <a:prstClr val="black">
                    <a:alpha val="77000"/>
                  </a:prstClr>
                </a:outerShdw>
              </a:effectLst>
              <a:latin typeface="Castellar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80360">
            <a:off x="2891372" y="5659511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50800" dist="38100" dir="5400000" sx="108000" sy="108000" algn="t" rotWithShape="0">
                    <a:prstClr val="black">
                      <a:alpha val="91000"/>
                    </a:prstClr>
                  </a:outerShdw>
                </a:effectLst>
                <a:latin typeface="Castellar" pitchFamily="18" charset="0"/>
              </a:rPr>
              <a:t>Subject</a:t>
            </a:r>
            <a:endParaRPr lang="en-US" sz="1200" b="1" dirty="0">
              <a:effectLst>
                <a:outerShdw blurRad="50800" dist="38100" dir="5400000" sx="108000" sy="108000" algn="t" rotWithShape="0">
                  <a:prstClr val="black">
                    <a:alpha val="91000"/>
                  </a:prstClr>
                </a:outerShdw>
              </a:effectLst>
              <a:latin typeface="Castellar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431" y="5229463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50800" dist="50800" dir="5400000" sx="93000" sy="93000" algn="t" rotWithShape="0">
                    <a:prstClr val="black">
                      <a:alpha val="99000"/>
                    </a:prstClr>
                  </a:outerShdw>
                </a:effectLst>
                <a:latin typeface="Castellar" pitchFamily="18" charset="0"/>
              </a:rPr>
              <a:t>Complete</a:t>
            </a:r>
          </a:p>
          <a:p>
            <a:r>
              <a:rPr lang="en-US" sz="1200" b="1" dirty="0" smtClean="0">
                <a:effectLst>
                  <a:outerShdw blurRad="50800" dist="50800" dir="5400000" sx="93000" sy="93000" algn="t" rotWithShape="0">
                    <a:prstClr val="black">
                      <a:alpha val="99000"/>
                    </a:prstClr>
                  </a:outerShdw>
                </a:effectLst>
                <a:latin typeface="Castellar" pitchFamily="18" charset="0"/>
              </a:rPr>
              <a:t> Thought</a:t>
            </a:r>
            <a:endParaRPr lang="en-US" sz="1200" b="1" dirty="0">
              <a:effectLst>
                <a:outerShdw blurRad="50800" dist="50800" dir="5400000" sx="93000" sy="93000" algn="t" rotWithShape="0">
                  <a:prstClr val="black">
                    <a:alpha val="99000"/>
                  </a:prst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  <a:latin typeface="Castellar" pitchFamily="18" charset="0"/>
              </a:rPr>
              <a:t>Dependent- word fragment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  <a:latin typeface="Castellar" pitchFamily="18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Castellar" pitchFamily="18" charset="0"/>
              </a:rPr>
              <a:t>ing</a:t>
            </a:r>
            <a:r>
              <a:rPr lang="en-US" sz="2800" b="1" dirty="0" smtClean="0">
                <a:solidFill>
                  <a:schemeClr val="bg1"/>
                </a:solidFill>
                <a:latin typeface="Castellar" pitchFamily="18" charset="0"/>
              </a:rPr>
              <a:t> and To fragments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  <a:latin typeface="Castellar" pitchFamily="18" charset="0"/>
              </a:rPr>
              <a:t>Added-detail fragment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  <a:latin typeface="Castellar" pitchFamily="18" charset="0"/>
              </a:rPr>
              <a:t>Missing-subject fragment </a:t>
            </a:r>
            <a:endParaRPr lang="en-US" sz="2800" b="1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stellar" pitchFamily="18" charset="0"/>
              </a:rPr>
              <a:t/>
            </a:r>
            <a:b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stellar" pitchFamily="18" charset="0"/>
              </a:rPr>
            </a:br>
            <a:r>
              <a:rPr lang="en-US" sz="31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Step 1: </a:t>
            </a:r>
            <a:r>
              <a:rPr lang="en-US" sz="2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Know The Type of Fragment. Here are the four most common types of fragments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stellar" pitchFamily="18" charset="0"/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4388"/>
            <a:ext cx="2143123" cy="219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Castellar" pitchFamily="18" charset="0"/>
              </a:rPr>
              <a:t>What is a </a:t>
            </a:r>
            <a:r>
              <a:rPr lang="en-US" sz="2000" dirty="0" smtClean="0">
                <a:solidFill>
                  <a:schemeClr val="bg1"/>
                </a:solidFill>
                <a:latin typeface="Castellar" pitchFamily="18" charset="0"/>
              </a:rPr>
              <a:t>dependent- </a:t>
            </a:r>
            <a:r>
              <a:rPr lang="en-US" sz="2000" dirty="0" smtClean="0">
                <a:solidFill>
                  <a:schemeClr val="bg1"/>
                </a:solidFill>
                <a:latin typeface="Castellar" pitchFamily="18" charset="0"/>
              </a:rPr>
              <a:t>word fragment?</a:t>
            </a:r>
            <a:endParaRPr lang="en-US" sz="20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stellar" pitchFamily="18" charset="0"/>
              </a:rPr>
              <a:t>Some sentences that begin with dependent words (like the words listed to the right) </a:t>
            </a:r>
            <a:r>
              <a:rPr lang="en-US" sz="2400" b="1" dirty="0" smtClean="0">
                <a:solidFill>
                  <a:schemeClr val="bg1"/>
                </a:solidFill>
                <a:latin typeface="Castellar" pitchFamily="18" charset="0"/>
              </a:rPr>
              <a:t>can create fragments</a:t>
            </a:r>
            <a:r>
              <a:rPr lang="en-US" sz="2400" b="1" dirty="0" smtClean="0">
                <a:solidFill>
                  <a:schemeClr val="bg1"/>
                </a:solidFill>
                <a:latin typeface="Castellar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After		When, Whenever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Although		Where, Wherever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As		Whether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Because		Which, Whichever 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Before		While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Even though  	Who, Whom, Whose 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How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If, even if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In order that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Since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That, so that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Unless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Until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Castellar" pitchFamily="18" charset="0"/>
              </a:rPr>
              <a:t>What, Whatever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2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Dependent- Word Fragment </a:t>
            </a:r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stellar" pitchFamily="18" charset="0"/>
              </a:rPr>
              <a:t>Dependent Words List</a:t>
            </a:r>
            <a:endParaRPr lang="en-US" sz="2400" dirty="0">
              <a:solidFill>
                <a:schemeClr val="bg1"/>
              </a:solidFill>
              <a:latin typeface="Castellar" pitchFamily="18" charset="0"/>
            </a:endParaRPr>
          </a:p>
        </p:txBody>
      </p:sp>
      <p:pic>
        <p:nvPicPr>
          <p:cNvPr id="9" name="Picture 2" descr="C:\Users\ctaylor60\AppData\Local\Microsoft\Windows\Temporary Internet Files\Content.IE5\34SC23B4\roman_on_horse_pictur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975449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Examples of how dependent words can create a fragment: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After I cashed my paycheck.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Although I was nervous.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If I don’t get a raise soon.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When the sun came out.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Since I love cats. </a:t>
            </a: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What are these sentences called?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Dependent </a:t>
            </a:r>
            <a:r>
              <a:rPr lang="en-US" sz="1600" dirty="0" smtClean="0">
                <a:solidFill>
                  <a:schemeClr val="bg1"/>
                </a:solidFill>
              </a:rPr>
              <a:t>sentences </a:t>
            </a:r>
            <a:r>
              <a:rPr lang="en-US" sz="1600" dirty="0" smtClean="0">
                <a:solidFill>
                  <a:schemeClr val="bg1"/>
                </a:solidFill>
              </a:rPr>
              <a:t>because they have to rely on another sentence to become grammatically correct.</a:t>
            </a: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What do they need?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To be attached to an independent sentence with a comma </a:t>
            </a: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What’s that again?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An independent sentence contains a subject, a verb, and expresses  a completed thought.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Let’s learn how to fix these sentences on the next slide!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Examples of Dependent Word Fragments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After I cashed my paycheck.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Although I was nervous.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If I don’t get a raise soon.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When the sun came out.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Since I love cats. 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With a comma, attach an independent sentence onto the dependent sentence. For example: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After I cashed my </a:t>
            </a:r>
            <a:r>
              <a:rPr lang="en-US" sz="1400" dirty="0" smtClean="0">
                <a:solidFill>
                  <a:schemeClr val="bg1"/>
                </a:solidFill>
              </a:rPr>
              <a:t>paycheck, </a:t>
            </a:r>
            <a:r>
              <a:rPr lang="en-US" sz="1400" b="1" dirty="0" smtClean="0">
                <a:solidFill>
                  <a:schemeClr val="bg1"/>
                </a:solidFill>
              </a:rPr>
              <a:t>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paid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</a:rPr>
              <a:t>my bills. </a:t>
            </a:r>
            <a:endParaRPr lang="en-US" sz="14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Although I was </a:t>
            </a:r>
            <a:r>
              <a:rPr lang="en-US" sz="1400" dirty="0" smtClean="0">
                <a:solidFill>
                  <a:schemeClr val="bg1"/>
                </a:solidFill>
              </a:rPr>
              <a:t>nervous, </a:t>
            </a:r>
            <a:r>
              <a:rPr lang="en-US" sz="1400" b="1" dirty="0" smtClean="0">
                <a:solidFill>
                  <a:schemeClr val="bg1"/>
                </a:solidFill>
              </a:rPr>
              <a:t>I </a:t>
            </a:r>
            <a:r>
              <a:rPr lang="en-US" sz="1400" i="1" dirty="0" smtClean="0">
                <a:solidFill>
                  <a:schemeClr val="bg1"/>
                </a:solidFill>
              </a:rPr>
              <a:t>gave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</a:rPr>
              <a:t>a great speech.</a:t>
            </a:r>
            <a:endParaRPr lang="en-US" sz="14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If I don’t get a raise </a:t>
            </a:r>
            <a:r>
              <a:rPr lang="en-US" sz="1400" dirty="0" smtClean="0">
                <a:solidFill>
                  <a:schemeClr val="bg1"/>
                </a:solidFill>
              </a:rPr>
              <a:t>soon,</a:t>
            </a:r>
            <a:r>
              <a:rPr lang="en-US" sz="1400" b="1" dirty="0" smtClean="0">
                <a:solidFill>
                  <a:schemeClr val="bg1"/>
                </a:solidFill>
              </a:rPr>
              <a:t> I </a:t>
            </a:r>
            <a:r>
              <a:rPr lang="en-US" sz="1400" i="1" dirty="0" smtClean="0">
                <a:solidFill>
                  <a:schemeClr val="bg1"/>
                </a:solidFill>
              </a:rPr>
              <a:t>will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</a:rPr>
              <a:t>quit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When the sun came </a:t>
            </a:r>
            <a:r>
              <a:rPr lang="en-US" sz="1400" dirty="0" smtClean="0">
                <a:solidFill>
                  <a:schemeClr val="bg1"/>
                </a:solidFill>
              </a:rPr>
              <a:t>out, </a:t>
            </a:r>
            <a:r>
              <a:rPr lang="en-US" sz="1400" b="1" dirty="0" smtClean="0">
                <a:solidFill>
                  <a:schemeClr val="bg1"/>
                </a:solidFill>
              </a:rPr>
              <a:t>the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flowers </a:t>
            </a:r>
            <a:r>
              <a:rPr lang="en-US" sz="1400" i="1" dirty="0" smtClean="0">
                <a:solidFill>
                  <a:schemeClr val="bg1"/>
                </a:solidFill>
              </a:rPr>
              <a:t>started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</a:rPr>
              <a:t>to bloom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Since I love </a:t>
            </a:r>
            <a:r>
              <a:rPr lang="en-US" sz="1400" dirty="0" smtClean="0">
                <a:solidFill>
                  <a:schemeClr val="bg1"/>
                </a:solidFill>
              </a:rPr>
              <a:t>cats, </a:t>
            </a:r>
            <a:r>
              <a:rPr lang="en-US" sz="1400" b="1" dirty="0" smtClean="0">
                <a:solidFill>
                  <a:schemeClr val="bg1"/>
                </a:solidFill>
              </a:rPr>
              <a:t>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adopted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</a:rPr>
              <a:t>three of them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b="1" u="sng" dirty="0" smtClean="0">
                <a:solidFill>
                  <a:schemeClr val="bg1"/>
                </a:solidFill>
              </a:rPr>
              <a:t>Notice</a:t>
            </a:r>
            <a:r>
              <a:rPr lang="en-US" sz="1400" u="sng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The subject is </a:t>
            </a:r>
            <a:r>
              <a:rPr lang="en-US" sz="1400" dirty="0" smtClean="0">
                <a:solidFill>
                  <a:schemeClr val="bg1"/>
                </a:solidFill>
              </a:rPr>
              <a:t>in bold, </a:t>
            </a:r>
            <a:r>
              <a:rPr lang="en-US" sz="1400" dirty="0" smtClean="0">
                <a:solidFill>
                  <a:schemeClr val="bg1"/>
                </a:solidFill>
              </a:rPr>
              <a:t>the verb is italicized, and the </a:t>
            </a:r>
            <a:r>
              <a:rPr lang="en-US" sz="1400" dirty="0" smtClean="0">
                <a:solidFill>
                  <a:schemeClr val="bg1"/>
                </a:solidFill>
              </a:rPr>
              <a:t>complete </a:t>
            </a:r>
            <a:r>
              <a:rPr lang="en-US" sz="1400" dirty="0" smtClean="0">
                <a:solidFill>
                  <a:schemeClr val="bg1"/>
                </a:solidFill>
              </a:rPr>
              <a:t>thought is underlined.</a:t>
            </a:r>
          </a:p>
          <a:p>
            <a:pPr marL="0" indent="0">
              <a:buNone/>
            </a:pPr>
            <a:r>
              <a:rPr lang="en-US" sz="1400" b="1" u="sng" dirty="0" smtClean="0">
                <a:solidFill>
                  <a:schemeClr val="bg1"/>
                </a:solidFill>
              </a:rPr>
              <a:t>Note: </a:t>
            </a:r>
            <a:r>
              <a:rPr lang="en-US" sz="1400" dirty="0" smtClean="0">
                <a:solidFill>
                  <a:schemeClr val="bg1"/>
                </a:solidFill>
              </a:rPr>
              <a:t>We attached the dependent sentence to the independent sentence with a </a:t>
            </a:r>
            <a:r>
              <a:rPr lang="en-US" sz="1400" b="1" dirty="0" smtClean="0">
                <a:solidFill>
                  <a:schemeClr val="bg1"/>
                </a:solidFill>
              </a:rPr>
              <a:t>COMMA. </a:t>
            </a:r>
          </a:p>
          <a:p>
            <a:pPr marL="0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How to correct Dependent Word Fragments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-</a:t>
            </a:r>
            <a:r>
              <a:rPr lang="en-US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Ing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 and To Fragments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7239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When a word ends in </a:t>
            </a:r>
            <a:r>
              <a:rPr lang="en-US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</a:t>
            </a:r>
            <a:r>
              <a:rPr lang="en-US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ing</a:t>
            </a:r>
            <a:r>
              <a:rPr lang="en-US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or the word, </a:t>
            </a:r>
            <a:r>
              <a:rPr lang="en-US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appears near the start of a sentence, a fragment sometimes results.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http://t0.gstatic.com/images?q=tbn:ANd9GcTyzVQoN3ri1Ya2WZ6CFjwMfFKj0tuDs2qZHCcZDEpvpm8Go0JeJ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" b="100000" l="0" r="99432">
                        <a14:foregroundMark x1="57386" y1="45804" x2="57386" y2="45804"/>
                        <a14:foregroundMark x1="50000" y1="46853" x2="50000" y2="46853"/>
                        <a14:foregroundMark x1="52841" y1="51399" x2="52841" y2="51399"/>
                        <a14:foregroundMark x1="62500" y1="34266" x2="62500" y2="34266"/>
                        <a14:foregroundMark x1="65341" y1="38112" x2="65341" y2="38112"/>
                        <a14:foregroundMark x1="54545" y1="38112" x2="54545" y2="38112"/>
                        <a14:foregroundMark x1="55682" y1="38811" x2="55682" y2="38811"/>
                        <a14:foregroundMark x1="37500" y1="35315" x2="37500" y2="35315"/>
                        <a14:foregroundMark x1="37500" y1="33916" x2="37500" y2="33916"/>
                        <a14:foregroundMark x1="35795" y1="27972" x2="35795" y2="27972"/>
                        <a14:foregroundMark x1="49432" y1="32517" x2="49432" y2="32517"/>
                        <a14:foregroundMark x1="56818" y1="30420" x2="56818" y2="30420"/>
                        <a14:foregroundMark x1="61364" y1="29021" x2="61364" y2="29021"/>
                        <a14:foregroundMark x1="64773" y1="28671" x2="64773" y2="28671"/>
                        <a14:foregroundMark x1="51136" y1="27972" x2="51136" y2="27972"/>
                        <a14:foregroundMark x1="76705" y1="30769" x2="76705" y2="30769"/>
                        <a14:foregroundMark x1="77841" y1="27622" x2="77841" y2="27622"/>
                        <a14:foregroundMark x1="60227" y1="47203" x2="60227" y2="47203"/>
                        <a14:foregroundMark x1="52841" y1="64685" x2="52841" y2="64685"/>
                        <a14:foregroundMark x1="43750" y1="66084" x2="43750" y2="66084"/>
                        <a14:foregroundMark x1="42614" y1="63636" x2="42614" y2="63636"/>
                        <a14:foregroundMark x1="47159" y1="63636" x2="47159" y2="63636"/>
                        <a14:foregroundMark x1="61364" y1="65035" x2="61364" y2="65035"/>
                        <a14:foregroundMark x1="67614" y1="66783" x2="67614" y2="66783"/>
                        <a14:foregroundMark x1="73295" y1="68881" x2="73295" y2="68881"/>
                        <a14:foregroundMark x1="77841" y1="63636" x2="77841" y2="63636"/>
                        <a14:foregroundMark x1="89205" y1="73077" x2="89205" y2="73077"/>
                        <a14:foregroundMark x1="84091" y1="71678" x2="84091" y2="71678"/>
                        <a14:foregroundMark x1="84091" y1="71678" x2="84091" y2="71678"/>
                        <a14:foregroundMark x1="84091" y1="71678" x2="84091" y2="71678"/>
                        <a14:foregroundMark x1="80682" y1="74476" x2="80682" y2="74476"/>
                        <a14:foregroundMark x1="52841" y1="74476" x2="52841" y2="74476"/>
                        <a14:foregroundMark x1="35795" y1="72727" x2="35795" y2="72727"/>
                        <a14:foregroundMark x1="31818" y1="72028" x2="31818" y2="72028"/>
                        <a14:foregroundMark x1="30114" y1="60140" x2="30114" y2="60140"/>
                        <a14:foregroundMark x1="34091" y1="45455" x2="34091" y2="45455"/>
                        <a14:foregroundMark x1="60227" y1="79720" x2="60227" y2="79720"/>
                        <a14:foregroundMark x1="59091" y1="79720" x2="59091" y2="79720"/>
                        <a14:foregroundMark x1="80682" y1="66084" x2="80682" y2="66084"/>
                        <a14:foregroundMark x1="76136" y1="52448" x2="76136" y2="52448"/>
                        <a14:foregroundMark x1="76136" y1="49650" x2="76136" y2="49650"/>
                        <a14:foregroundMark x1="75568" y1="47902" x2="75568" y2="47902"/>
                        <a14:foregroundMark x1="75568" y1="45804" x2="75568" y2="45804"/>
                        <a14:foregroundMark x1="75568" y1="43706" x2="75568" y2="43706"/>
                        <a14:foregroundMark x1="66477" y1="48951" x2="66477" y2="4895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859463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Cate walked all over her neighborhood yesterday. Trying to find her cat </a:t>
            </a:r>
            <a:r>
              <a:rPr lang="en-US" dirty="0" err="1" smtClean="0">
                <a:solidFill>
                  <a:schemeClr val="bg1"/>
                </a:solidFill>
              </a:rPr>
              <a:t>Bobo</a:t>
            </a:r>
            <a:r>
              <a:rPr lang="en-US" dirty="0" smtClean="0">
                <a:solidFill>
                  <a:schemeClr val="bg1"/>
                </a:solidFill>
              </a:rPr>
              <a:t>. Several people claimed they had seen him only hours before.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At the Chinese restaurant, Fred used chopsticks. To impress his date. He spent one hour eating a small bowl of rice.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Examples of –</a:t>
            </a:r>
            <a:r>
              <a:rPr lang="en-US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Ing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 and To Fragments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  <p:pic>
        <p:nvPicPr>
          <p:cNvPr id="4" name="Picture 2" descr="C:\Users\ctaylor60\AppData\Local\Microsoft\Windows\Temporary Internet Files\Content.IE5\34SC23B4\roman_on_horse_pictur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53" y="4648200"/>
            <a:ext cx="1975449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Cate walked all over her neighborhood </a:t>
            </a:r>
            <a:r>
              <a:rPr lang="en-US" sz="1700" dirty="0" smtClean="0">
                <a:solidFill>
                  <a:schemeClr val="bg1"/>
                </a:solidFill>
              </a:rPr>
              <a:t>yesterday, trying </a:t>
            </a:r>
            <a:r>
              <a:rPr lang="en-US" sz="1700" dirty="0">
                <a:solidFill>
                  <a:schemeClr val="bg1"/>
                </a:solidFill>
              </a:rPr>
              <a:t>to find her cat </a:t>
            </a:r>
            <a:r>
              <a:rPr lang="en-US" sz="1700" dirty="0" err="1">
                <a:solidFill>
                  <a:schemeClr val="bg1"/>
                </a:solidFill>
              </a:rPr>
              <a:t>Bobo</a:t>
            </a:r>
            <a:r>
              <a:rPr lang="en-US" sz="1700" dirty="0">
                <a:solidFill>
                  <a:schemeClr val="bg1"/>
                </a:solidFill>
              </a:rPr>
              <a:t>. Several people claimed they had seen him only hours before</a:t>
            </a:r>
            <a:r>
              <a:rPr lang="en-US" sz="17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u="sng" dirty="0" smtClean="0">
                <a:solidFill>
                  <a:schemeClr val="bg1"/>
                </a:solidFill>
              </a:rPr>
              <a:t>Explanation</a:t>
            </a:r>
          </a:p>
          <a:p>
            <a:pPr marL="0" lvl="0" indent="0">
              <a:buNone/>
            </a:pP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Here, we attached the first independent sentence starting with the subject, Cate, and attached it to the dependent sentence starting with the word, trying, with a comma and took out the </a:t>
            </a:r>
            <a:r>
              <a:rPr lang="en-US" sz="1700" dirty="0" smtClean="0">
                <a:solidFill>
                  <a:schemeClr val="bg1"/>
                </a:solidFill>
              </a:rPr>
              <a:t>period and lowercased the t. </a:t>
            </a:r>
            <a:r>
              <a:rPr lang="en-US" sz="1700" dirty="0">
                <a:solidFill>
                  <a:schemeClr val="bg1"/>
                </a:solidFill>
              </a:rPr>
              <a:t>We placed </a:t>
            </a:r>
            <a:r>
              <a:rPr lang="en-US" sz="1700" dirty="0" smtClean="0">
                <a:solidFill>
                  <a:schemeClr val="bg1"/>
                </a:solidFill>
              </a:rPr>
              <a:t>a </a:t>
            </a:r>
            <a:r>
              <a:rPr lang="en-US" sz="1700" dirty="0">
                <a:solidFill>
                  <a:schemeClr val="bg1"/>
                </a:solidFill>
              </a:rPr>
              <a:t>comma before the word, trying, because that word is not a proper subject, so that sentence cannot stand on </a:t>
            </a:r>
            <a:r>
              <a:rPr lang="en-US" sz="1700" dirty="0" smtClean="0">
                <a:solidFill>
                  <a:schemeClr val="bg1"/>
                </a:solidFill>
              </a:rPr>
              <a:t>its </a:t>
            </a:r>
            <a:r>
              <a:rPr lang="en-US" sz="1700" dirty="0">
                <a:solidFill>
                  <a:schemeClr val="bg1"/>
                </a:solidFill>
              </a:rPr>
              <a:t>own. It </a:t>
            </a:r>
            <a:r>
              <a:rPr lang="en-US" sz="1700" dirty="0" smtClean="0">
                <a:solidFill>
                  <a:schemeClr val="bg1"/>
                </a:solidFill>
              </a:rPr>
              <a:t>has to depend </a:t>
            </a:r>
            <a:r>
              <a:rPr lang="en-US" sz="1700" dirty="0">
                <a:solidFill>
                  <a:schemeClr val="bg1"/>
                </a:solidFill>
              </a:rPr>
              <a:t>on the first independent </a:t>
            </a:r>
            <a:r>
              <a:rPr lang="en-US" sz="1700" dirty="0" smtClean="0">
                <a:solidFill>
                  <a:schemeClr val="bg1"/>
                </a:solidFill>
              </a:rPr>
              <a:t>sentence because it </a:t>
            </a:r>
            <a:r>
              <a:rPr lang="en-US" sz="1700" dirty="0">
                <a:solidFill>
                  <a:schemeClr val="bg1"/>
                </a:solidFill>
              </a:rPr>
              <a:t>contains a subject, a verb, and a </a:t>
            </a:r>
            <a:r>
              <a:rPr lang="en-US" sz="1700" dirty="0" smtClean="0">
                <a:solidFill>
                  <a:schemeClr val="bg1"/>
                </a:solidFill>
              </a:rPr>
              <a:t>complete thought </a:t>
            </a:r>
            <a:r>
              <a:rPr lang="en-US" sz="1700" dirty="0">
                <a:solidFill>
                  <a:schemeClr val="bg1"/>
                </a:solidFill>
              </a:rPr>
              <a:t>to be grammatically correct.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1700" dirty="0" smtClean="0">
                <a:solidFill>
                  <a:schemeClr val="bg1"/>
                </a:solidFill>
              </a:rPr>
              <a:t>At </a:t>
            </a:r>
            <a:r>
              <a:rPr lang="en-US" sz="1700" dirty="0">
                <a:solidFill>
                  <a:schemeClr val="bg1"/>
                </a:solidFill>
              </a:rPr>
              <a:t>the Chinese restaurant, </a:t>
            </a:r>
            <a:r>
              <a:rPr lang="en-US" sz="1700" dirty="0" smtClean="0">
                <a:solidFill>
                  <a:schemeClr val="bg1"/>
                </a:solidFill>
              </a:rPr>
              <a:t>Fred </a:t>
            </a:r>
            <a:r>
              <a:rPr lang="en-US" sz="1700" dirty="0">
                <a:solidFill>
                  <a:schemeClr val="bg1"/>
                </a:solidFill>
              </a:rPr>
              <a:t>used chopsticks. To impress his </a:t>
            </a:r>
            <a:r>
              <a:rPr lang="en-US" sz="1700" dirty="0" smtClean="0">
                <a:solidFill>
                  <a:schemeClr val="bg1"/>
                </a:solidFill>
              </a:rPr>
              <a:t>date, he </a:t>
            </a:r>
            <a:r>
              <a:rPr lang="en-US" sz="1700" dirty="0">
                <a:solidFill>
                  <a:schemeClr val="bg1"/>
                </a:solidFill>
              </a:rPr>
              <a:t>spent one hour eating a small bowl of rice</a:t>
            </a:r>
            <a:r>
              <a:rPr lang="en-US" sz="17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u="sng" dirty="0" smtClean="0">
                <a:solidFill>
                  <a:schemeClr val="bg1"/>
                </a:solidFill>
              </a:rPr>
              <a:t>Explanation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bg1"/>
                </a:solidFill>
              </a:rPr>
              <a:t>For this sentence, we took away the period after the word, date, and we replaced it with a  comma because starting a sentence with the word, to, automatically makes it a dependent clause, so the sentence needs to rely on the independent sentence starting with the subject, he.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Corrected Examples with Explanations of –</a:t>
            </a:r>
            <a:r>
              <a:rPr lang="en-US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Ing</a:t>
            </a:r>
            <a:r>
              <a:rPr lang="en-US" sz="2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 </a:t>
            </a:r>
            <a:r>
              <a:rPr lang="en-US" sz="2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stellar" pitchFamily="18" charset="0"/>
              </a:rPr>
              <a:t>and To Fragments</a:t>
            </a:r>
            <a:endParaRPr lang="en-US" sz="2600" dirty="0">
              <a:solidFill>
                <a:schemeClr val="bg1">
                  <a:lumMod val="85000"/>
                  <a:lumOff val="1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719</TotalTime>
  <Words>1243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 Fragments </vt:lpstr>
      <vt:lpstr>What is a sentence fragment?</vt:lpstr>
      <vt:lpstr>  Step 1: Know The Type of Fragment. Here are the four most common types of fragments:  </vt:lpstr>
      <vt:lpstr>Dependent- Word Fragment </vt:lpstr>
      <vt:lpstr>Examples of Dependent Word Fragments</vt:lpstr>
      <vt:lpstr>How to correct Dependent Word Fragments</vt:lpstr>
      <vt:lpstr>-Ing and To Fragments</vt:lpstr>
      <vt:lpstr>Examples of –Ing and To Fragments</vt:lpstr>
      <vt:lpstr>Corrected Examples with Explanations of –Ing and To Fragments</vt:lpstr>
      <vt:lpstr>Added- Detail Fragments </vt:lpstr>
      <vt:lpstr>Examples, Corrections, and Explanations of Added-Detail Fragments </vt:lpstr>
      <vt:lpstr>Missing- Subject Fragment </vt:lpstr>
      <vt:lpstr> Examples of Missing-Subject     Fragments </vt:lpstr>
      <vt:lpstr>Corrected Examples with Explanations of Missing- Subject Fragments</vt:lpstr>
      <vt:lpstr>Review</vt:lpstr>
      <vt:lpstr>CREDITS AND EXTRA HELP!</vt:lpstr>
      <vt:lpstr>THE END!</vt:lpstr>
    </vt:vector>
  </TitlesOfParts>
  <Company>Valencia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Fragments</dc:title>
  <dc:creator>Casee Taylor</dc:creator>
  <cp:lastModifiedBy>Casee Taylor</cp:lastModifiedBy>
  <cp:revision>52</cp:revision>
  <dcterms:created xsi:type="dcterms:W3CDTF">2012-03-17T13:55:00Z</dcterms:created>
  <dcterms:modified xsi:type="dcterms:W3CDTF">2012-05-29T17:56:46Z</dcterms:modified>
</cp:coreProperties>
</file>